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2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FC57-8165-40BE-954E-42463CD4E23E}" type="datetimeFigureOut">
              <a:rPr lang="hr-HR" smtClean="0"/>
              <a:t>28.3.2017.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A2E5-1906-497C-A00B-286B8DAD4C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1125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FC57-8165-40BE-954E-42463CD4E23E}" type="datetimeFigureOut">
              <a:rPr lang="hr-HR" smtClean="0"/>
              <a:t>28.3.2017.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A2E5-1906-497C-A00B-286B8DAD4C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5160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FC57-8165-40BE-954E-42463CD4E23E}" type="datetimeFigureOut">
              <a:rPr lang="hr-HR" smtClean="0"/>
              <a:t>28.3.2017.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A2E5-1906-497C-A00B-286B8DAD4C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5950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FC57-8165-40BE-954E-42463CD4E23E}" type="datetimeFigureOut">
              <a:rPr lang="hr-HR" smtClean="0"/>
              <a:t>28.3.2017.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A2E5-1906-497C-A00B-286B8DAD4C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939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FC57-8165-40BE-954E-42463CD4E23E}" type="datetimeFigureOut">
              <a:rPr lang="hr-HR" smtClean="0"/>
              <a:t>28.3.2017.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A2E5-1906-497C-A00B-286B8DAD4C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5552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FC57-8165-40BE-954E-42463CD4E23E}" type="datetimeFigureOut">
              <a:rPr lang="hr-HR" smtClean="0"/>
              <a:t>28.3.2017.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A2E5-1906-497C-A00B-286B8DAD4C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929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FC57-8165-40BE-954E-42463CD4E23E}" type="datetimeFigureOut">
              <a:rPr lang="hr-HR" smtClean="0"/>
              <a:t>28.3.2017.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A2E5-1906-497C-A00B-286B8DAD4C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515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FC57-8165-40BE-954E-42463CD4E23E}" type="datetimeFigureOut">
              <a:rPr lang="hr-HR" smtClean="0"/>
              <a:t>28.3.2017.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A2E5-1906-497C-A00B-286B8DAD4C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305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FC57-8165-40BE-954E-42463CD4E23E}" type="datetimeFigureOut">
              <a:rPr lang="hr-HR" smtClean="0"/>
              <a:t>28.3.2017.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A2E5-1906-497C-A00B-286B8DAD4C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0651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FC57-8165-40BE-954E-42463CD4E23E}" type="datetimeFigureOut">
              <a:rPr lang="hr-HR" smtClean="0"/>
              <a:t>28.3.2017.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A2E5-1906-497C-A00B-286B8DAD4C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0812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FC57-8165-40BE-954E-42463CD4E23E}" type="datetimeFigureOut">
              <a:rPr lang="hr-HR" smtClean="0"/>
              <a:t>28.3.2017.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A2E5-1906-497C-A00B-286B8DAD4C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1321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 err="1" smtClean="0"/>
              <a:t>čćšđž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0FC57-8165-40BE-954E-42463CD4E23E}" type="datetimeFigureOut">
              <a:rPr lang="hr-HR" smtClean="0"/>
              <a:t>28.3.2017.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3A2E5-1906-497C-A00B-286B8DAD4CDC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3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abriola" pitchFamily="8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0000"/>
          </a:solidFill>
          <a:latin typeface="Andalus" pitchFamily="18" charset="-78"/>
          <a:ea typeface="+mn-ea"/>
          <a:cs typeface="Andalus" pitchFamily="18" charset="-7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POVIJEST GACKE DOLINE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TekstniOkvir 4">
            <a:hlinkClick r:id="rId2" action="ppaction://hlinksldjump"/>
          </p:cNvPr>
          <p:cNvSpPr txBox="1"/>
          <p:nvPr/>
        </p:nvSpPr>
        <p:spPr>
          <a:xfrm>
            <a:off x="2843808" y="3645023"/>
            <a:ext cx="2736304" cy="58477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92D050"/>
                </a:solidFill>
                <a:latin typeface="Arabic Typesetting" pitchFamily="66" charset="-78"/>
                <a:cs typeface="Arabic Typesetting" pitchFamily="66" charset="-78"/>
              </a:rPr>
              <a:t> ZAPOČNI KVIZ</a:t>
            </a:r>
            <a:endParaRPr lang="hr-HR" sz="3200" dirty="0">
              <a:solidFill>
                <a:srgbClr val="92D05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Akcijski gumb: Informacije 5">
            <a:hlinkClick r:id="" action="ppaction://hlinkshowjump?jump=nextslide" highlightClick="1"/>
          </p:cNvPr>
          <p:cNvSpPr/>
          <p:nvPr/>
        </p:nvSpPr>
        <p:spPr>
          <a:xfrm>
            <a:off x="323528" y="5805264"/>
            <a:ext cx="936104" cy="864096"/>
          </a:xfrm>
          <a:prstGeom prst="actionButtonInformation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333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993">
            <a:off x="413309" y="3170257"/>
            <a:ext cx="2420532" cy="334235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TOČAN ODGOVOR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370723"/>
            <a:ext cx="4176464" cy="3974601"/>
          </a:xfrm>
        </p:spPr>
      </p:pic>
      <p:sp>
        <p:nvSpPr>
          <p:cNvPr id="6" name="Akcijski gumb: Naprijed ili dalje 5">
            <a:hlinkClick r:id="rId4" action="ppaction://hlinksldjump" highlightClick="1"/>
          </p:cNvPr>
          <p:cNvSpPr/>
          <p:nvPr/>
        </p:nvSpPr>
        <p:spPr>
          <a:xfrm>
            <a:off x="5652120" y="6021288"/>
            <a:ext cx="1728192" cy="648072"/>
          </a:xfrm>
          <a:prstGeom prst="actionButtonForwardNex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ekstniOkvir 2"/>
          <p:cNvSpPr txBox="1"/>
          <p:nvPr/>
        </p:nvSpPr>
        <p:spPr>
          <a:xfrm>
            <a:off x="755576" y="1196752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-Da </a:t>
            </a:r>
            <a:r>
              <a:rPr lang="hr-HR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bi spriječio turske provale ugarski kralj </a:t>
            </a:r>
            <a:r>
              <a:rPr lang="hr-HR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Matijaš</a:t>
            </a:r>
            <a:r>
              <a:rPr lang="hr-HR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Korvin ustanovio je 1469. Senjsku kapetaniju, kojoj su od 1538. g. pripadale utvrde: Otočac, Prozor, Brlog, Brinje, Senj, </a:t>
            </a:r>
            <a:r>
              <a:rPr lang="hr-HR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Jablanac</a:t>
            </a:r>
            <a:r>
              <a:rPr lang="hr-HR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i </a:t>
            </a:r>
            <a:r>
              <a:rPr lang="hr-HR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Bag</a:t>
            </a:r>
            <a:r>
              <a:rPr lang="hr-HR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560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NETOČAN ODGOVOR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84784"/>
            <a:ext cx="5066916" cy="5066916"/>
          </a:xfrm>
        </p:spPr>
      </p:pic>
      <p:sp>
        <p:nvSpPr>
          <p:cNvPr id="3" name="Akcijski gumb: Natrag ili Prethodno 2">
            <a:hlinkClick r:id="rId3" action="ppaction://hlinksldjump" highlightClick="1"/>
          </p:cNvPr>
          <p:cNvSpPr/>
          <p:nvPr/>
        </p:nvSpPr>
        <p:spPr>
          <a:xfrm>
            <a:off x="539552" y="5949280"/>
            <a:ext cx="1224136" cy="720080"/>
          </a:xfrm>
          <a:prstGeom prst="actionButtonBackPrevious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810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4.PITANJE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Koje godine je Gacka postala Banovinom Hrvatskom?</a:t>
            </a:r>
            <a:endParaRPr lang="hr-HR" dirty="0"/>
          </a:p>
        </p:txBody>
      </p:sp>
      <p:grpSp>
        <p:nvGrpSpPr>
          <p:cNvPr id="12" name="Grupa 11"/>
          <p:cNvGrpSpPr/>
          <p:nvPr/>
        </p:nvGrpSpPr>
        <p:grpSpPr>
          <a:xfrm>
            <a:off x="1259632" y="2708920"/>
            <a:ext cx="2664296" cy="965772"/>
            <a:chOff x="1259632" y="2708920"/>
            <a:chExt cx="2664296" cy="965772"/>
          </a:xfrm>
        </p:grpSpPr>
        <p:sp>
          <p:nvSpPr>
            <p:cNvPr id="4" name="Dijagram toka: Izmjenična obrada 3"/>
            <p:cNvSpPr/>
            <p:nvPr/>
          </p:nvSpPr>
          <p:spPr>
            <a:xfrm>
              <a:off x="1259632" y="2708920"/>
              <a:ext cx="2664296" cy="965772"/>
            </a:xfrm>
            <a:prstGeom prst="flowChartAlternateProcess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TekstniOkvir 7"/>
            <p:cNvSpPr txBox="1"/>
            <p:nvPr/>
          </p:nvSpPr>
          <p:spPr>
            <a:xfrm>
              <a:off x="1547664" y="2960973"/>
              <a:ext cx="2160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dirty="0" smtClean="0">
                  <a:latin typeface="Berlin Sans FB Demi" pitchFamily="34" charset="0"/>
                </a:rPr>
                <a:t>1935.godine</a:t>
              </a:r>
              <a:endParaRPr lang="hr-HR" sz="2400" dirty="0">
                <a:latin typeface="Berlin Sans FB Demi" pitchFamily="34" charset="0"/>
              </a:endParaRPr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1187624" y="4653136"/>
            <a:ext cx="2664296" cy="1008112"/>
            <a:chOff x="1187624" y="4653136"/>
            <a:chExt cx="2664296" cy="1008112"/>
          </a:xfrm>
        </p:grpSpPr>
        <p:sp>
          <p:nvSpPr>
            <p:cNvPr id="5" name="Dijagram toka: Izmjenična obrada 4"/>
            <p:cNvSpPr/>
            <p:nvPr/>
          </p:nvSpPr>
          <p:spPr>
            <a:xfrm>
              <a:off x="1187624" y="4653136"/>
              <a:ext cx="2664296" cy="1008112"/>
            </a:xfrm>
            <a:prstGeom prst="flowChartAlternateProcess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TekstniOkvir 8"/>
            <p:cNvSpPr txBox="1"/>
            <p:nvPr/>
          </p:nvSpPr>
          <p:spPr>
            <a:xfrm>
              <a:off x="1403648" y="4941168"/>
              <a:ext cx="2160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dirty="0" smtClean="0">
                  <a:latin typeface="Bauhaus 93" pitchFamily="82" charset="0"/>
                </a:rPr>
                <a:t>1939.godine</a:t>
              </a:r>
              <a:endParaRPr lang="hr-HR" sz="2400" dirty="0">
                <a:latin typeface="Bauhaus 93" pitchFamily="82" charset="0"/>
              </a:endParaRPr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5076056" y="2708920"/>
            <a:ext cx="2664296" cy="965772"/>
            <a:chOff x="5076056" y="2708920"/>
            <a:chExt cx="2664296" cy="965772"/>
          </a:xfrm>
        </p:grpSpPr>
        <p:sp>
          <p:nvSpPr>
            <p:cNvPr id="6" name="Dijagram toka: Izmjenična obrada 5"/>
            <p:cNvSpPr/>
            <p:nvPr/>
          </p:nvSpPr>
          <p:spPr>
            <a:xfrm>
              <a:off x="5076056" y="2708920"/>
              <a:ext cx="2664296" cy="965772"/>
            </a:xfrm>
            <a:prstGeom prst="flowChartAlternateProcess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" name="TekstniOkvir 9"/>
            <p:cNvSpPr txBox="1"/>
            <p:nvPr/>
          </p:nvSpPr>
          <p:spPr>
            <a:xfrm>
              <a:off x="5436096" y="2960973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dirty="0" smtClean="0">
                  <a:latin typeface="Bauhaus 93" pitchFamily="82" charset="0"/>
                </a:rPr>
                <a:t>1938.godine</a:t>
              </a:r>
              <a:endParaRPr lang="hr-HR" sz="2400" dirty="0">
                <a:latin typeface="Bauhaus 93" pitchFamily="82" charset="0"/>
              </a:endParaRPr>
            </a:p>
          </p:txBody>
        </p:sp>
      </p:grpSp>
      <p:grpSp>
        <p:nvGrpSpPr>
          <p:cNvPr id="14" name="Grupa 13"/>
          <p:cNvGrpSpPr/>
          <p:nvPr/>
        </p:nvGrpSpPr>
        <p:grpSpPr>
          <a:xfrm>
            <a:off x="5076056" y="4653136"/>
            <a:ext cx="2664296" cy="1008112"/>
            <a:chOff x="5076056" y="4653136"/>
            <a:chExt cx="2664296" cy="1008112"/>
          </a:xfrm>
        </p:grpSpPr>
        <p:sp>
          <p:nvSpPr>
            <p:cNvPr id="7" name="Dijagram toka: Izmjenična obrada 6"/>
            <p:cNvSpPr/>
            <p:nvPr/>
          </p:nvSpPr>
          <p:spPr>
            <a:xfrm>
              <a:off x="5076056" y="4653136"/>
              <a:ext cx="2664296" cy="1008112"/>
            </a:xfrm>
            <a:prstGeom prst="flowChartAlternateProcess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" name="TekstniOkvir 10"/>
            <p:cNvSpPr txBox="1"/>
            <p:nvPr/>
          </p:nvSpPr>
          <p:spPr>
            <a:xfrm>
              <a:off x="5292080" y="4941168"/>
              <a:ext cx="2160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dirty="0" smtClean="0">
                  <a:latin typeface="Bauhaus 93" pitchFamily="82" charset="0"/>
                </a:rPr>
                <a:t>1931.godine</a:t>
              </a:r>
              <a:endParaRPr lang="hr-HR" sz="2400" dirty="0">
                <a:latin typeface="Bauhaus 93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530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46088"/>
            <a:ext cx="6834336" cy="402069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TOČAN ODGOVOR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552" y="2746088"/>
            <a:ext cx="3960440" cy="3769018"/>
          </a:xfrm>
        </p:spPr>
      </p:pic>
      <p:sp>
        <p:nvSpPr>
          <p:cNvPr id="6" name="Akcijski gumb: Naprijed ili dalje 5">
            <a:hlinkClick r:id="rId4" action="ppaction://hlinksldjump" highlightClick="1"/>
          </p:cNvPr>
          <p:cNvSpPr/>
          <p:nvPr/>
        </p:nvSpPr>
        <p:spPr>
          <a:xfrm>
            <a:off x="5652120" y="6021288"/>
            <a:ext cx="1728192" cy="648072"/>
          </a:xfrm>
          <a:prstGeom prst="actionButtonForwardNex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1115616" y="1268760"/>
            <a:ext cx="661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-Raspadom </a:t>
            </a:r>
            <a:r>
              <a:rPr lang="hr-HR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Austro</a:t>
            </a:r>
            <a:r>
              <a:rPr lang="hr-HR" dirty="0">
                <a:solidFill>
                  <a:srgbClr val="FF0000"/>
                </a:solidFill>
                <a:latin typeface="Arial Rounded MT Bold" panose="020F0704030504030204" pitchFamily="34" charset="0"/>
              </a:rPr>
              <a:t>-Ugarske Gacka je prvi put u južnoslavenskoj zajednici. Godine 1939. je u Banovini Hrvatskoj. 1941. g. Otočac i </a:t>
            </a:r>
            <a:r>
              <a:rPr lang="hr-HR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Vrhovine</a:t>
            </a:r>
            <a:r>
              <a:rPr lang="hr-HR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pripali su Velikoj župi Gacka i Lika, dok je Brinje bilo u Velikoj župi Vinodol i </a:t>
            </a:r>
            <a:r>
              <a:rPr lang="hr-HR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Podgorje</a:t>
            </a:r>
            <a:r>
              <a:rPr lang="hr-HR" dirty="0">
                <a:solidFill>
                  <a:srgbClr val="FF0000"/>
                </a:solidFill>
                <a:latin typeface="Arial Rounded MT Bold" panose="020F07040305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420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NETOČAN ODGOVOR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84784"/>
            <a:ext cx="5066916" cy="5066916"/>
          </a:xfrm>
        </p:spPr>
      </p:pic>
      <p:sp>
        <p:nvSpPr>
          <p:cNvPr id="3" name="Akcijski gumb: Natrag ili Prethodno 2">
            <a:hlinkClick r:id="rId3" action="ppaction://hlinksldjump" highlightClick="1"/>
          </p:cNvPr>
          <p:cNvSpPr/>
          <p:nvPr/>
        </p:nvSpPr>
        <p:spPr>
          <a:xfrm>
            <a:off x="539552" y="5949280"/>
            <a:ext cx="1224136" cy="720080"/>
          </a:xfrm>
          <a:prstGeom prst="actionButtonBackPrevious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702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5.PITANJE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Godine 1991. </a:t>
            </a:r>
            <a:r>
              <a:rPr lang="hr-HR" dirty="0" err="1" smtClean="0"/>
              <a:t>Gačani</a:t>
            </a:r>
            <a:r>
              <a:rPr lang="hr-HR" dirty="0" smtClean="0"/>
              <a:t> su doživjeli svoje katarzu(oslobođenje) u ratu sa: </a:t>
            </a:r>
            <a:endParaRPr lang="hr-HR" dirty="0"/>
          </a:p>
        </p:txBody>
      </p:sp>
      <p:grpSp>
        <p:nvGrpSpPr>
          <p:cNvPr id="12" name="Grupa 11"/>
          <p:cNvGrpSpPr/>
          <p:nvPr/>
        </p:nvGrpSpPr>
        <p:grpSpPr>
          <a:xfrm>
            <a:off x="1043608" y="3212976"/>
            <a:ext cx="2520280" cy="792088"/>
            <a:chOff x="1043608" y="3212976"/>
            <a:chExt cx="2520280" cy="792088"/>
          </a:xfrm>
        </p:grpSpPr>
        <p:sp>
          <p:nvSpPr>
            <p:cNvPr id="4" name="Zaobljeni pravokutnik 3">
              <a:hlinkClick r:id="rId2" action="ppaction://hlinksldjump"/>
            </p:cNvPr>
            <p:cNvSpPr/>
            <p:nvPr/>
          </p:nvSpPr>
          <p:spPr>
            <a:xfrm>
              <a:off x="1043608" y="3212976"/>
              <a:ext cx="2520280" cy="792088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TekstniOkvir 7"/>
            <p:cNvSpPr txBox="1"/>
            <p:nvPr/>
          </p:nvSpPr>
          <p:spPr>
            <a:xfrm>
              <a:off x="1439652" y="3378187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dirty="0" smtClean="0">
                  <a:latin typeface="Bauhaus 93" panose="04030905020B02020C02" pitchFamily="82" charset="0"/>
                </a:rPr>
                <a:t>Bugarskom</a:t>
              </a:r>
              <a:endParaRPr lang="hr-HR" sz="2400" dirty="0">
                <a:latin typeface="Bauhaus 93" panose="04030905020B02020C02" pitchFamily="82" charset="0"/>
              </a:endParaRPr>
            </a:p>
          </p:txBody>
        </p:sp>
      </p:grpSp>
      <p:grpSp>
        <p:nvGrpSpPr>
          <p:cNvPr id="14" name="Grupa 13"/>
          <p:cNvGrpSpPr/>
          <p:nvPr/>
        </p:nvGrpSpPr>
        <p:grpSpPr>
          <a:xfrm>
            <a:off x="5364088" y="3212976"/>
            <a:ext cx="2520280" cy="792088"/>
            <a:chOff x="5364088" y="3212976"/>
            <a:chExt cx="2520280" cy="792088"/>
          </a:xfrm>
        </p:grpSpPr>
        <p:sp>
          <p:nvSpPr>
            <p:cNvPr id="6" name="Zaobljeni pravokutnik 5">
              <a:hlinkClick r:id="rId2" action="ppaction://hlinksldjump"/>
            </p:cNvPr>
            <p:cNvSpPr/>
            <p:nvPr/>
          </p:nvSpPr>
          <p:spPr>
            <a:xfrm>
              <a:off x="5364088" y="3212976"/>
              <a:ext cx="2520280" cy="792088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TekstniOkvir 8"/>
            <p:cNvSpPr txBox="1"/>
            <p:nvPr/>
          </p:nvSpPr>
          <p:spPr>
            <a:xfrm>
              <a:off x="5652120" y="3378187"/>
              <a:ext cx="2088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dirty="0" smtClean="0">
                  <a:latin typeface="Bauhaus 93" panose="04030905020B02020C02" pitchFamily="82" charset="0"/>
                </a:rPr>
                <a:t>Rumunjskom</a:t>
              </a:r>
              <a:endParaRPr lang="hr-HR" sz="2400" dirty="0">
                <a:latin typeface="Bauhaus 93" panose="04030905020B02020C02" pitchFamily="82" charset="0"/>
              </a:endParaRPr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1043608" y="4869160"/>
            <a:ext cx="2520280" cy="792088"/>
            <a:chOff x="1043608" y="4869160"/>
            <a:chExt cx="2520280" cy="792088"/>
          </a:xfrm>
        </p:grpSpPr>
        <p:sp>
          <p:nvSpPr>
            <p:cNvPr id="5" name="Zaobljeni pravokutnik 4">
              <a:hlinkClick r:id="rId3" action="ppaction://hlinksldjump"/>
            </p:cNvPr>
            <p:cNvSpPr/>
            <p:nvPr/>
          </p:nvSpPr>
          <p:spPr>
            <a:xfrm>
              <a:off x="1043608" y="4869160"/>
              <a:ext cx="2520280" cy="792088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  <p:sp>
          <p:nvSpPr>
            <p:cNvPr id="10" name="TekstniOkvir 9"/>
            <p:cNvSpPr txBox="1"/>
            <p:nvPr/>
          </p:nvSpPr>
          <p:spPr>
            <a:xfrm>
              <a:off x="1439652" y="5085184"/>
              <a:ext cx="1836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dirty="0" smtClean="0">
                  <a:latin typeface="Bauhaus 93" panose="04030905020B02020C02" pitchFamily="82" charset="0"/>
                </a:rPr>
                <a:t>Srbijom</a:t>
              </a:r>
              <a:endParaRPr lang="hr-HR" sz="2400" dirty="0">
                <a:latin typeface="Bauhaus 93" panose="04030905020B02020C02" pitchFamily="82" charset="0"/>
              </a:endParaRPr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5364088" y="4869160"/>
            <a:ext cx="2520280" cy="792088"/>
            <a:chOff x="5364088" y="4869160"/>
            <a:chExt cx="2520280" cy="792088"/>
          </a:xfrm>
        </p:grpSpPr>
        <p:sp>
          <p:nvSpPr>
            <p:cNvPr id="7" name="Zaobljeni pravokutnik 6">
              <a:hlinkClick r:id="rId2" action="ppaction://hlinksldjump"/>
            </p:cNvPr>
            <p:cNvSpPr/>
            <p:nvPr/>
          </p:nvSpPr>
          <p:spPr>
            <a:xfrm>
              <a:off x="5364088" y="4869160"/>
              <a:ext cx="2520280" cy="792088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" name="TekstniOkvir 10"/>
            <p:cNvSpPr txBox="1"/>
            <p:nvPr/>
          </p:nvSpPr>
          <p:spPr>
            <a:xfrm>
              <a:off x="5724128" y="5085184"/>
              <a:ext cx="2016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dirty="0" smtClean="0">
                  <a:latin typeface="Bauhaus 93" panose="04030905020B02020C02" pitchFamily="82" charset="0"/>
                </a:rPr>
                <a:t>Slovenijom</a:t>
              </a:r>
              <a:endParaRPr lang="hr-HR" sz="2400" dirty="0">
                <a:latin typeface="Bauhaus 93" panose="04030905020B02020C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818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TOČAN ODGOVOR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00808"/>
            <a:ext cx="4806676" cy="4574353"/>
          </a:xfrm>
        </p:spPr>
      </p:pic>
      <p:sp>
        <p:nvSpPr>
          <p:cNvPr id="6" name="Akcijski gumb: Naprijed ili dalje 5">
            <a:hlinkClick r:id="rId3" action="ppaction://hlinksldjump" highlightClick="1"/>
          </p:cNvPr>
          <p:cNvSpPr/>
          <p:nvPr/>
        </p:nvSpPr>
        <p:spPr>
          <a:xfrm>
            <a:off x="5652120" y="6021288"/>
            <a:ext cx="1728192" cy="648072"/>
          </a:xfrm>
          <a:prstGeom prst="actionButtonForwardNex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1115616" y="1268760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-Godine </a:t>
            </a:r>
            <a:r>
              <a:rPr lang="hr-HR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1991. </a:t>
            </a:r>
            <a:r>
              <a:rPr lang="hr-HR" sz="2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Gačani</a:t>
            </a:r>
            <a:r>
              <a:rPr lang="hr-HR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su doživjeli svoju katarzu u ratu sa Srbijom i domaćim srpskim pobunjenicima. Okupirana je jedna trećina </a:t>
            </a:r>
            <a:r>
              <a:rPr lang="hr-HR" sz="2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gackog</a:t>
            </a:r>
            <a:r>
              <a:rPr lang="hr-HR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teritorija na sjeveroistoku.</a:t>
            </a:r>
          </a:p>
        </p:txBody>
      </p:sp>
    </p:spTree>
    <p:extLst>
      <p:ext uri="{BB962C8B-B14F-4D97-AF65-F5344CB8AC3E}">
        <p14:creationId xmlns:p14="http://schemas.microsoft.com/office/powerpoint/2010/main" val="418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NETOČAN ODGOVOR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84784"/>
            <a:ext cx="5066916" cy="5066916"/>
          </a:xfrm>
        </p:spPr>
      </p:pic>
      <p:sp>
        <p:nvSpPr>
          <p:cNvPr id="3" name="Akcijski gumb: Natrag ili Prethodno 2">
            <a:hlinkClick r:id="rId3" action="ppaction://hlinksldjump" highlightClick="1"/>
          </p:cNvPr>
          <p:cNvSpPr/>
          <p:nvPr/>
        </p:nvSpPr>
        <p:spPr>
          <a:xfrm>
            <a:off x="539552" y="5949280"/>
            <a:ext cx="1224136" cy="720080"/>
          </a:xfrm>
          <a:prstGeom prst="actionButtonBackPrevious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177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KRAJ!!!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Nadamo se da ste uživali,da ste se zabavili ,te da vam se prije svega svidio ovaj kviz.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1102">
            <a:off x="2345395" y="3152112"/>
            <a:ext cx="4208741" cy="2796183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4605536" y="6408822"/>
            <a:ext cx="4348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Kviz izradili Karlo </a:t>
            </a:r>
            <a:r>
              <a:rPr lang="hr-HR" dirty="0" err="1" smtClean="0">
                <a:solidFill>
                  <a:schemeClr val="bg1"/>
                </a:solidFill>
              </a:rPr>
              <a:t>Kotvica</a:t>
            </a:r>
            <a:r>
              <a:rPr lang="hr-HR" dirty="0" smtClean="0">
                <a:solidFill>
                  <a:schemeClr val="bg1"/>
                </a:solidFill>
              </a:rPr>
              <a:t>-</a:t>
            </a:r>
            <a:r>
              <a:rPr lang="hr-HR" smtClean="0">
                <a:solidFill>
                  <a:schemeClr val="bg1"/>
                </a:solidFill>
              </a:rPr>
              <a:t>Celčić</a:t>
            </a:r>
            <a:r>
              <a:rPr lang="hr-HR" dirty="0" smtClean="0">
                <a:solidFill>
                  <a:schemeClr val="bg1"/>
                </a:solidFill>
              </a:rPr>
              <a:t> i Ivan Vukelić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7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INFORMACIJE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r>
              <a:rPr lang="hr-HR" dirty="0" smtClean="0"/>
              <a:t>Ovo je kviz o Gackoj dolini,kviz se sadrži od 5 pitanja i nadamo se da će te uspjeti postići dobar rezultat i prije svega uživati </a:t>
            </a:r>
            <a:r>
              <a:rPr lang="hr-HR" dirty="0" smtClean="0">
                <a:sym typeface="Wingdings" pitchFamily="2" charset="2"/>
              </a:rPr>
              <a:t> </a:t>
            </a:r>
            <a:endParaRPr lang="hr-HR" dirty="0"/>
          </a:p>
        </p:txBody>
      </p:sp>
      <p:sp>
        <p:nvSpPr>
          <p:cNvPr id="4" name="Akcijski gumb: Natrag ili Prethodno 3">
            <a:hlinkClick r:id="" action="ppaction://hlinkshowjump?jump=previousslide" highlightClick="1"/>
          </p:cNvPr>
          <p:cNvSpPr/>
          <p:nvPr/>
        </p:nvSpPr>
        <p:spPr>
          <a:xfrm>
            <a:off x="395536" y="5661248"/>
            <a:ext cx="1872208" cy="720080"/>
          </a:xfrm>
          <a:prstGeom prst="actionButtonBackPrevious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864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1.PITANJE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Gdje se nalazi najstariji lokalitet na području Gacke?</a:t>
            </a:r>
            <a:endParaRPr lang="hr-HR" dirty="0"/>
          </a:p>
        </p:txBody>
      </p:sp>
      <p:grpSp>
        <p:nvGrpSpPr>
          <p:cNvPr id="12" name="Grupa 11"/>
          <p:cNvGrpSpPr/>
          <p:nvPr/>
        </p:nvGrpSpPr>
        <p:grpSpPr>
          <a:xfrm>
            <a:off x="1107654" y="2996952"/>
            <a:ext cx="2304256" cy="864096"/>
            <a:chOff x="1107654" y="2996952"/>
            <a:chExt cx="2304256" cy="864096"/>
          </a:xfrm>
        </p:grpSpPr>
        <p:sp>
          <p:nvSpPr>
            <p:cNvPr id="4" name="Dijagram toka: Izmjenična obrada 3">
              <a:hlinkClick r:id="rId2" action="ppaction://hlinksldjump"/>
            </p:cNvPr>
            <p:cNvSpPr/>
            <p:nvPr/>
          </p:nvSpPr>
          <p:spPr>
            <a:xfrm>
              <a:off x="1107654" y="2996952"/>
              <a:ext cx="2304256" cy="864096"/>
            </a:xfrm>
            <a:prstGeom prst="flowChartAlternateProcess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TekstniOkvir 7"/>
            <p:cNvSpPr txBox="1"/>
            <p:nvPr/>
          </p:nvSpPr>
          <p:spPr>
            <a:xfrm>
              <a:off x="1547664" y="3198167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dirty="0" smtClean="0">
                  <a:latin typeface="Arial Rounded MT Bold" pitchFamily="34" charset="0"/>
                </a:rPr>
                <a:t>U </a:t>
              </a:r>
              <a:r>
                <a:rPr lang="hr-HR" sz="2400" dirty="0" err="1" smtClean="0">
                  <a:latin typeface="Arial Rounded MT Bold" pitchFamily="34" charset="0"/>
                </a:rPr>
                <a:t>Lešću</a:t>
              </a:r>
              <a:endParaRPr lang="hr-HR" sz="2400" dirty="0">
                <a:latin typeface="Arial Rounded MT Bold" pitchFamily="34" charset="0"/>
              </a:endParaRPr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5004048" y="2996952"/>
            <a:ext cx="2304256" cy="864096"/>
            <a:chOff x="5004048" y="2996952"/>
            <a:chExt cx="2304256" cy="864096"/>
          </a:xfrm>
        </p:grpSpPr>
        <p:sp>
          <p:nvSpPr>
            <p:cNvPr id="5" name="Dijagram toka: Izmjenična obrada 4">
              <a:hlinkClick r:id="rId3" action="ppaction://hlinksldjump"/>
            </p:cNvPr>
            <p:cNvSpPr/>
            <p:nvPr/>
          </p:nvSpPr>
          <p:spPr>
            <a:xfrm>
              <a:off x="5004048" y="2996952"/>
              <a:ext cx="2304256" cy="864096"/>
            </a:xfrm>
            <a:prstGeom prst="flowChartAlternateProcess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TekstniOkvir 8"/>
            <p:cNvSpPr txBox="1"/>
            <p:nvPr/>
          </p:nvSpPr>
          <p:spPr>
            <a:xfrm>
              <a:off x="5292080" y="3191661"/>
              <a:ext cx="2016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dirty="0" smtClean="0">
                  <a:latin typeface="Arial Rounded MT Bold" pitchFamily="34" charset="0"/>
                </a:rPr>
                <a:t>U </a:t>
              </a:r>
              <a:r>
                <a:rPr lang="hr-HR" sz="2400" dirty="0" err="1" smtClean="0">
                  <a:latin typeface="Arial Rounded MT Bold" pitchFamily="34" charset="0"/>
                </a:rPr>
                <a:t>Sincu</a:t>
              </a:r>
              <a:endParaRPr lang="hr-HR" sz="2400" dirty="0">
                <a:latin typeface="Arial Rounded MT Bold" pitchFamily="34" charset="0"/>
              </a:endParaRPr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1115616" y="4941168"/>
            <a:ext cx="2304256" cy="864096"/>
            <a:chOff x="1115616" y="4941168"/>
            <a:chExt cx="2304256" cy="864096"/>
          </a:xfrm>
        </p:grpSpPr>
        <p:sp>
          <p:nvSpPr>
            <p:cNvPr id="6" name="Dijagram toka: Izmjenična obrada 5">
              <a:hlinkClick r:id="rId3" action="ppaction://hlinksldjump"/>
            </p:cNvPr>
            <p:cNvSpPr/>
            <p:nvPr/>
          </p:nvSpPr>
          <p:spPr>
            <a:xfrm>
              <a:off x="1115616" y="4941168"/>
              <a:ext cx="2304256" cy="864096"/>
            </a:xfrm>
            <a:prstGeom prst="flowChartAlternateProcess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" name="TekstniOkvir 9"/>
            <p:cNvSpPr txBox="1"/>
            <p:nvPr/>
          </p:nvSpPr>
          <p:spPr>
            <a:xfrm>
              <a:off x="1547664" y="5157192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dirty="0" smtClean="0">
                  <a:latin typeface="Arial Rounded MT Bold" pitchFamily="34" charset="0"/>
                </a:rPr>
                <a:t>U Otočcu</a:t>
              </a:r>
              <a:endParaRPr lang="hr-HR" sz="2400" dirty="0">
                <a:latin typeface="Arial Rounded MT Bold" pitchFamily="34" charset="0"/>
              </a:endParaRPr>
            </a:p>
          </p:txBody>
        </p:sp>
      </p:grpSp>
      <p:grpSp>
        <p:nvGrpSpPr>
          <p:cNvPr id="14" name="Grupa 13"/>
          <p:cNvGrpSpPr/>
          <p:nvPr/>
        </p:nvGrpSpPr>
        <p:grpSpPr>
          <a:xfrm>
            <a:off x="5004048" y="4941168"/>
            <a:ext cx="2304256" cy="864096"/>
            <a:chOff x="5004048" y="4941168"/>
            <a:chExt cx="2304256" cy="864096"/>
          </a:xfrm>
        </p:grpSpPr>
        <p:sp>
          <p:nvSpPr>
            <p:cNvPr id="7" name="Dijagram toka: Izmjenična obrada 6">
              <a:hlinkClick r:id="rId3" action="ppaction://hlinksldjump"/>
            </p:cNvPr>
            <p:cNvSpPr/>
            <p:nvPr/>
          </p:nvSpPr>
          <p:spPr>
            <a:xfrm>
              <a:off x="5004048" y="4941168"/>
              <a:ext cx="2304256" cy="864096"/>
            </a:xfrm>
            <a:prstGeom prst="flowChartAlternateProcess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" name="TekstniOkvir 10"/>
            <p:cNvSpPr txBox="1"/>
            <p:nvPr/>
          </p:nvSpPr>
          <p:spPr>
            <a:xfrm>
              <a:off x="5292080" y="5157192"/>
              <a:ext cx="18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dirty="0" smtClean="0">
                  <a:latin typeface="Arial Rounded MT Bold" pitchFamily="34" charset="0"/>
                </a:rPr>
                <a:t>U </a:t>
              </a:r>
              <a:r>
                <a:rPr lang="hr-HR" sz="2400" dirty="0" err="1" smtClean="0">
                  <a:latin typeface="Arial Rounded MT Bold" pitchFamily="34" charset="0"/>
                </a:rPr>
                <a:t>Podumu</a:t>
              </a:r>
              <a:endParaRPr lang="hr-HR" sz="2400" dirty="0"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898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564724"/>
            <a:ext cx="4953195" cy="330006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TOČAN ODGOVOR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5" y="908720"/>
            <a:ext cx="5966471" cy="5678091"/>
          </a:xfrm>
        </p:spPr>
      </p:pic>
      <p:sp>
        <p:nvSpPr>
          <p:cNvPr id="6" name="Akcijski gumb: Naprijed ili dalje 5">
            <a:hlinkClick r:id="rId4" action="ppaction://hlinksldjump" highlightClick="1"/>
          </p:cNvPr>
          <p:cNvSpPr/>
          <p:nvPr/>
        </p:nvSpPr>
        <p:spPr>
          <a:xfrm>
            <a:off x="5652120" y="6021288"/>
            <a:ext cx="1728192" cy="648072"/>
          </a:xfrm>
          <a:prstGeom prst="actionButtonForwardNex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ekstniOkvir 2"/>
          <p:cNvSpPr txBox="1"/>
          <p:nvPr/>
        </p:nvSpPr>
        <p:spPr>
          <a:xfrm>
            <a:off x="611560" y="1196752"/>
            <a:ext cx="8136904" cy="811367"/>
          </a:xfrm>
          <a:prstGeom prst="rect">
            <a:avLst/>
          </a:prstGeom>
          <a:noFill/>
        </p:spPr>
        <p:txBody>
          <a:bodyPr wrap="square" lIns="144000" tIns="72000" rIns="108000" bIns="0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-Najstariji </a:t>
            </a:r>
            <a:r>
              <a:rPr lang="hr-HR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lokalitet na području Gacke iz tog razdoblja nalazi se na njezinu južnom rubu u Pećini u </a:t>
            </a:r>
            <a:r>
              <a:rPr lang="hr-HR" sz="2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Lešću</a:t>
            </a:r>
            <a:r>
              <a:rPr lang="hr-HR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569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NETOČAN ODGOVOR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84784"/>
            <a:ext cx="5066916" cy="5066916"/>
          </a:xfrm>
        </p:spPr>
      </p:pic>
      <p:sp>
        <p:nvSpPr>
          <p:cNvPr id="5" name="Akcijski gumb: Natrag ili Prethodno 4">
            <a:hlinkClick r:id="rId3" action="ppaction://hlinksldjump" highlightClick="1"/>
          </p:cNvPr>
          <p:cNvSpPr/>
          <p:nvPr/>
        </p:nvSpPr>
        <p:spPr>
          <a:xfrm>
            <a:off x="611560" y="5805264"/>
            <a:ext cx="1224136" cy="720080"/>
          </a:xfrm>
          <a:prstGeom prst="actionButtonBackPrevious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562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2.PITANJE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Koja skupina srodnih naroda je živjela na teritoriju Gacke doline tijekom 15.st?</a:t>
            </a:r>
            <a:endParaRPr lang="hr-HR" dirty="0"/>
          </a:p>
        </p:txBody>
      </p:sp>
      <p:grpSp>
        <p:nvGrpSpPr>
          <p:cNvPr id="12" name="Grupa 11"/>
          <p:cNvGrpSpPr/>
          <p:nvPr/>
        </p:nvGrpSpPr>
        <p:grpSpPr>
          <a:xfrm>
            <a:off x="1331640" y="3212976"/>
            <a:ext cx="2304256" cy="864096"/>
            <a:chOff x="1331640" y="3212976"/>
            <a:chExt cx="2304256" cy="864096"/>
          </a:xfrm>
        </p:grpSpPr>
        <p:sp>
          <p:nvSpPr>
            <p:cNvPr id="4" name="Dijagram toka: Izmjenična obrada 3">
              <a:hlinkClick r:id="rId2" action="ppaction://hlinksldjump"/>
            </p:cNvPr>
            <p:cNvSpPr/>
            <p:nvPr/>
          </p:nvSpPr>
          <p:spPr>
            <a:xfrm>
              <a:off x="1331640" y="3212976"/>
              <a:ext cx="2304256" cy="864096"/>
            </a:xfrm>
            <a:prstGeom prst="flowChartAlternateProcess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TekstniOkvir 7"/>
            <p:cNvSpPr txBox="1"/>
            <p:nvPr/>
          </p:nvSpPr>
          <p:spPr>
            <a:xfrm>
              <a:off x="1619672" y="3429000"/>
              <a:ext cx="18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000" dirty="0" smtClean="0">
                  <a:latin typeface="Arial Rounded MT Bold" pitchFamily="34" charset="0"/>
                </a:rPr>
                <a:t>Iliri</a:t>
              </a:r>
              <a:endParaRPr lang="hr-HR" sz="2000" dirty="0">
                <a:latin typeface="Arial Rounded MT Bold" pitchFamily="34" charset="0"/>
              </a:endParaRPr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5292080" y="3212976"/>
            <a:ext cx="2304256" cy="864096"/>
            <a:chOff x="5292080" y="3212976"/>
            <a:chExt cx="2304256" cy="864096"/>
          </a:xfrm>
        </p:grpSpPr>
        <p:sp>
          <p:nvSpPr>
            <p:cNvPr id="5" name="Dijagram toka: Izmjenična obrada 4">
              <a:hlinkClick r:id="rId3" action="ppaction://hlinksldjump"/>
            </p:cNvPr>
            <p:cNvSpPr/>
            <p:nvPr/>
          </p:nvSpPr>
          <p:spPr>
            <a:xfrm>
              <a:off x="5292080" y="3212976"/>
              <a:ext cx="2304256" cy="864096"/>
            </a:xfrm>
            <a:prstGeom prst="flowChartAlternateProcess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TekstniOkvir 8"/>
            <p:cNvSpPr txBox="1"/>
            <p:nvPr/>
          </p:nvSpPr>
          <p:spPr>
            <a:xfrm>
              <a:off x="5436096" y="3429000"/>
              <a:ext cx="2088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dirty="0" smtClean="0">
                  <a:latin typeface="Arial Rounded MT Bold" pitchFamily="34" charset="0"/>
                </a:rPr>
                <a:t>Japodi</a:t>
              </a:r>
              <a:endParaRPr lang="hr-HR" sz="2400" dirty="0">
                <a:latin typeface="Arial Rounded MT Bold" pitchFamily="34" charset="0"/>
              </a:endParaRPr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1331640" y="4941168"/>
            <a:ext cx="2304256" cy="864096"/>
            <a:chOff x="1331640" y="4941168"/>
            <a:chExt cx="2304256" cy="864096"/>
          </a:xfrm>
        </p:grpSpPr>
        <p:sp>
          <p:nvSpPr>
            <p:cNvPr id="6" name="Dijagram toka: Izmjenična obrada 5">
              <a:hlinkClick r:id="rId2" action="ppaction://hlinksldjump"/>
            </p:cNvPr>
            <p:cNvSpPr/>
            <p:nvPr/>
          </p:nvSpPr>
          <p:spPr>
            <a:xfrm>
              <a:off x="1331640" y="4941168"/>
              <a:ext cx="2304256" cy="864096"/>
            </a:xfrm>
            <a:prstGeom prst="flowChartAlternateProcess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" name="TekstniOkvir 9"/>
            <p:cNvSpPr txBox="1"/>
            <p:nvPr/>
          </p:nvSpPr>
          <p:spPr>
            <a:xfrm>
              <a:off x="1691680" y="5157192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dirty="0" smtClean="0">
                  <a:latin typeface="Arial Rounded MT Bold" pitchFamily="34" charset="0"/>
                </a:rPr>
                <a:t>Liburni</a:t>
              </a:r>
              <a:endParaRPr lang="hr-HR" sz="2400" dirty="0">
                <a:latin typeface="Arial Rounded MT Bold" pitchFamily="34" charset="0"/>
              </a:endParaRPr>
            </a:p>
          </p:txBody>
        </p:sp>
      </p:grpSp>
      <p:grpSp>
        <p:nvGrpSpPr>
          <p:cNvPr id="14" name="Grupa 13"/>
          <p:cNvGrpSpPr/>
          <p:nvPr/>
        </p:nvGrpSpPr>
        <p:grpSpPr>
          <a:xfrm>
            <a:off x="5292080" y="4941168"/>
            <a:ext cx="2304256" cy="864096"/>
            <a:chOff x="5292080" y="4941168"/>
            <a:chExt cx="2304256" cy="864096"/>
          </a:xfrm>
        </p:grpSpPr>
        <p:sp>
          <p:nvSpPr>
            <p:cNvPr id="7" name="Dijagram toka: Izmjenična obrada 6">
              <a:hlinkClick r:id="rId2" action="ppaction://hlinksldjump"/>
            </p:cNvPr>
            <p:cNvSpPr/>
            <p:nvPr/>
          </p:nvSpPr>
          <p:spPr>
            <a:xfrm>
              <a:off x="5292080" y="4941168"/>
              <a:ext cx="2304256" cy="864096"/>
            </a:xfrm>
            <a:prstGeom prst="flowChartAlternateProcess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" name="TekstniOkvir 10"/>
            <p:cNvSpPr txBox="1"/>
            <p:nvPr/>
          </p:nvSpPr>
          <p:spPr>
            <a:xfrm>
              <a:off x="5580112" y="5157192"/>
              <a:ext cx="18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dirty="0" err="1" smtClean="0">
                  <a:latin typeface="Arial Rounded MT Bold" pitchFamily="34" charset="0"/>
                </a:rPr>
                <a:t>Histri</a:t>
              </a:r>
              <a:endParaRPr lang="hr-HR" sz="2400" dirty="0"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871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501008"/>
            <a:ext cx="3636860" cy="216024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TOČAN ODGOVOR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28800"/>
            <a:ext cx="4683820" cy="4525963"/>
          </a:xfrm>
        </p:spPr>
      </p:pic>
      <p:sp>
        <p:nvSpPr>
          <p:cNvPr id="6" name="Akcijski gumb: Naprijed ili dalje 5">
            <a:hlinkClick r:id="rId4" action="ppaction://hlinksldjump" highlightClick="1"/>
          </p:cNvPr>
          <p:cNvSpPr/>
          <p:nvPr/>
        </p:nvSpPr>
        <p:spPr>
          <a:xfrm>
            <a:off x="5652120" y="6021288"/>
            <a:ext cx="1728192" cy="648072"/>
          </a:xfrm>
          <a:prstGeom prst="actionButtonForwardNex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467544" y="1196752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-Ilirsko </a:t>
            </a:r>
            <a:r>
              <a:rPr lang="hr-HR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pleme Japodi javlja se na cijelom prostoru Gacke i šire u kasno brončano doba u 9. i 8. st. prije Krista. Japodska kultura bila je izuzetno bogata i živa, a djelomično se razlikuje od kultura ostalih ilirskih plemena.</a:t>
            </a:r>
          </a:p>
        </p:txBody>
      </p:sp>
    </p:spTree>
    <p:extLst>
      <p:ext uri="{BB962C8B-B14F-4D97-AF65-F5344CB8AC3E}">
        <p14:creationId xmlns:p14="http://schemas.microsoft.com/office/powerpoint/2010/main" val="224694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NETOČAN ODGOVOR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84784"/>
            <a:ext cx="5066916" cy="5066916"/>
          </a:xfrm>
        </p:spPr>
      </p:pic>
      <p:sp>
        <p:nvSpPr>
          <p:cNvPr id="3" name="Akcijski gumb: Natrag ili Prethodno 2">
            <a:hlinkClick r:id="rId3" action="ppaction://hlinksldjump" highlightClick="1"/>
          </p:cNvPr>
          <p:cNvSpPr/>
          <p:nvPr/>
        </p:nvSpPr>
        <p:spPr>
          <a:xfrm>
            <a:off x="539552" y="5949280"/>
            <a:ext cx="1224136" cy="720080"/>
          </a:xfrm>
          <a:prstGeom prst="actionButtonBackPrevious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573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3.PITANJE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654099"/>
            <a:ext cx="8229600" cy="4525963"/>
          </a:xfrm>
        </p:spPr>
        <p:txBody>
          <a:bodyPr/>
          <a:lstStyle/>
          <a:p>
            <a:r>
              <a:rPr lang="hr-HR" dirty="0" smtClean="0"/>
              <a:t>Koji ugarski kralj je ustanovio Senjsku kapetaniju?</a:t>
            </a:r>
            <a:endParaRPr lang="hr-HR" dirty="0"/>
          </a:p>
        </p:txBody>
      </p:sp>
      <p:grpSp>
        <p:nvGrpSpPr>
          <p:cNvPr id="4" name="Grupa 3"/>
          <p:cNvGrpSpPr/>
          <p:nvPr/>
        </p:nvGrpSpPr>
        <p:grpSpPr>
          <a:xfrm>
            <a:off x="1125960" y="2978843"/>
            <a:ext cx="2407243" cy="1008112"/>
            <a:chOff x="1115616" y="2924944"/>
            <a:chExt cx="2407243" cy="1008112"/>
          </a:xfrm>
        </p:grpSpPr>
        <p:sp>
          <p:nvSpPr>
            <p:cNvPr id="5" name="Dijagram toka: Izmjenična obrada 4">
              <a:hlinkClick r:id="rId2" action="ppaction://hlinksldjump"/>
            </p:cNvPr>
            <p:cNvSpPr/>
            <p:nvPr/>
          </p:nvSpPr>
          <p:spPr>
            <a:xfrm>
              <a:off x="1115616" y="2924944"/>
              <a:ext cx="2376264" cy="1008112"/>
            </a:xfrm>
            <a:prstGeom prst="flowChartAlternateProcess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TekstniOkvir 8"/>
            <p:cNvSpPr txBox="1"/>
            <p:nvPr/>
          </p:nvSpPr>
          <p:spPr>
            <a:xfrm>
              <a:off x="1362619" y="3001119"/>
              <a:ext cx="21602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dirty="0" err="1" smtClean="0">
                  <a:latin typeface="Arial Rounded MT Bold" pitchFamily="34" charset="0"/>
                </a:rPr>
                <a:t>Matijaš</a:t>
              </a:r>
              <a:r>
                <a:rPr lang="hr-HR" sz="2400" dirty="0" smtClean="0">
                  <a:latin typeface="Arial Rounded MT Bold" pitchFamily="34" charset="0"/>
                </a:rPr>
                <a:t> Korvin</a:t>
              </a:r>
              <a:endParaRPr lang="hr-HR" sz="2400" dirty="0">
                <a:latin typeface="Arial Rounded MT Bold" pitchFamily="34" charset="0"/>
              </a:endParaRPr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5253262" y="2938105"/>
            <a:ext cx="2376264" cy="1032875"/>
            <a:chOff x="5242918" y="2884206"/>
            <a:chExt cx="2376264" cy="1032875"/>
          </a:xfrm>
        </p:grpSpPr>
        <p:sp>
          <p:nvSpPr>
            <p:cNvPr id="7" name="Dijagram toka: Izmjenična obrada 6">
              <a:hlinkClick r:id="rId3" action="ppaction://hlinksldjump"/>
            </p:cNvPr>
            <p:cNvSpPr/>
            <p:nvPr/>
          </p:nvSpPr>
          <p:spPr>
            <a:xfrm>
              <a:off x="5242918" y="2884206"/>
              <a:ext cx="2376264" cy="1032875"/>
            </a:xfrm>
            <a:prstGeom prst="flowChartAlternateProcess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" name="TekstniOkvir 9"/>
            <p:cNvSpPr txBox="1"/>
            <p:nvPr/>
          </p:nvSpPr>
          <p:spPr>
            <a:xfrm>
              <a:off x="5508104" y="3140968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dirty="0" smtClean="0">
                  <a:latin typeface="Arial Rounded MT Bold" pitchFamily="34" charset="0"/>
                </a:rPr>
                <a:t>Stjepan I.</a:t>
              </a:r>
              <a:endParaRPr lang="hr-HR" sz="2400" dirty="0">
                <a:latin typeface="Arial Rounded MT Bold" pitchFamily="34" charset="0"/>
              </a:endParaRPr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1125960" y="4779043"/>
            <a:ext cx="2376264" cy="1080120"/>
            <a:chOff x="1115616" y="4725144"/>
            <a:chExt cx="2376264" cy="1080120"/>
          </a:xfrm>
        </p:grpSpPr>
        <p:sp>
          <p:nvSpPr>
            <p:cNvPr id="6" name="Dijagram toka: Izmjenična obrada 5">
              <a:hlinkClick r:id="rId3" action="ppaction://hlinksldjump"/>
            </p:cNvPr>
            <p:cNvSpPr/>
            <p:nvPr/>
          </p:nvSpPr>
          <p:spPr>
            <a:xfrm>
              <a:off x="1115616" y="4725144"/>
              <a:ext cx="2376264" cy="1080120"/>
            </a:xfrm>
            <a:prstGeom prst="flowChartAlternateProcess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" name="TekstniOkvir 10"/>
            <p:cNvSpPr txBox="1"/>
            <p:nvPr/>
          </p:nvSpPr>
          <p:spPr>
            <a:xfrm>
              <a:off x="1362619" y="5013176"/>
              <a:ext cx="18412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dirty="0" smtClean="0">
                  <a:latin typeface="Arial Rounded MT Bold" pitchFamily="34" charset="0"/>
                </a:rPr>
                <a:t>Vjenceslav</a:t>
              </a:r>
              <a:endParaRPr lang="hr-HR" sz="2400" dirty="0">
                <a:latin typeface="Arial Rounded MT Bold" pitchFamily="34" charset="0"/>
              </a:endParaRPr>
            </a:p>
          </p:txBody>
        </p:sp>
      </p:grpSp>
      <p:grpSp>
        <p:nvGrpSpPr>
          <p:cNvPr id="14" name="Grupa 13"/>
          <p:cNvGrpSpPr/>
          <p:nvPr/>
        </p:nvGrpSpPr>
        <p:grpSpPr>
          <a:xfrm>
            <a:off x="5230416" y="4779043"/>
            <a:ext cx="2421956" cy="1080120"/>
            <a:chOff x="5220072" y="4725144"/>
            <a:chExt cx="2421956" cy="1080120"/>
          </a:xfrm>
        </p:grpSpPr>
        <p:sp>
          <p:nvSpPr>
            <p:cNvPr id="8" name="Dijagram toka: Izmjenična obrada 7">
              <a:hlinkClick r:id="rId3" action="ppaction://hlinksldjump"/>
            </p:cNvPr>
            <p:cNvSpPr/>
            <p:nvPr/>
          </p:nvSpPr>
          <p:spPr>
            <a:xfrm>
              <a:off x="5220072" y="4725144"/>
              <a:ext cx="2421956" cy="1080120"/>
            </a:xfrm>
            <a:prstGeom prst="flowChartAlternateProcess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2" name="TekstniOkvir 11"/>
            <p:cNvSpPr txBox="1"/>
            <p:nvPr/>
          </p:nvSpPr>
          <p:spPr>
            <a:xfrm>
              <a:off x="5436096" y="5013176"/>
              <a:ext cx="1944216" cy="46166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hr-HR" sz="2400" dirty="0" smtClean="0">
                  <a:latin typeface="Arial Rounded MT Bold" pitchFamily="34" charset="0"/>
                </a:rPr>
                <a:t>Bela IV.</a:t>
              </a:r>
              <a:endParaRPr lang="hr-HR" sz="2400" dirty="0"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770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345</Words>
  <Application>Microsoft Office PowerPoint</Application>
  <PresentationFormat>Prikaz na zaslonu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Tema sustava Office</vt:lpstr>
      <vt:lpstr>POVIJEST GACKE DOLINE</vt:lpstr>
      <vt:lpstr>INFORMACIJE</vt:lpstr>
      <vt:lpstr>1.PITANJE</vt:lpstr>
      <vt:lpstr>TOČAN ODGOVOR</vt:lpstr>
      <vt:lpstr>NETOČAN ODGOVOR</vt:lpstr>
      <vt:lpstr>2.PITANJE</vt:lpstr>
      <vt:lpstr>TOČAN ODGOVOR</vt:lpstr>
      <vt:lpstr>NETOČAN ODGOVOR</vt:lpstr>
      <vt:lpstr>3.PITANJE</vt:lpstr>
      <vt:lpstr>TOČAN ODGOVOR</vt:lpstr>
      <vt:lpstr>NETOČAN ODGOVOR</vt:lpstr>
      <vt:lpstr>4.PITANJE</vt:lpstr>
      <vt:lpstr>TOČAN ODGOVOR</vt:lpstr>
      <vt:lpstr>NETOČAN ODGOVOR</vt:lpstr>
      <vt:lpstr>5.PITANJE</vt:lpstr>
      <vt:lpstr>TOČAN ODGOVOR</vt:lpstr>
      <vt:lpstr>NETOČAN ODGOVOR</vt:lpstr>
      <vt:lpstr>KRAJ!!!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POVIJEST GACKE DOLINE</dc:title>
  <dc:creator>Ivan Vukelić</dc:creator>
  <cp:lastModifiedBy>OŠ Z. i F. Otočac</cp:lastModifiedBy>
  <cp:revision>11</cp:revision>
  <dcterms:created xsi:type="dcterms:W3CDTF">2017-03-23T12:53:46Z</dcterms:created>
  <dcterms:modified xsi:type="dcterms:W3CDTF">2017-03-28T12:23:35Z</dcterms:modified>
</cp:coreProperties>
</file>