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3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83" d="100"/>
          <a:sy n="83" d="100"/>
        </p:scale>
        <p:origin x="-147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740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731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636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675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491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429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035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208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586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783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198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72BBB-1EF0-42ED-BE34-7394120DF945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8BA57-2D95-43F0-B71F-72F555D9099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5109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 Rounded MT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rgbClr val="FF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rgbClr val="FF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rgbClr val="FF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1.xml"/><Relationship Id="rId4" Type="http://schemas.openxmlformats.org/officeDocument/2006/relationships/slide" Target="slide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/>
          <a:lstStyle/>
          <a:p>
            <a:r>
              <a:rPr lang="hr-HR" u="sng" dirty="0" smtClean="0"/>
              <a:t>KVIZ O POVIJESTI GACKOG POLJA</a:t>
            </a:r>
            <a:endParaRPr lang="hr-HR" u="sng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1752600"/>
          </a:xfrm>
        </p:spPr>
        <p:txBody>
          <a:bodyPr>
            <a:normAutofit fontScale="55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sz="6500" dirty="0" smtClean="0">
                <a:solidFill>
                  <a:srgbClr val="FF0000"/>
                </a:solidFill>
                <a:hlinkClick r:id="rId2" action="ppaction://hlinksldjump"/>
              </a:rPr>
              <a:t>ZAPOČNI KVIZ</a:t>
            </a:r>
            <a:endParaRPr lang="hr-HR" sz="6500" dirty="0">
              <a:solidFill>
                <a:srgbClr val="FF0000"/>
              </a:solidFill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4590894" y="6488668"/>
            <a:ext cx="4553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>
                <a:solidFill>
                  <a:schemeClr val="bg1"/>
                </a:solidFill>
              </a:rPr>
              <a:t>Kviz napravili: Lorena Bakarić i Matej </a:t>
            </a:r>
            <a:r>
              <a:rPr lang="hr-HR" dirty="0" err="1" smtClean="0">
                <a:solidFill>
                  <a:schemeClr val="bg1"/>
                </a:solidFill>
              </a:rPr>
              <a:t>Bronzović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744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Nažalost niste točno odgovorili na pitanje.</a:t>
            </a:r>
          </a:p>
          <a:p>
            <a:pPr marL="0" indent="0">
              <a:buNone/>
            </a:pPr>
            <a:r>
              <a:rPr lang="hr-HR" dirty="0" smtClean="0"/>
              <a:t>Ilirsko pleme koje se javlja na cijelom prostoru Gacke su Japodi, izrazito kraj </a:t>
            </a:r>
            <a:r>
              <a:rPr lang="hr-HR" dirty="0" err="1" smtClean="0"/>
              <a:t>Vrhovina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740352" y="5949280"/>
            <a:ext cx="1080120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69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1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>
            <a:hlinkClick r:id="rId2" action="ppaction://hlinksldjump"/>
          </p:cNvPr>
          <p:cNvSpPr/>
          <p:nvPr/>
        </p:nvSpPr>
        <p:spPr>
          <a:xfrm>
            <a:off x="951423" y="2708920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>
            <a:hlinkClick r:id="rId2" action="ppaction://hlinksldjump"/>
          </p:cNvPr>
          <p:cNvSpPr/>
          <p:nvPr/>
        </p:nvSpPr>
        <p:spPr>
          <a:xfrm>
            <a:off x="971600" y="3284984"/>
            <a:ext cx="151216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avokutnik 3">
            <a:hlinkClick r:id="rId3" action="ppaction://hlinksldjump"/>
          </p:cNvPr>
          <p:cNvSpPr/>
          <p:nvPr/>
        </p:nvSpPr>
        <p:spPr>
          <a:xfrm>
            <a:off x="971600" y="3853764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4. 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Tko je remetio život </a:t>
            </a:r>
            <a:r>
              <a:rPr lang="hr-HR" dirty="0"/>
              <a:t>J</a:t>
            </a:r>
            <a:r>
              <a:rPr lang="hr-HR" dirty="0" smtClean="0"/>
              <a:t>apoda u 2. stoljeću prije Krista?</a:t>
            </a:r>
          </a:p>
          <a:p>
            <a:pPr marL="514350" indent="-514350">
              <a:buAutoNum type="alphaLcParenR"/>
            </a:pPr>
            <a:r>
              <a:rPr lang="hr-HR" dirty="0" smtClean="0"/>
              <a:t>Grci</a:t>
            </a:r>
          </a:p>
          <a:p>
            <a:pPr marL="514350" indent="-514350">
              <a:buAutoNum type="alphaLcParenR"/>
            </a:pPr>
            <a:r>
              <a:rPr lang="hr-HR" dirty="0" err="1" smtClean="0"/>
              <a:t>Delmati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smtClean="0"/>
              <a:t>Rimljani</a:t>
            </a:r>
            <a:endParaRPr lang="hr-HR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234" y="2960789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2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TOČNO!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Čestitam točno ste odgovorili na pitanje.</a:t>
            </a:r>
          </a:p>
          <a:p>
            <a:pPr marL="0" indent="0">
              <a:buNone/>
            </a:pPr>
            <a:r>
              <a:rPr lang="hr-HR" dirty="0"/>
              <a:t>Gotovo dva stoljeća Japodi su s </a:t>
            </a:r>
            <a:r>
              <a:rPr lang="hr-HR" dirty="0" smtClean="0"/>
              <a:t>Rimljanima </a:t>
            </a:r>
            <a:r>
              <a:rPr lang="hr-HR" dirty="0"/>
              <a:t>ratovali s promjenjivom ratnom srećom</a:t>
            </a:r>
            <a:r>
              <a:rPr lang="hr-HR" dirty="0" smtClean="0"/>
              <a:t>. Na kraju je Japode pokorio rimski car.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740352" y="5877272"/>
            <a:ext cx="1152128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71"/>
            <a:ext cx="1633314" cy="163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90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Nažalost netočno ste odgovorili na pitanje.</a:t>
            </a:r>
          </a:p>
          <a:p>
            <a:pPr marL="0" indent="0">
              <a:buNone/>
            </a:pPr>
            <a:r>
              <a:rPr lang="hr-HR" dirty="0" smtClean="0"/>
              <a:t>Točan odgovor je „Rimljani”, dolaskom Rimljana prostor Gacke dobio je i na prometnoj važnosti.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812360" y="6021288"/>
            <a:ext cx="1224136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69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34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>
            <a:hlinkClick r:id="rId2" action="ppaction://hlinksldjump"/>
          </p:cNvPr>
          <p:cNvSpPr/>
          <p:nvPr/>
        </p:nvSpPr>
        <p:spPr>
          <a:xfrm>
            <a:off x="1009537" y="3924360"/>
            <a:ext cx="2410335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>
            <a:hlinkClick r:id="rId2" action="ppaction://hlinksldjump"/>
          </p:cNvPr>
          <p:cNvSpPr/>
          <p:nvPr/>
        </p:nvSpPr>
        <p:spPr>
          <a:xfrm>
            <a:off x="1020835" y="3284984"/>
            <a:ext cx="2399037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avokutnik 3">
            <a:hlinkClick r:id="rId3" action="ppaction://hlinksldjump"/>
          </p:cNvPr>
          <p:cNvSpPr/>
          <p:nvPr/>
        </p:nvSpPr>
        <p:spPr>
          <a:xfrm>
            <a:off x="1043608" y="2564904"/>
            <a:ext cx="23762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 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Koje godine su Krbava i Lika pale pod Tursku vlast?</a:t>
            </a:r>
          </a:p>
          <a:p>
            <a:pPr marL="514350" indent="-514350">
              <a:buAutoNum type="alphaLcParenR"/>
            </a:pPr>
            <a:r>
              <a:rPr lang="hr-HR" dirty="0" smtClean="0"/>
              <a:t>1527. godine</a:t>
            </a:r>
          </a:p>
          <a:p>
            <a:pPr marL="514350" indent="-514350">
              <a:buAutoNum type="alphaLcParenR"/>
            </a:pPr>
            <a:r>
              <a:rPr lang="hr-HR" dirty="0" smtClean="0"/>
              <a:t>1528. godine</a:t>
            </a:r>
          </a:p>
          <a:p>
            <a:pPr marL="514350" indent="-514350">
              <a:buAutoNum type="alphaLcParenR"/>
            </a:pPr>
            <a:r>
              <a:rPr lang="hr-HR" dirty="0" smtClean="0"/>
              <a:t>1539. godine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668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Čestitam točno ste odgovorili na pitanje!</a:t>
            </a:r>
          </a:p>
          <a:p>
            <a:pPr marL="0" indent="0">
              <a:buNone/>
            </a:pPr>
            <a:r>
              <a:rPr lang="hr-HR" dirty="0"/>
              <a:t>U</a:t>
            </a:r>
            <a:r>
              <a:rPr lang="hr-HR" dirty="0" smtClean="0"/>
              <a:t> </a:t>
            </a:r>
            <a:r>
              <a:rPr lang="hr-HR" dirty="0"/>
              <a:t>16. st. prodori Turaka </a:t>
            </a:r>
            <a:r>
              <a:rPr lang="hr-HR" dirty="0" smtClean="0"/>
              <a:t>bili </a:t>
            </a:r>
            <a:r>
              <a:rPr lang="hr-HR" dirty="0"/>
              <a:t>su sve žešći i opasniji. Godine 1527</a:t>
            </a:r>
            <a:r>
              <a:rPr lang="hr-HR" dirty="0" smtClean="0"/>
              <a:t>. </a:t>
            </a:r>
            <a:r>
              <a:rPr lang="hr-HR" dirty="0"/>
              <a:t>Gacka i Otočac postali su granično područje izloženo čestim turskim napadima.</a:t>
            </a:r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452320" y="5733256"/>
            <a:ext cx="1512168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71"/>
            <a:ext cx="1633314" cy="163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1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	NETOČNO!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Nažalost niste točno odgovorili na pitanje.</a:t>
            </a:r>
          </a:p>
          <a:p>
            <a:pPr marL="0" indent="0">
              <a:buNone/>
            </a:pPr>
            <a:r>
              <a:rPr lang="hr-HR" dirty="0" smtClean="0"/>
              <a:t>Točan odgovor je 1527. godine tada su Krbava i Lika pala po vlast Turaka (Osmanlija).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236296" y="5949280"/>
            <a:ext cx="1656184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69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665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KOLIKO STE IMALI TOČNIH ODGOVORA?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(0/5) - Jako loše</a:t>
            </a:r>
          </a:p>
          <a:p>
            <a:pPr marL="0" indent="0">
              <a:buNone/>
            </a:pPr>
            <a:r>
              <a:rPr lang="hr-HR" dirty="0" smtClean="0"/>
              <a:t>(1/5) - Loše</a:t>
            </a:r>
          </a:p>
          <a:p>
            <a:pPr marL="0" indent="0">
              <a:buNone/>
            </a:pPr>
            <a:r>
              <a:rPr lang="hr-HR" dirty="0" smtClean="0"/>
              <a:t>(2/5) - Bolje</a:t>
            </a:r>
          </a:p>
          <a:p>
            <a:pPr marL="0" indent="0">
              <a:buNone/>
            </a:pPr>
            <a:r>
              <a:rPr lang="hr-HR" dirty="0" smtClean="0"/>
              <a:t>(3/5) - Dobro</a:t>
            </a:r>
          </a:p>
          <a:p>
            <a:pPr marL="0" indent="0">
              <a:buNone/>
            </a:pPr>
            <a:r>
              <a:rPr lang="hr-HR" dirty="0" smtClean="0"/>
              <a:t>(4/5) - Vrlo dobro</a:t>
            </a:r>
          </a:p>
          <a:p>
            <a:pPr marL="0" indent="0">
              <a:buNone/>
            </a:pPr>
            <a:r>
              <a:rPr lang="hr-HR" dirty="0" smtClean="0"/>
              <a:t>(5/5) – Odlično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3491880" y="1772816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Akcijski gumb: Naprijed ili dalje 4">
            <a:hlinkClick r:id="rId3" action="ppaction://hlinksldjump" highlightClick="1"/>
          </p:cNvPr>
          <p:cNvSpPr/>
          <p:nvPr/>
        </p:nvSpPr>
        <p:spPr>
          <a:xfrm>
            <a:off x="2699792" y="2348880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kcijski gumb: Naprijed ili dalje 5">
            <a:hlinkClick r:id="rId4" action="ppaction://hlinksldjump" highlightClick="1"/>
          </p:cNvPr>
          <p:cNvSpPr/>
          <p:nvPr/>
        </p:nvSpPr>
        <p:spPr>
          <a:xfrm>
            <a:off x="2843808" y="2996952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Akcijski gumb: Naprijed ili dalje 6">
            <a:hlinkClick r:id="rId5" action="ppaction://hlinksldjump" highlightClick="1"/>
          </p:cNvPr>
          <p:cNvSpPr/>
          <p:nvPr/>
        </p:nvSpPr>
        <p:spPr>
          <a:xfrm>
            <a:off x="2951820" y="3573016"/>
            <a:ext cx="61206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Akcijski gumb: Naprijed ili dalje 7">
            <a:hlinkClick r:id="rId6" action="ppaction://hlinksldjump" highlightClick="1"/>
          </p:cNvPr>
          <p:cNvSpPr/>
          <p:nvPr/>
        </p:nvSpPr>
        <p:spPr>
          <a:xfrm>
            <a:off x="3707904" y="4077072"/>
            <a:ext cx="720080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kcijski gumb: Naprijed ili dalje 8">
            <a:hlinkClick r:id="rId7" action="ppaction://hlinksldjump" highlightClick="1"/>
          </p:cNvPr>
          <p:cNvSpPr/>
          <p:nvPr/>
        </p:nvSpPr>
        <p:spPr>
          <a:xfrm>
            <a:off x="3347864" y="4797152"/>
            <a:ext cx="720080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61126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JAKO LOŠE!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Ovaj kviz si riješio izuzetno loše.</a:t>
            </a:r>
          </a:p>
          <a:p>
            <a:pPr marL="0" indent="0">
              <a:buNone/>
            </a:pPr>
            <a:r>
              <a:rPr lang="hr-HR" dirty="0" smtClean="0"/>
              <a:t>Naše preporuke su da se bolje informiraš o starim hrvatskim narodima i bolje proučiš povijest.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452320" y="6021288"/>
            <a:ext cx="1440160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472114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LOŠE!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Ovaj kviz riješio si loše. Znao si odgovor na jedno pitanje. Prouči vladare koji su imali povezanosti s </a:t>
            </a:r>
            <a:r>
              <a:rPr lang="hr-HR" dirty="0" err="1" smtClean="0"/>
              <a:t>Gackim</a:t>
            </a:r>
            <a:r>
              <a:rPr lang="hr-HR" dirty="0" smtClean="0"/>
              <a:t> poljem za bolje rezultate.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380312" y="6021288"/>
            <a:ext cx="1440160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38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utnik 11">
            <a:hlinkClick r:id="rId2" action="ppaction://hlinksldjump"/>
          </p:cNvPr>
          <p:cNvSpPr/>
          <p:nvPr/>
        </p:nvSpPr>
        <p:spPr>
          <a:xfrm>
            <a:off x="971600" y="3933056"/>
            <a:ext cx="18722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>
            <a:hlinkClick r:id="rId3" action="ppaction://hlinksldjump"/>
          </p:cNvPr>
          <p:cNvSpPr/>
          <p:nvPr/>
        </p:nvSpPr>
        <p:spPr>
          <a:xfrm>
            <a:off x="971600" y="3356992"/>
            <a:ext cx="16561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>
            <a:hlinkClick r:id="rId2" action="ppaction://hlinksldjump"/>
          </p:cNvPr>
          <p:cNvSpPr/>
          <p:nvPr/>
        </p:nvSpPr>
        <p:spPr>
          <a:xfrm>
            <a:off x="971600" y="2708920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Koji je prvi hrvatski vladar koji je podvrgnuo značajnije veći dio prostora pod svoju vlast?</a:t>
            </a:r>
          </a:p>
          <a:p>
            <a:pPr marL="514350" indent="-514350">
              <a:buAutoNum type="alphaLcParenR"/>
            </a:pPr>
            <a:r>
              <a:rPr lang="hr-HR" dirty="0" smtClean="0"/>
              <a:t>Zvonimir</a:t>
            </a:r>
          </a:p>
          <a:p>
            <a:pPr marL="514350" indent="-514350">
              <a:buAutoNum type="alphaLcParenR"/>
            </a:pPr>
            <a:r>
              <a:rPr lang="hr-HR" dirty="0" smtClean="0"/>
              <a:t>Borna</a:t>
            </a:r>
          </a:p>
          <a:p>
            <a:pPr marL="514350" indent="-514350">
              <a:buAutoNum type="alphaLcParenR"/>
            </a:pPr>
            <a:r>
              <a:rPr lang="hr-HR" dirty="0" smtClean="0"/>
              <a:t>Tomislav</a:t>
            </a:r>
            <a:endParaRPr lang="hr-HR" dirty="0"/>
          </a:p>
        </p:txBody>
      </p:sp>
      <p:pic>
        <p:nvPicPr>
          <p:cNvPr id="13" name="Slika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824137"/>
            <a:ext cx="3425570" cy="221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00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BOLJE!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Ovaj kviz riješio si dovoljno solidno, ali trebaš još učiti za bolje bodove.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524328" y="5877272"/>
            <a:ext cx="1440160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518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DOBRO!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Ovaj kviz riješio si dobro, imaš znanja o kulturi i povijesti i možeš još bolje.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308304" y="5877272"/>
            <a:ext cx="1440160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235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VRLO DOBRO!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Ovaj kviz si riješio vrlo dobro.</a:t>
            </a:r>
          </a:p>
          <a:p>
            <a:pPr marL="0" indent="0">
              <a:buNone/>
            </a:pPr>
            <a:r>
              <a:rPr lang="hr-HR" dirty="0" smtClean="0"/>
              <a:t>Skoro si odgovorio na sva pitanja točno, čestitam!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321942" y="5949280"/>
            <a:ext cx="1440160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60816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ODLIČNO!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Ovaj kviz riješio si odlično.</a:t>
            </a:r>
          </a:p>
          <a:p>
            <a:pPr marL="0" indent="0">
              <a:buNone/>
            </a:pPr>
            <a:r>
              <a:rPr lang="hr-HR" dirty="0" smtClean="0"/>
              <a:t>Čestitam, znaš puno o </a:t>
            </a:r>
            <a:r>
              <a:rPr lang="hr-HR" dirty="0" err="1" smtClean="0"/>
              <a:t>Gackome</a:t>
            </a:r>
            <a:r>
              <a:rPr lang="hr-HR" dirty="0" smtClean="0"/>
              <a:t> polju.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380312" y="5877272"/>
            <a:ext cx="1440160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39977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HVALA VAM ŠTO STE KVIZOVALI S NAMA!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89762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TOČNO!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Čestitam, točno ste odgovorili. </a:t>
            </a:r>
          </a:p>
          <a:p>
            <a:pPr marL="0" indent="0">
              <a:buNone/>
            </a:pPr>
            <a:r>
              <a:rPr lang="hr-HR" dirty="0" smtClean="0"/>
              <a:t>Kralj Borna bio je sin i nasljednik kneza Višeslava (vladao je od 810.-821.).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                                                     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                              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5" name="Akcijski gumb: Naprijed ili dalje 4">
            <a:hlinkClick r:id="rId2" action="ppaction://hlinksldjump" highlightClick="1"/>
          </p:cNvPr>
          <p:cNvSpPr/>
          <p:nvPr/>
        </p:nvSpPr>
        <p:spPr>
          <a:xfrm>
            <a:off x="7740352" y="5805264"/>
            <a:ext cx="1080120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71"/>
            <a:ext cx="1633314" cy="163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4141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Nažalost niste točno odgovorili na pitanje.</a:t>
            </a:r>
          </a:p>
          <a:p>
            <a:pPr marL="0" indent="0">
              <a:buNone/>
            </a:pPr>
            <a:r>
              <a:rPr lang="hr-HR" dirty="0" smtClean="0"/>
              <a:t>Vladar koji je podvrgnuo veći dio prostora pod svoju vlast je Borna.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776356" y="5733256"/>
            <a:ext cx="1080120" cy="8640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69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35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>
            <a:hlinkClick r:id="rId2" action="ppaction://hlinksldjump"/>
          </p:cNvPr>
          <p:cNvSpPr/>
          <p:nvPr/>
        </p:nvSpPr>
        <p:spPr>
          <a:xfrm>
            <a:off x="971600" y="3933056"/>
            <a:ext cx="23042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>
            <a:hlinkClick r:id="rId2" action="ppaction://hlinksldjump"/>
          </p:cNvPr>
          <p:cNvSpPr/>
          <p:nvPr/>
        </p:nvSpPr>
        <p:spPr>
          <a:xfrm>
            <a:off x="1043608" y="3429000"/>
            <a:ext cx="22322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>
            <a:hlinkClick r:id="rId3" action="ppaction://hlinksldjump"/>
          </p:cNvPr>
          <p:cNvSpPr/>
          <p:nvPr/>
        </p:nvSpPr>
        <p:spPr>
          <a:xfrm>
            <a:off x="1043608" y="2780928"/>
            <a:ext cx="288032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Gdje se nalazi najstariji lokalitet na području Gacke iz pretpovijesnog razdoblja?</a:t>
            </a:r>
          </a:p>
          <a:p>
            <a:pPr marL="514350" indent="-514350">
              <a:buAutoNum type="alphaLcParenR"/>
            </a:pPr>
            <a:r>
              <a:rPr lang="hr-HR" dirty="0" smtClean="0"/>
              <a:t>U Ličkom </a:t>
            </a:r>
            <a:r>
              <a:rPr lang="hr-HR" dirty="0" err="1" smtClean="0"/>
              <a:t>Lešću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smtClean="0"/>
              <a:t>U Prozoru</a:t>
            </a:r>
          </a:p>
          <a:p>
            <a:pPr marL="514350" indent="-514350">
              <a:buAutoNum type="alphaLcParenR"/>
            </a:pPr>
            <a:r>
              <a:rPr lang="hr-HR" dirty="0" smtClean="0"/>
              <a:t>U </a:t>
            </a:r>
            <a:r>
              <a:rPr lang="hr-HR" dirty="0" err="1" smtClean="0"/>
              <a:t>Sincu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8505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TOČNO!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Čestitam točno ste odgovorili na pitanje!</a:t>
            </a:r>
          </a:p>
          <a:p>
            <a:pPr marL="0" indent="0">
              <a:buNone/>
            </a:pPr>
            <a:r>
              <a:rPr lang="hr-HR" dirty="0"/>
              <a:t>Najstariji lokalitet na području Gacke iz tog razdoblja nalazi se na njezinu južnom rubu u Pećini u </a:t>
            </a:r>
            <a:r>
              <a:rPr lang="hr-HR" dirty="0" err="1"/>
              <a:t>Lešću</a:t>
            </a:r>
            <a:r>
              <a:rPr lang="hr-HR" dirty="0"/>
              <a:t>.</a:t>
            </a:r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812360" y="5949280"/>
            <a:ext cx="1008112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71"/>
            <a:ext cx="1633314" cy="163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719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Nažalost niste točno odgovorili na pitanje.</a:t>
            </a:r>
          </a:p>
          <a:p>
            <a:pPr marL="0" indent="0">
              <a:buNone/>
            </a:pPr>
            <a:r>
              <a:rPr lang="hr-HR" dirty="0" smtClean="0"/>
              <a:t>Točan odgovor je da se najstariji lokalitet na </a:t>
            </a:r>
            <a:r>
              <a:rPr lang="hr-HR" dirty="0" err="1"/>
              <a:t>G</a:t>
            </a:r>
            <a:r>
              <a:rPr lang="hr-HR" dirty="0" err="1" smtClean="0"/>
              <a:t>ackome</a:t>
            </a:r>
            <a:r>
              <a:rPr lang="hr-HR" dirty="0" smtClean="0"/>
              <a:t> polju nalazi u Pećini u Ličkome </a:t>
            </a:r>
            <a:r>
              <a:rPr lang="hr-HR" dirty="0" err="1" smtClean="0"/>
              <a:t>Lešću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7236296" y="5661248"/>
            <a:ext cx="1224136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1680" cy="169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64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>
            <a:hlinkClick r:id="rId2" action="ppaction://hlinksldjump"/>
          </p:cNvPr>
          <p:cNvSpPr/>
          <p:nvPr/>
        </p:nvSpPr>
        <p:spPr>
          <a:xfrm>
            <a:off x="1043608" y="4473116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Pravokutnik 4">
            <a:hlinkClick r:id="rId3" action="ppaction://hlinksldjump"/>
          </p:cNvPr>
          <p:cNvSpPr/>
          <p:nvPr/>
        </p:nvSpPr>
        <p:spPr>
          <a:xfrm>
            <a:off x="1043608" y="3789040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avokutnik 3">
            <a:hlinkClick r:id="rId3" action="ppaction://hlinksldjump"/>
          </p:cNvPr>
          <p:cNvSpPr/>
          <p:nvPr/>
        </p:nvSpPr>
        <p:spPr>
          <a:xfrm>
            <a:off x="1043608" y="3212976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3. pitanje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Koje se pleme javlja </a:t>
            </a:r>
            <a:r>
              <a:rPr lang="hr-HR" dirty="0"/>
              <a:t>na cijelom prostoru Gacke i šire u kasno brončano doba u 9. i 8. st. </a:t>
            </a:r>
            <a:r>
              <a:rPr lang="hr-HR" dirty="0" smtClean="0"/>
              <a:t>Prije Krista</a:t>
            </a:r>
            <a:r>
              <a:rPr lang="hr-HR" dirty="0"/>
              <a:t>. 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err="1" smtClean="0"/>
              <a:t>Delmati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smtClean="0"/>
              <a:t>Iliri</a:t>
            </a:r>
          </a:p>
          <a:p>
            <a:pPr marL="514350" indent="-514350">
              <a:buAutoNum type="alphaLcParenR"/>
            </a:pPr>
            <a:r>
              <a:rPr lang="hr-HR" dirty="0" smtClean="0"/>
              <a:t>Japodi</a:t>
            </a:r>
            <a:endParaRPr lang="hr-HR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741911"/>
            <a:ext cx="4186367" cy="34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646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TOČNO!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Čestitam točno ste odgovorili na pitanje.</a:t>
            </a:r>
          </a:p>
          <a:p>
            <a:pPr marL="0" indent="0">
              <a:buNone/>
            </a:pPr>
            <a:r>
              <a:rPr lang="hr-HR" dirty="0"/>
              <a:t>Japodska kultura bila je izuzetno bogata i živa, a djelomično se razlikuje od kultura ostalih ilirskih plemena. </a:t>
            </a:r>
          </a:p>
        </p:txBody>
      </p:sp>
      <p:sp>
        <p:nvSpPr>
          <p:cNvPr id="5" name="Akcijski gumb: Naprijed ili dalje 4">
            <a:hlinkClick r:id="rId2" action="ppaction://hlinksldjump" highlightClick="1"/>
          </p:cNvPr>
          <p:cNvSpPr/>
          <p:nvPr/>
        </p:nvSpPr>
        <p:spPr>
          <a:xfrm>
            <a:off x="7884368" y="6029672"/>
            <a:ext cx="1008112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71"/>
            <a:ext cx="1633314" cy="163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75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578</Words>
  <Application>Microsoft Office PowerPoint</Application>
  <PresentationFormat>Prikaz na zaslonu (4:3)</PresentationFormat>
  <Paragraphs>90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25" baseType="lpstr">
      <vt:lpstr>Tema sustava Office</vt:lpstr>
      <vt:lpstr>KVIZ O POVIJESTI GACKOG POLJA</vt:lpstr>
      <vt:lpstr>1. pitanje</vt:lpstr>
      <vt:lpstr>TOČNO!</vt:lpstr>
      <vt:lpstr>NETOČNO!</vt:lpstr>
      <vt:lpstr>2. pitanje</vt:lpstr>
      <vt:lpstr>TOČNO!</vt:lpstr>
      <vt:lpstr>NETOČNO!</vt:lpstr>
      <vt:lpstr>3. pitanje</vt:lpstr>
      <vt:lpstr>TOČNO! </vt:lpstr>
      <vt:lpstr>NETOČNO!</vt:lpstr>
      <vt:lpstr>4. pitanje</vt:lpstr>
      <vt:lpstr>TOČNO!</vt:lpstr>
      <vt:lpstr>NETOČNO!</vt:lpstr>
      <vt:lpstr>5. pitanje</vt:lpstr>
      <vt:lpstr>TOČNO!</vt:lpstr>
      <vt:lpstr> NETOČNO!</vt:lpstr>
      <vt:lpstr>KOLIKO STE IMALI TOČNIH ODGOVORA?</vt:lpstr>
      <vt:lpstr>JAKO LOŠE!</vt:lpstr>
      <vt:lpstr>LOŠE!</vt:lpstr>
      <vt:lpstr>BOLJE!</vt:lpstr>
      <vt:lpstr>DOBRO!</vt:lpstr>
      <vt:lpstr>VRLO DOBRO!</vt:lpstr>
      <vt:lpstr>ODLIČNO!</vt:lpstr>
      <vt:lpstr>HVALA VAM ŠTO STE KVIZOVALI S NAMA!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O POVIJESTI GACKOG POLJA</dc:title>
  <dc:creator>Info1</dc:creator>
  <cp:lastModifiedBy>OŠ Z. i F. Otočac</cp:lastModifiedBy>
  <cp:revision>10</cp:revision>
  <dcterms:created xsi:type="dcterms:W3CDTF">2017-03-23T12:21:56Z</dcterms:created>
  <dcterms:modified xsi:type="dcterms:W3CDTF">2017-03-28T12:05:01Z</dcterms:modified>
</cp:coreProperties>
</file>