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58" r:id="rId4"/>
    <p:sldId id="259" r:id="rId5"/>
    <p:sldId id="260" r:id="rId6"/>
    <p:sldId id="261" r:id="rId7"/>
    <p:sldId id="274" r:id="rId8"/>
    <p:sldId id="275" r:id="rId9"/>
    <p:sldId id="263" r:id="rId10"/>
    <p:sldId id="276" r:id="rId11"/>
    <p:sldId id="277" r:id="rId12"/>
    <p:sldId id="264" r:id="rId13"/>
    <p:sldId id="279" r:id="rId14"/>
    <p:sldId id="278" r:id="rId15"/>
    <p:sldId id="265" r:id="rId16"/>
    <p:sldId id="280" r:id="rId17"/>
    <p:sldId id="281" r:id="rId18"/>
    <p:sldId id="266" r:id="rId19"/>
    <p:sldId id="282" r:id="rId20"/>
    <p:sldId id="283" r:id="rId21"/>
    <p:sldId id="267" r:id="rId22"/>
    <p:sldId id="284" r:id="rId23"/>
    <p:sldId id="285" r:id="rId24"/>
    <p:sldId id="268" r:id="rId25"/>
    <p:sldId id="286" r:id="rId26"/>
    <p:sldId id="287" r:id="rId27"/>
    <p:sldId id="269" r:id="rId28"/>
    <p:sldId id="288" r:id="rId29"/>
    <p:sldId id="289" r:id="rId30"/>
    <p:sldId id="271" r:id="rId3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Algerian" pitchFamily="82" charset="0"/>
              </a:defRPr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20000"/>
                    <a:lumOff val="80000"/>
                  </a:schemeClr>
                </a:solidFill>
                <a:latin typeface="Forte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66DA-711A-44F4-9A1E-D1FB9D15E33E}" type="datetimeFigureOut">
              <a:rPr lang="hr-HR" smtClean="0"/>
              <a:t>28.3.2017.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677DD-2330-4628-889F-B0CDA5C3D2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5658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66DA-711A-44F4-9A1E-D1FB9D15E33E}" type="datetimeFigureOut">
              <a:rPr lang="hr-HR" smtClean="0"/>
              <a:t>28.3.2017.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677DD-2330-4628-889F-B0CDA5C3D2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9284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66DA-711A-44F4-9A1E-D1FB9D15E33E}" type="datetimeFigureOut">
              <a:rPr lang="hr-HR" smtClean="0"/>
              <a:t>28.3.2017.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677DD-2330-4628-889F-B0CDA5C3D2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2578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66DA-711A-44F4-9A1E-D1FB9D15E33E}" type="datetimeFigureOut">
              <a:rPr lang="hr-HR" smtClean="0"/>
              <a:t>28.3.2017.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677DD-2330-4628-889F-B0CDA5C3D2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5053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66DA-711A-44F4-9A1E-D1FB9D15E33E}" type="datetimeFigureOut">
              <a:rPr lang="hr-HR" smtClean="0"/>
              <a:t>28.3.2017.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677DD-2330-4628-889F-B0CDA5C3D2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9680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66DA-711A-44F4-9A1E-D1FB9D15E33E}" type="datetimeFigureOut">
              <a:rPr lang="hr-HR" smtClean="0"/>
              <a:t>28.3.2017.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677DD-2330-4628-889F-B0CDA5C3D2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2227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66DA-711A-44F4-9A1E-D1FB9D15E33E}" type="datetimeFigureOut">
              <a:rPr lang="hr-HR" smtClean="0"/>
              <a:t>28.3.2017.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677DD-2330-4628-889F-B0CDA5C3D2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6844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66DA-711A-44F4-9A1E-D1FB9D15E33E}" type="datetimeFigureOut">
              <a:rPr lang="hr-HR" smtClean="0"/>
              <a:t>28.3.2017.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677DD-2330-4628-889F-B0CDA5C3D2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0525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66DA-711A-44F4-9A1E-D1FB9D15E33E}" type="datetimeFigureOut">
              <a:rPr lang="hr-HR" smtClean="0"/>
              <a:t>28.3.2017.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677DD-2330-4628-889F-B0CDA5C3D2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4347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66DA-711A-44F4-9A1E-D1FB9D15E33E}" type="datetimeFigureOut">
              <a:rPr lang="hr-HR" smtClean="0"/>
              <a:t>28.3.2017.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677DD-2330-4628-889F-B0CDA5C3D2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9016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66DA-711A-44F4-9A1E-D1FB9D15E33E}" type="datetimeFigureOut">
              <a:rPr lang="hr-HR" smtClean="0"/>
              <a:t>28.3.2017.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677DD-2330-4628-889F-B0CDA5C3D2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2027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547664" y="270892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A66DA-711A-44F4-9A1E-D1FB9D15E33E}" type="datetimeFigureOut">
              <a:rPr lang="hr-HR" smtClean="0"/>
              <a:t>28.3.2017.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677DD-2330-4628-889F-B0CDA5C3D2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569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Forte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Ø"/>
        <a:defRPr sz="3200" kern="1200">
          <a:solidFill>
            <a:schemeClr val="bg1"/>
          </a:solidFill>
          <a:latin typeface="Forte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Ø"/>
        <a:defRPr sz="2800" kern="1200">
          <a:solidFill>
            <a:schemeClr val="bg1"/>
          </a:solidFill>
          <a:latin typeface="Forte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Ø"/>
        <a:defRPr sz="2400" kern="1200">
          <a:solidFill>
            <a:schemeClr val="bg1"/>
          </a:solidFill>
          <a:latin typeface="Forte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bg1"/>
          </a:solidFill>
          <a:latin typeface="Forte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bg1"/>
          </a:solidFill>
          <a:latin typeface="Forte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47664" y="980728"/>
            <a:ext cx="7772400" cy="1470025"/>
          </a:xfrm>
        </p:spPr>
        <p:txBody>
          <a:bodyPr/>
          <a:lstStyle/>
          <a:p>
            <a:r>
              <a:rPr lang="hr-HR">
                <a:solidFill>
                  <a:srgbClr val="008000"/>
                </a:solidFill>
              </a:rPr>
              <a:t>GACKA DOLINA</a:t>
            </a:r>
          </a:p>
        </p:txBody>
      </p:sp>
      <p:sp>
        <p:nvSpPr>
          <p:cNvPr id="5" name="Akcijski gumb: Informacije 4">
            <a:hlinkClick r:id="" action="ppaction://hlinkshowjump?jump=nextslide" highlightClick="1"/>
          </p:cNvPr>
          <p:cNvSpPr/>
          <p:nvPr/>
        </p:nvSpPr>
        <p:spPr>
          <a:xfrm>
            <a:off x="539552" y="5445224"/>
            <a:ext cx="1008112" cy="936104"/>
          </a:xfrm>
          <a:prstGeom prst="actionButtonInformation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kstniOkvir 5"/>
          <p:cNvSpPr txBox="1"/>
          <p:nvPr/>
        </p:nvSpPr>
        <p:spPr>
          <a:xfrm>
            <a:off x="1691680" y="4551221"/>
            <a:ext cx="33618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>
                <a:solidFill>
                  <a:srgbClr val="008000"/>
                </a:solidFill>
                <a:latin typeface="Aharoni" pitchFamily="2" charset="-79"/>
                <a:cs typeface="Aharoni" pitchFamily="2" charset="-79"/>
              </a:rPr>
              <a:t>Pokreni kviz!</a:t>
            </a:r>
          </a:p>
        </p:txBody>
      </p:sp>
      <p:sp>
        <p:nvSpPr>
          <p:cNvPr id="7" name="Akcijski gumb: Naprijed ili dalje 6">
            <a:hlinkClick r:id="rId2" action="ppaction://hlinksldjump" highlightClick="1"/>
          </p:cNvPr>
          <p:cNvSpPr/>
          <p:nvPr/>
        </p:nvSpPr>
        <p:spPr>
          <a:xfrm>
            <a:off x="520699" y="4437112"/>
            <a:ext cx="1008112" cy="936104"/>
          </a:xfrm>
          <a:prstGeom prst="actionButtonForwardNex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TekstniOkvir 7"/>
          <p:cNvSpPr txBox="1"/>
          <p:nvPr/>
        </p:nvSpPr>
        <p:spPr>
          <a:xfrm>
            <a:off x="1900707" y="5592113"/>
            <a:ext cx="2755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>
                <a:solidFill>
                  <a:srgbClr val="008000"/>
                </a:solidFill>
                <a:latin typeface="Aharoni" pitchFamily="2" charset="-79"/>
                <a:cs typeface="Aharoni" pitchFamily="2" charset="-79"/>
              </a:rPr>
              <a:t>Informacije!</a:t>
            </a:r>
          </a:p>
        </p:txBody>
      </p:sp>
      <p:sp>
        <p:nvSpPr>
          <p:cNvPr id="3" name="TextBox 2"/>
          <p:cNvSpPr txBox="1"/>
          <p:nvPr/>
        </p:nvSpPr>
        <p:spPr>
          <a:xfrm rot="720000">
            <a:off x="5679631" y="5886450"/>
            <a:ext cx="3679824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err="1">
                <a:solidFill>
                  <a:srgbClr val="FFFFFF"/>
                </a:solidFill>
                <a:latin typeface="Forte"/>
              </a:rPr>
              <a:t>Kviz</a:t>
            </a:r>
            <a:r>
              <a:rPr lang="en-US">
                <a:solidFill>
                  <a:srgbClr val="FFFFFF"/>
                </a:solidFill>
                <a:latin typeface="Forte"/>
              </a:rPr>
              <a:t> </a:t>
            </a:r>
            <a:r>
              <a:rPr lang="en-US" err="1">
                <a:solidFill>
                  <a:srgbClr val="FFFFFF"/>
                </a:solidFill>
                <a:latin typeface="Forte"/>
              </a:rPr>
              <a:t>izradile</a:t>
            </a:r>
            <a:r>
              <a:rPr lang="en-US">
                <a:solidFill>
                  <a:srgbClr val="FFFFFF"/>
                </a:solidFill>
                <a:latin typeface="Forte"/>
              </a:rPr>
              <a:t>:</a:t>
            </a:r>
          </a:p>
          <a:p>
            <a:pPr algn="ctr"/>
            <a:r>
              <a:rPr lang="en-US">
                <a:solidFill>
                  <a:srgbClr val="FFFFFF"/>
                </a:solidFill>
                <a:latin typeface="Forte"/>
              </a:rPr>
              <a:t> Elena </a:t>
            </a:r>
            <a:r>
              <a:rPr lang="en-US" err="1">
                <a:solidFill>
                  <a:srgbClr val="FFFFFF"/>
                </a:solidFill>
                <a:latin typeface="Forte"/>
              </a:rPr>
              <a:t>Cvitković</a:t>
            </a:r>
            <a:r>
              <a:rPr lang="en-US">
                <a:solidFill>
                  <a:srgbClr val="FFFFFF"/>
                </a:solidFill>
                <a:latin typeface="Forte"/>
              </a:rPr>
              <a:t> </a:t>
            </a:r>
            <a:r>
              <a:rPr lang="en-US" err="1">
                <a:solidFill>
                  <a:srgbClr val="FFFFFF"/>
                </a:solidFill>
                <a:latin typeface="Forte"/>
              </a:rPr>
              <a:t>i</a:t>
            </a:r>
            <a:r>
              <a:rPr lang="en-US">
                <a:solidFill>
                  <a:srgbClr val="FFFFFF"/>
                </a:solidFill>
                <a:latin typeface="Forte"/>
              </a:rPr>
              <a:t> Martina </a:t>
            </a:r>
            <a:r>
              <a:rPr lang="en-US" err="1">
                <a:solidFill>
                  <a:srgbClr val="FFFFFF"/>
                </a:solidFill>
                <a:latin typeface="Forte"/>
              </a:rPr>
              <a:t>Kajfeš</a:t>
            </a:r>
            <a:endParaRPr lang="en-US">
              <a:latin typeface="Forte"/>
            </a:endParaRPr>
          </a:p>
        </p:txBody>
      </p:sp>
    </p:spTree>
    <p:extLst>
      <p:ext uri="{BB962C8B-B14F-4D97-AF65-F5344CB8AC3E}">
        <p14:creationId xmlns:p14="http://schemas.microsoft.com/office/powerpoint/2010/main" val="390632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Točan odgovor!</a:t>
            </a:r>
          </a:p>
        </p:txBody>
      </p:sp>
      <p:sp>
        <p:nvSpPr>
          <p:cNvPr id="4" name="Akcijski gumb: Naprijed ili dalje 3">
            <a:hlinkClick r:id="rId2" action="ppaction://hlinksldjump" highlightClick="1"/>
          </p:cNvPr>
          <p:cNvSpPr/>
          <p:nvPr/>
        </p:nvSpPr>
        <p:spPr>
          <a:xfrm>
            <a:off x="3203848" y="3609020"/>
            <a:ext cx="720080" cy="648072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ekstniOkvir 4"/>
          <p:cNvSpPr txBox="1"/>
          <p:nvPr/>
        </p:nvSpPr>
        <p:spPr>
          <a:xfrm>
            <a:off x="3995936" y="3679918"/>
            <a:ext cx="1433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>
                <a:solidFill>
                  <a:schemeClr val="accent3"/>
                </a:solidFill>
                <a:latin typeface="Algerian" pitchFamily="82" charset="0"/>
              </a:rPr>
              <a:t>DALJE</a:t>
            </a:r>
          </a:p>
        </p:txBody>
      </p:sp>
    </p:spTree>
    <p:extLst>
      <p:ext uri="{BB962C8B-B14F-4D97-AF65-F5344CB8AC3E}">
        <p14:creationId xmlns:p14="http://schemas.microsoft.com/office/powerpoint/2010/main" val="2388519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Netočan odgovor!</a:t>
            </a:r>
          </a:p>
        </p:txBody>
      </p:sp>
      <p:sp>
        <p:nvSpPr>
          <p:cNvPr id="4" name="Akcijski gumb: Natrag ili Prethodno 3">
            <a:hlinkClick r:id="rId2" action="ppaction://hlinksldjump" highlightClick="1"/>
          </p:cNvPr>
          <p:cNvSpPr/>
          <p:nvPr/>
        </p:nvSpPr>
        <p:spPr>
          <a:xfrm>
            <a:off x="3131840" y="3789040"/>
            <a:ext cx="648072" cy="576064"/>
          </a:xfrm>
          <a:prstGeom prst="actionButtonBackPrevious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Akcijski gumb: Kraj 4">
            <a:hlinkClick r:id="" action="ppaction://hlinkshowjump?jump=endshow" highlightClick="1"/>
          </p:cNvPr>
          <p:cNvSpPr/>
          <p:nvPr/>
        </p:nvSpPr>
        <p:spPr>
          <a:xfrm>
            <a:off x="3102783" y="4797152"/>
            <a:ext cx="648072" cy="576064"/>
          </a:xfrm>
          <a:prstGeom prst="actionButtonEnd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kstniOkvir 5"/>
          <p:cNvSpPr txBox="1"/>
          <p:nvPr/>
        </p:nvSpPr>
        <p:spPr>
          <a:xfrm>
            <a:off x="3851920" y="3828687"/>
            <a:ext cx="3368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>
                <a:solidFill>
                  <a:schemeClr val="accent3"/>
                </a:solidFill>
                <a:latin typeface="Algerian" pitchFamily="82" charset="0"/>
              </a:rPr>
              <a:t>POKUŠAJ PONOVNO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3875507" y="4823574"/>
            <a:ext cx="2281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>
                <a:solidFill>
                  <a:schemeClr val="accent3"/>
                </a:solidFill>
                <a:latin typeface="Algerian" pitchFamily="82" charset="0"/>
              </a:rPr>
              <a:t>KRAJ KVIZA</a:t>
            </a:r>
          </a:p>
        </p:txBody>
      </p:sp>
    </p:spTree>
    <p:extLst>
      <p:ext uri="{BB962C8B-B14F-4D97-AF65-F5344CB8AC3E}">
        <p14:creationId xmlns:p14="http://schemas.microsoft.com/office/powerpoint/2010/main" val="2651257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niOkvir 6"/>
          <p:cNvSpPr txBox="1"/>
          <p:nvPr/>
        </p:nvSpPr>
        <p:spPr>
          <a:xfrm>
            <a:off x="2616772" y="3933056"/>
            <a:ext cx="3827436" cy="936104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endParaRPr lang="hr-HR"/>
          </a:p>
        </p:txBody>
      </p:sp>
      <p:sp>
        <p:nvSpPr>
          <p:cNvPr id="6" name="TekstniOkvir 5"/>
          <p:cNvSpPr txBox="1"/>
          <p:nvPr/>
        </p:nvSpPr>
        <p:spPr>
          <a:xfrm>
            <a:off x="2616772" y="3386579"/>
            <a:ext cx="2819324" cy="474469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endParaRPr lang="hr-HR"/>
          </a:p>
        </p:txBody>
      </p:sp>
      <p:sp>
        <p:nvSpPr>
          <p:cNvPr id="5" name="TekstniOkvir 4"/>
          <p:cNvSpPr txBox="1"/>
          <p:nvPr/>
        </p:nvSpPr>
        <p:spPr>
          <a:xfrm>
            <a:off x="2616772" y="2780928"/>
            <a:ext cx="2819324" cy="576064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4.Što se održava svake godine?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55776" y="2708920"/>
            <a:ext cx="4536504" cy="4525963"/>
          </a:xfrm>
        </p:spPr>
        <p:txBody>
          <a:bodyPr/>
          <a:lstStyle/>
          <a:p>
            <a:r>
              <a:rPr lang="hr-HR">
                <a:hlinkClick r:id="rId2" action="ppaction://hlinksldjump"/>
              </a:rPr>
              <a:t>Sinjska alka</a:t>
            </a:r>
            <a:endParaRPr lang="hr-HR"/>
          </a:p>
          <a:p>
            <a:r>
              <a:rPr lang="hr-HR">
                <a:hlinkClick r:id="rId2" action="ppaction://hlinksldjump"/>
              </a:rPr>
              <a:t>Karneval</a:t>
            </a:r>
            <a:endParaRPr lang="hr-HR"/>
          </a:p>
          <a:p>
            <a:r>
              <a:rPr lang="hr-HR">
                <a:hlinkClick r:id="rId3" action="ppaction://hlinksldjump"/>
              </a:rPr>
              <a:t>Županijska smotra folklora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7072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Točan odgovor!</a:t>
            </a:r>
          </a:p>
        </p:txBody>
      </p:sp>
      <p:sp>
        <p:nvSpPr>
          <p:cNvPr id="4" name="Akcijski gumb: Naprijed ili dalje 3">
            <a:hlinkClick r:id="rId2" action="ppaction://hlinksldjump" highlightClick="1"/>
          </p:cNvPr>
          <p:cNvSpPr/>
          <p:nvPr/>
        </p:nvSpPr>
        <p:spPr>
          <a:xfrm>
            <a:off x="3203848" y="3609020"/>
            <a:ext cx="720080" cy="648072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ekstniOkvir 4"/>
          <p:cNvSpPr txBox="1"/>
          <p:nvPr/>
        </p:nvSpPr>
        <p:spPr>
          <a:xfrm>
            <a:off x="3995936" y="3679918"/>
            <a:ext cx="1433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>
                <a:solidFill>
                  <a:schemeClr val="accent3"/>
                </a:solidFill>
                <a:latin typeface="Algerian" pitchFamily="82" charset="0"/>
              </a:rPr>
              <a:t>DALJE</a:t>
            </a:r>
          </a:p>
        </p:txBody>
      </p:sp>
    </p:spTree>
    <p:extLst>
      <p:ext uri="{BB962C8B-B14F-4D97-AF65-F5344CB8AC3E}">
        <p14:creationId xmlns:p14="http://schemas.microsoft.com/office/powerpoint/2010/main" val="870739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Netočan odgovor!</a:t>
            </a:r>
          </a:p>
        </p:txBody>
      </p:sp>
      <p:sp>
        <p:nvSpPr>
          <p:cNvPr id="4" name="Akcijski gumb: Natrag ili Prethodno 3">
            <a:hlinkClick r:id="rId2" action="ppaction://hlinksldjump" highlightClick="1"/>
          </p:cNvPr>
          <p:cNvSpPr/>
          <p:nvPr/>
        </p:nvSpPr>
        <p:spPr>
          <a:xfrm>
            <a:off x="3131840" y="3789040"/>
            <a:ext cx="648072" cy="576064"/>
          </a:xfrm>
          <a:prstGeom prst="actionButtonBackPrevious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Akcijski gumb: Kraj 4">
            <a:hlinkClick r:id="" action="ppaction://hlinkshowjump?jump=endshow" highlightClick="1"/>
          </p:cNvPr>
          <p:cNvSpPr/>
          <p:nvPr/>
        </p:nvSpPr>
        <p:spPr>
          <a:xfrm>
            <a:off x="3102783" y="4797152"/>
            <a:ext cx="648072" cy="576064"/>
          </a:xfrm>
          <a:prstGeom prst="actionButtonEnd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kstniOkvir 5"/>
          <p:cNvSpPr txBox="1"/>
          <p:nvPr/>
        </p:nvSpPr>
        <p:spPr>
          <a:xfrm>
            <a:off x="3851920" y="3828687"/>
            <a:ext cx="3368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>
                <a:solidFill>
                  <a:schemeClr val="accent3"/>
                </a:solidFill>
                <a:latin typeface="Algerian" pitchFamily="82" charset="0"/>
              </a:rPr>
              <a:t>POKUŠAJ PONOVNO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3875507" y="4823574"/>
            <a:ext cx="2281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>
                <a:solidFill>
                  <a:schemeClr val="accent3"/>
                </a:solidFill>
                <a:latin typeface="Algerian" pitchFamily="82" charset="0"/>
              </a:rPr>
              <a:t>KRAJ KVIZA</a:t>
            </a:r>
          </a:p>
        </p:txBody>
      </p:sp>
    </p:spTree>
    <p:extLst>
      <p:ext uri="{BB962C8B-B14F-4D97-AF65-F5344CB8AC3E}">
        <p14:creationId xmlns:p14="http://schemas.microsoft.com/office/powerpoint/2010/main" val="2651257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/>
          <p:nvPr/>
        </p:nvSpPr>
        <p:spPr>
          <a:xfrm>
            <a:off x="2843808" y="4005064"/>
            <a:ext cx="2232248" cy="369332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endParaRPr lang="hr-HR"/>
          </a:p>
        </p:txBody>
      </p:sp>
      <p:sp>
        <p:nvSpPr>
          <p:cNvPr id="5" name="TekstniOkvir 4"/>
          <p:cNvSpPr txBox="1"/>
          <p:nvPr/>
        </p:nvSpPr>
        <p:spPr>
          <a:xfrm>
            <a:off x="2843808" y="3356992"/>
            <a:ext cx="2232248" cy="513348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endParaRPr lang="hr-HR"/>
          </a:p>
        </p:txBody>
      </p:sp>
      <p:sp>
        <p:nvSpPr>
          <p:cNvPr id="4" name="TekstniOkvir 3"/>
          <p:cNvSpPr txBox="1"/>
          <p:nvPr/>
        </p:nvSpPr>
        <p:spPr>
          <a:xfrm>
            <a:off x="2843808" y="2826940"/>
            <a:ext cx="2232248" cy="458044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/>
              <a:t>5.Gdje se nalazi Centar za autohtone ribe i rakove krških voda?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771800" y="2708920"/>
            <a:ext cx="8229600" cy="4525963"/>
          </a:xfrm>
        </p:spPr>
        <p:txBody>
          <a:bodyPr/>
          <a:lstStyle/>
          <a:p>
            <a:r>
              <a:rPr lang="hr-HR">
                <a:hlinkClick r:id="rId2" action="ppaction://hlinksldjump"/>
              </a:rPr>
              <a:t>Ličko </a:t>
            </a:r>
            <a:r>
              <a:rPr lang="hr-HR" err="1">
                <a:hlinkClick r:id="rId2" action="ppaction://hlinksldjump"/>
              </a:rPr>
              <a:t>Lešće</a:t>
            </a:r>
            <a:endParaRPr lang="hr-HR"/>
          </a:p>
          <a:p>
            <a:r>
              <a:rPr lang="hr-HR">
                <a:hlinkClick r:id="rId3" action="ppaction://hlinksldjump"/>
              </a:rPr>
              <a:t>Otočac</a:t>
            </a:r>
          </a:p>
          <a:p>
            <a:r>
              <a:rPr lang="hr-HR">
                <a:hlinkClick r:id="rId3" action="ppaction://hlinksldjump"/>
              </a:rPr>
              <a:t>Prozor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7390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Točan odgovor!</a:t>
            </a:r>
          </a:p>
        </p:txBody>
      </p:sp>
      <p:sp>
        <p:nvSpPr>
          <p:cNvPr id="4" name="Akcijski gumb: Naprijed ili dalje 3">
            <a:hlinkClick r:id="rId2" action="ppaction://hlinksldjump" highlightClick="1"/>
          </p:cNvPr>
          <p:cNvSpPr/>
          <p:nvPr/>
        </p:nvSpPr>
        <p:spPr>
          <a:xfrm>
            <a:off x="3203848" y="3609020"/>
            <a:ext cx="720080" cy="648072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ekstniOkvir 4"/>
          <p:cNvSpPr txBox="1"/>
          <p:nvPr/>
        </p:nvSpPr>
        <p:spPr>
          <a:xfrm>
            <a:off x="3995936" y="3679918"/>
            <a:ext cx="1433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>
                <a:solidFill>
                  <a:schemeClr val="accent3"/>
                </a:solidFill>
                <a:latin typeface="Algerian" pitchFamily="82" charset="0"/>
              </a:rPr>
              <a:t>DALJE</a:t>
            </a:r>
          </a:p>
        </p:txBody>
      </p:sp>
    </p:spTree>
    <p:extLst>
      <p:ext uri="{BB962C8B-B14F-4D97-AF65-F5344CB8AC3E}">
        <p14:creationId xmlns:p14="http://schemas.microsoft.com/office/powerpoint/2010/main" val="677547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Netočan odgovor!</a:t>
            </a:r>
          </a:p>
        </p:txBody>
      </p:sp>
      <p:sp>
        <p:nvSpPr>
          <p:cNvPr id="4" name="Akcijski gumb: Natrag ili Prethodno 3">
            <a:hlinkClick r:id="rId2" action="ppaction://hlinksldjump" highlightClick="1"/>
          </p:cNvPr>
          <p:cNvSpPr/>
          <p:nvPr/>
        </p:nvSpPr>
        <p:spPr>
          <a:xfrm>
            <a:off x="3131840" y="3789040"/>
            <a:ext cx="648072" cy="576064"/>
          </a:xfrm>
          <a:prstGeom prst="actionButtonBackPrevious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Akcijski gumb: Kraj 4">
            <a:hlinkClick r:id="" action="ppaction://hlinkshowjump?jump=endshow" highlightClick="1"/>
          </p:cNvPr>
          <p:cNvSpPr/>
          <p:nvPr/>
        </p:nvSpPr>
        <p:spPr>
          <a:xfrm>
            <a:off x="3102783" y="4797152"/>
            <a:ext cx="648072" cy="576064"/>
          </a:xfrm>
          <a:prstGeom prst="actionButtonEnd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kstniOkvir 5"/>
          <p:cNvSpPr txBox="1"/>
          <p:nvPr/>
        </p:nvSpPr>
        <p:spPr>
          <a:xfrm>
            <a:off x="3851920" y="3828687"/>
            <a:ext cx="3368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>
                <a:solidFill>
                  <a:schemeClr val="accent3"/>
                </a:solidFill>
                <a:latin typeface="Algerian" pitchFamily="82" charset="0"/>
              </a:rPr>
              <a:t>POKUŠAJ PONOVNO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3875507" y="4823574"/>
            <a:ext cx="2281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>
                <a:solidFill>
                  <a:schemeClr val="accent3"/>
                </a:solidFill>
                <a:latin typeface="Algerian" pitchFamily="82" charset="0"/>
              </a:rPr>
              <a:t>KRAJ KVIZA</a:t>
            </a:r>
          </a:p>
        </p:txBody>
      </p:sp>
    </p:spTree>
    <p:extLst>
      <p:ext uri="{BB962C8B-B14F-4D97-AF65-F5344CB8AC3E}">
        <p14:creationId xmlns:p14="http://schemas.microsoft.com/office/powerpoint/2010/main" val="1439545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niOkvir 8"/>
          <p:cNvSpPr txBox="1"/>
          <p:nvPr/>
        </p:nvSpPr>
        <p:spPr>
          <a:xfrm>
            <a:off x="3347864" y="4581128"/>
            <a:ext cx="1008112" cy="369332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endParaRPr lang="hr-HR"/>
          </a:p>
        </p:txBody>
      </p:sp>
      <p:sp>
        <p:nvSpPr>
          <p:cNvPr id="7" name="TekstniOkvir 6"/>
          <p:cNvSpPr txBox="1"/>
          <p:nvPr/>
        </p:nvSpPr>
        <p:spPr>
          <a:xfrm>
            <a:off x="3347864" y="3429000"/>
            <a:ext cx="1008112" cy="369332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endParaRPr lang="hr-HR"/>
          </a:p>
        </p:txBody>
      </p:sp>
      <p:sp>
        <p:nvSpPr>
          <p:cNvPr id="8" name="TekstniOkvir 7"/>
          <p:cNvSpPr txBox="1"/>
          <p:nvPr/>
        </p:nvSpPr>
        <p:spPr>
          <a:xfrm>
            <a:off x="3347864" y="4005064"/>
            <a:ext cx="1008112" cy="369332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endParaRPr lang="hr-HR"/>
          </a:p>
        </p:txBody>
      </p:sp>
      <p:sp>
        <p:nvSpPr>
          <p:cNvPr id="6" name="TekstniOkvir 5"/>
          <p:cNvSpPr txBox="1"/>
          <p:nvPr/>
        </p:nvSpPr>
        <p:spPr>
          <a:xfrm>
            <a:off x="3347864" y="2852936"/>
            <a:ext cx="1008112" cy="369332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/>
              <a:t>6.Koliko se održalo Eko-</a:t>
            </a:r>
            <a:r>
              <a:rPr lang="hr-HR" err="1"/>
              <a:t>etnoa</a:t>
            </a:r>
            <a:r>
              <a:rPr lang="hr-HR"/>
              <a:t> u Gackoj dolini?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347864" y="2708920"/>
            <a:ext cx="8229600" cy="4525963"/>
          </a:xfrm>
        </p:spPr>
        <p:txBody>
          <a:bodyPr/>
          <a:lstStyle/>
          <a:p>
            <a:r>
              <a:rPr lang="hr-HR">
                <a:hlinkClick r:id="rId2" action="ppaction://hlinksldjump"/>
              </a:rPr>
              <a:t>10</a:t>
            </a:r>
            <a:endParaRPr lang="hr-HR"/>
          </a:p>
          <a:p>
            <a:r>
              <a:rPr lang="hr-HR">
                <a:hlinkClick r:id="rId3" action="ppaction://hlinksldjump"/>
              </a:rPr>
              <a:t>13</a:t>
            </a:r>
            <a:endParaRPr lang="hr-HR"/>
          </a:p>
          <a:p>
            <a:r>
              <a:rPr lang="hr-HR">
                <a:hlinkClick r:id="rId2" action="ppaction://hlinksldjump"/>
              </a:rPr>
              <a:t>14</a:t>
            </a:r>
          </a:p>
          <a:p>
            <a:r>
              <a:rPr lang="hr-HR">
                <a:hlinkClick r:id="rId2" action="ppaction://hlinksldjump"/>
              </a:rPr>
              <a:t>15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687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Točan odgovor!</a:t>
            </a:r>
          </a:p>
        </p:txBody>
      </p:sp>
      <p:sp>
        <p:nvSpPr>
          <p:cNvPr id="4" name="Akcijski gumb: Naprijed ili dalje 3">
            <a:hlinkClick r:id="rId2" action="ppaction://hlinksldjump" highlightClick="1"/>
          </p:cNvPr>
          <p:cNvSpPr/>
          <p:nvPr/>
        </p:nvSpPr>
        <p:spPr>
          <a:xfrm>
            <a:off x="3203848" y="3609020"/>
            <a:ext cx="720080" cy="648072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ekstniOkvir 4"/>
          <p:cNvSpPr txBox="1"/>
          <p:nvPr/>
        </p:nvSpPr>
        <p:spPr>
          <a:xfrm>
            <a:off x="3995936" y="3679918"/>
            <a:ext cx="1433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>
                <a:solidFill>
                  <a:schemeClr val="accent3"/>
                </a:solidFill>
                <a:latin typeface="Algerian" pitchFamily="82" charset="0"/>
              </a:rPr>
              <a:t>DALJE</a:t>
            </a:r>
          </a:p>
        </p:txBody>
      </p:sp>
    </p:spTree>
    <p:extLst>
      <p:ext uri="{BB962C8B-B14F-4D97-AF65-F5344CB8AC3E}">
        <p14:creationId xmlns:p14="http://schemas.microsoft.com/office/powerpoint/2010/main" val="2995129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0"/>
              </a:schemeClr>
            </a:gs>
            <a:gs pos="50000">
              <a:schemeClr val="accent3">
                <a:lumMod val="7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4525963"/>
          </a:xfrm>
        </p:spPr>
        <p:txBody>
          <a:bodyPr>
            <a:normAutofit/>
          </a:bodyPr>
          <a:lstStyle/>
          <a:p>
            <a:r>
              <a:rPr lang="hr-HR" sz="3600"/>
              <a:t>Kviz ima 9 pitanja.</a:t>
            </a:r>
          </a:p>
          <a:p>
            <a:r>
              <a:rPr lang="hr-HR" sz="3600"/>
              <a:t>Svako pitanje ima 1 točan odgovor!</a:t>
            </a:r>
          </a:p>
        </p:txBody>
      </p:sp>
      <p:sp>
        <p:nvSpPr>
          <p:cNvPr id="4" name="Akcijski gumb: Naprijed ili dalje 3">
            <a:hlinkClick r:id="" action="ppaction://hlinkshowjump?jump=nextslide" highlightClick="1"/>
          </p:cNvPr>
          <p:cNvSpPr/>
          <p:nvPr/>
        </p:nvSpPr>
        <p:spPr>
          <a:xfrm>
            <a:off x="899592" y="3284984"/>
            <a:ext cx="792088" cy="720080"/>
          </a:xfrm>
          <a:prstGeom prst="actionButtonForwardNex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ekstniOkvir 4"/>
          <p:cNvSpPr txBox="1"/>
          <p:nvPr/>
        </p:nvSpPr>
        <p:spPr>
          <a:xfrm>
            <a:off x="1835696" y="3352636"/>
            <a:ext cx="26196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>
                <a:solidFill>
                  <a:srgbClr val="008000"/>
                </a:solidFill>
                <a:latin typeface="Aharoni" pitchFamily="2" charset="-79"/>
                <a:cs typeface="Aharoni" pitchFamily="2" charset="-79"/>
              </a:rPr>
              <a:t>Pokreni kviz</a:t>
            </a:r>
          </a:p>
        </p:txBody>
      </p:sp>
    </p:spTree>
    <p:extLst>
      <p:ext uri="{BB962C8B-B14F-4D97-AF65-F5344CB8AC3E}">
        <p14:creationId xmlns:p14="http://schemas.microsoft.com/office/powerpoint/2010/main" val="2841665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Netočan odgovor!</a:t>
            </a:r>
          </a:p>
        </p:txBody>
      </p:sp>
      <p:sp>
        <p:nvSpPr>
          <p:cNvPr id="4" name="Akcijski gumb: Natrag ili Prethodno 3">
            <a:hlinkClick r:id="rId2" action="ppaction://hlinksldjump" highlightClick="1"/>
          </p:cNvPr>
          <p:cNvSpPr/>
          <p:nvPr/>
        </p:nvSpPr>
        <p:spPr>
          <a:xfrm>
            <a:off x="3131840" y="3789040"/>
            <a:ext cx="648072" cy="576064"/>
          </a:xfrm>
          <a:prstGeom prst="actionButtonBackPrevious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Akcijski gumb: Kraj 4">
            <a:hlinkClick r:id="" action="ppaction://hlinkshowjump?jump=endshow" highlightClick="1"/>
          </p:cNvPr>
          <p:cNvSpPr/>
          <p:nvPr/>
        </p:nvSpPr>
        <p:spPr>
          <a:xfrm>
            <a:off x="3102783" y="4797152"/>
            <a:ext cx="648072" cy="576064"/>
          </a:xfrm>
          <a:prstGeom prst="actionButtonEnd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kstniOkvir 5"/>
          <p:cNvSpPr txBox="1"/>
          <p:nvPr/>
        </p:nvSpPr>
        <p:spPr>
          <a:xfrm>
            <a:off x="3851920" y="3828687"/>
            <a:ext cx="3368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>
                <a:solidFill>
                  <a:schemeClr val="accent3"/>
                </a:solidFill>
                <a:latin typeface="Algerian" pitchFamily="82" charset="0"/>
              </a:rPr>
              <a:t>POKUŠAJ PONOVNO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3875507" y="4823574"/>
            <a:ext cx="2281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>
                <a:solidFill>
                  <a:schemeClr val="accent3"/>
                </a:solidFill>
                <a:latin typeface="Algerian" pitchFamily="82" charset="0"/>
              </a:rPr>
              <a:t>KRAJ KVIZA</a:t>
            </a:r>
          </a:p>
        </p:txBody>
      </p:sp>
    </p:spTree>
    <p:extLst>
      <p:ext uri="{BB962C8B-B14F-4D97-AF65-F5344CB8AC3E}">
        <p14:creationId xmlns:p14="http://schemas.microsoft.com/office/powerpoint/2010/main" val="14927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0"/>
              </a:schemeClr>
            </a:gs>
            <a:gs pos="50000">
              <a:schemeClr val="accent3">
                <a:lumMod val="7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/>
              <a:t>7.Koji je spomenik sagrađen 2011. u Otočcu?</a:t>
            </a:r>
          </a:p>
        </p:txBody>
      </p:sp>
      <p:pic>
        <p:nvPicPr>
          <p:cNvPr id="6" name="Slika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7993">
            <a:off x="899592" y="2780928"/>
            <a:ext cx="3048339" cy="2286254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  <p:pic>
        <p:nvPicPr>
          <p:cNvPr id="7" name="Slika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1890">
            <a:off x="5209945" y="2780928"/>
            <a:ext cx="2085696" cy="2780928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292475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Točan odgovor!</a:t>
            </a:r>
          </a:p>
        </p:txBody>
      </p:sp>
      <p:sp>
        <p:nvSpPr>
          <p:cNvPr id="4" name="Akcijski gumb: Naprijed ili dalje 3">
            <a:hlinkClick r:id="rId2" action="ppaction://hlinksldjump" highlightClick="1"/>
          </p:cNvPr>
          <p:cNvSpPr/>
          <p:nvPr/>
        </p:nvSpPr>
        <p:spPr>
          <a:xfrm>
            <a:off x="3203848" y="3609020"/>
            <a:ext cx="720080" cy="648072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ekstniOkvir 4"/>
          <p:cNvSpPr txBox="1"/>
          <p:nvPr/>
        </p:nvSpPr>
        <p:spPr>
          <a:xfrm>
            <a:off x="3995936" y="3679918"/>
            <a:ext cx="1433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>
                <a:solidFill>
                  <a:schemeClr val="accent3"/>
                </a:solidFill>
                <a:latin typeface="Algerian" pitchFamily="82" charset="0"/>
              </a:rPr>
              <a:t>DALJE</a:t>
            </a:r>
          </a:p>
        </p:txBody>
      </p:sp>
    </p:spTree>
    <p:extLst>
      <p:ext uri="{BB962C8B-B14F-4D97-AF65-F5344CB8AC3E}">
        <p14:creationId xmlns:p14="http://schemas.microsoft.com/office/powerpoint/2010/main" val="42394568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Netočan odgovor!</a:t>
            </a:r>
          </a:p>
        </p:txBody>
      </p:sp>
      <p:sp>
        <p:nvSpPr>
          <p:cNvPr id="4" name="Akcijski gumb: Natrag ili Prethodno 3">
            <a:hlinkClick r:id="rId2" action="ppaction://hlinksldjump" highlightClick="1"/>
          </p:cNvPr>
          <p:cNvSpPr/>
          <p:nvPr/>
        </p:nvSpPr>
        <p:spPr>
          <a:xfrm>
            <a:off x="3131840" y="3789040"/>
            <a:ext cx="648072" cy="576064"/>
          </a:xfrm>
          <a:prstGeom prst="actionButtonBackPrevious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Akcijski gumb: Kraj 4">
            <a:hlinkClick r:id="" action="ppaction://hlinkshowjump?jump=endshow" highlightClick="1"/>
          </p:cNvPr>
          <p:cNvSpPr/>
          <p:nvPr/>
        </p:nvSpPr>
        <p:spPr>
          <a:xfrm>
            <a:off x="3102783" y="4797152"/>
            <a:ext cx="648072" cy="576064"/>
          </a:xfrm>
          <a:prstGeom prst="actionButtonEnd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kstniOkvir 5"/>
          <p:cNvSpPr txBox="1"/>
          <p:nvPr/>
        </p:nvSpPr>
        <p:spPr>
          <a:xfrm>
            <a:off x="3851920" y="3828687"/>
            <a:ext cx="3368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>
                <a:solidFill>
                  <a:schemeClr val="accent3"/>
                </a:solidFill>
                <a:latin typeface="Algerian" pitchFamily="82" charset="0"/>
              </a:rPr>
              <a:t>POKUŠAJ PONOVNO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3875507" y="4823574"/>
            <a:ext cx="2281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>
                <a:solidFill>
                  <a:schemeClr val="accent3"/>
                </a:solidFill>
                <a:latin typeface="Algerian" pitchFamily="82" charset="0"/>
              </a:rPr>
              <a:t>KRAJ KVIZA</a:t>
            </a:r>
          </a:p>
        </p:txBody>
      </p:sp>
    </p:spTree>
    <p:extLst>
      <p:ext uri="{BB962C8B-B14F-4D97-AF65-F5344CB8AC3E}">
        <p14:creationId xmlns:p14="http://schemas.microsoft.com/office/powerpoint/2010/main" val="41725506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/>
          <p:nvPr/>
        </p:nvSpPr>
        <p:spPr>
          <a:xfrm>
            <a:off x="2411760" y="4005064"/>
            <a:ext cx="4032448" cy="432048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endParaRPr lang="hr-HR"/>
          </a:p>
        </p:txBody>
      </p:sp>
      <p:sp>
        <p:nvSpPr>
          <p:cNvPr id="5" name="TekstniOkvir 4"/>
          <p:cNvSpPr txBox="1"/>
          <p:nvPr/>
        </p:nvSpPr>
        <p:spPr>
          <a:xfrm>
            <a:off x="2411760" y="3413675"/>
            <a:ext cx="4032448" cy="369332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endParaRPr lang="hr-HR"/>
          </a:p>
        </p:txBody>
      </p:sp>
      <p:sp>
        <p:nvSpPr>
          <p:cNvPr id="4" name="TekstniOkvir 3"/>
          <p:cNvSpPr txBox="1"/>
          <p:nvPr/>
        </p:nvSpPr>
        <p:spPr>
          <a:xfrm>
            <a:off x="2411760" y="2708920"/>
            <a:ext cx="4032448" cy="585356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/>
              <a:t>8.Kako se zove najpoznatija biciklistička staza?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339752" y="2708920"/>
            <a:ext cx="8229600" cy="4525963"/>
          </a:xfrm>
        </p:spPr>
        <p:txBody>
          <a:bodyPr/>
          <a:lstStyle/>
          <a:p>
            <a:r>
              <a:rPr lang="hr-HR">
                <a:hlinkClick r:id="rId2" action="ppaction://hlinksldjump"/>
              </a:rPr>
              <a:t>Staza </a:t>
            </a:r>
            <a:r>
              <a:rPr lang="hr-HR" err="1">
                <a:hlinkClick r:id="rId2" action="ppaction://hlinksldjump"/>
              </a:rPr>
              <a:t>Ursa</a:t>
            </a:r>
            <a:r>
              <a:rPr lang="hr-HR">
                <a:hlinkClick r:id="rId2" action="ppaction://hlinksldjump"/>
              </a:rPr>
              <a:t> Majora</a:t>
            </a:r>
            <a:endParaRPr lang="hr-HR"/>
          </a:p>
          <a:p>
            <a:r>
              <a:rPr lang="hr-HR">
                <a:hlinkClick r:id="rId2" action="ppaction://hlinksldjump"/>
              </a:rPr>
              <a:t>Staza 3 jezera</a:t>
            </a:r>
            <a:endParaRPr lang="hr-HR"/>
          </a:p>
          <a:p>
            <a:r>
              <a:rPr lang="hr-HR" err="1">
                <a:hlinkClick r:id="rId3" action="ppaction://hlinksldjump"/>
              </a:rPr>
              <a:t>Barkanova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38266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Točan odgovor!</a:t>
            </a:r>
          </a:p>
        </p:txBody>
      </p:sp>
      <p:sp>
        <p:nvSpPr>
          <p:cNvPr id="4" name="Akcijski gumb: Naprijed ili dalje 3">
            <a:hlinkClick r:id="rId2" action="ppaction://hlinksldjump" highlightClick="1"/>
          </p:cNvPr>
          <p:cNvSpPr/>
          <p:nvPr/>
        </p:nvSpPr>
        <p:spPr>
          <a:xfrm>
            <a:off x="3203848" y="3609020"/>
            <a:ext cx="720080" cy="648072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ekstniOkvir 4"/>
          <p:cNvSpPr txBox="1"/>
          <p:nvPr/>
        </p:nvSpPr>
        <p:spPr>
          <a:xfrm>
            <a:off x="3995936" y="3679918"/>
            <a:ext cx="1433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>
                <a:solidFill>
                  <a:schemeClr val="accent3"/>
                </a:solidFill>
                <a:latin typeface="Algerian" pitchFamily="82" charset="0"/>
              </a:rPr>
              <a:t>DALJE</a:t>
            </a:r>
          </a:p>
        </p:txBody>
      </p:sp>
    </p:spTree>
    <p:extLst>
      <p:ext uri="{BB962C8B-B14F-4D97-AF65-F5344CB8AC3E}">
        <p14:creationId xmlns:p14="http://schemas.microsoft.com/office/powerpoint/2010/main" val="38958709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Netočan odgovor!</a:t>
            </a:r>
          </a:p>
        </p:txBody>
      </p:sp>
      <p:sp>
        <p:nvSpPr>
          <p:cNvPr id="4" name="Akcijski gumb: Natrag ili Prethodno 3">
            <a:hlinkClick r:id="rId2" action="ppaction://hlinksldjump" highlightClick="1"/>
          </p:cNvPr>
          <p:cNvSpPr/>
          <p:nvPr/>
        </p:nvSpPr>
        <p:spPr>
          <a:xfrm>
            <a:off x="3131840" y="3789040"/>
            <a:ext cx="648072" cy="576064"/>
          </a:xfrm>
          <a:prstGeom prst="actionButtonBackPrevious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Akcijski gumb: Kraj 4">
            <a:hlinkClick r:id="" action="ppaction://hlinkshowjump?jump=endshow" highlightClick="1"/>
          </p:cNvPr>
          <p:cNvSpPr/>
          <p:nvPr/>
        </p:nvSpPr>
        <p:spPr>
          <a:xfrm>
            <a:off x="3102783" y="4797152"/>
            <a:ext cx="648072" cy="576064"/>
          </a:xfrm>
          <a:prstGeom prst="actionButtonEnd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kstniOkvir 5"/>
          <p:cNvSpPr txBox="1"/>
          <p:nvPr/>
        </p:nvSpPr>
        <p:spPr>
          <a:xfrm>
            <a:off x="3851920" y="3828687"/>
            <a:ext cx="3368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>
                <a:solidFill>
                  <a:schemeClr val="accent3"/>
                </a:solidFill>
                <a:latin typeface="Algerian" pitchFamily="82" charset="0"/>
              </a:rPr>
              <a:t>POKUŠAJ PONOVNO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3875507" y="4823574"/>
            <a:ext cx="2281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>
                <a:solidFill>
                  <a:schemeClr val="accent3"/>
                </a:solidFill>
                <a:latin typeface="Algerian" pitchFamily="82" charset="0"/>
              </a:rPr>
              <a:t>KRAJ KVIZA</a:t>
            </a:r>
          </a:p>
        </p:txBody>
      </p:sp>
    </p:spTree>
    <p:extLst>
      <p:ext uri="{BB962C8B-B14F-4D97-AF65-F5344CB8AC3E}">
        <p14:creationId xmlns:p14="http://schemas.microsoft.com/office/powerpoint/2010/main" val="7041964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/>
          <p:nvPr/>
        </p:nvSpPr>
        <p:spPr>
          <a:xfrm>
            <a:off x="3707904" y="3933056"/>
            <a:ext cx="864096" cy="369332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endParaRPr lang="hr-HR"/>
          </a:p>
        </p:txBody>
      </p:sp>
      <p:sp>
        <p:nvSpPr>
          <p:cNvPr id="5" name="TekstniOkvir 4"/>
          <p:cNvSpPr txBox="1"/>
          <p:nvPr/>
        </p:nvSpPr>
        <p:spPr>
          <a:xfrm>
            <a:off x="3707904" y="3356992"/>
            <a:ext cx="864096" cy="369332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endParaRPr lang="hr-HR"/>
          </a:p>
        </p:txBody>
      </p:sp>
      <p:sp>
        <p:nvSpPr>
          <p:cNvPr id="7" name="TekstniOkvir 6"/>
          <p:cNvSpPr txBox="1"/>
          <p:nvPr/>
        </p:nvSpPr>
        <p:spPr>
          <a:xfrm>
            <a:off x="3707904" y="4509120"/>
            <a:ext cx="864096" cy="369332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endParaRPr lang="hr-HR"/>
          </a:p>
        </p:txBody>
      </p:sp>
      <p:sp>
        <p:nvSpPr>
          <p:cNvPr id="4" name="TekstniOkvir 3"/>
          <p:cNvSpPr txBox="1"/>
          <p:nvPr/>
        </p:nvSpPr>
        <p:spPr>
          <a:xfrm>
            <a:off x="3707904" y="2780928"/>
            <a:ext cx="864096" cy="369332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/>
              <a:t>9.Koliko je održano </a:t>
            </a:r>
            <a:r>
              <a:rPr lang="hr-HR" err="1"/>
              <a:t>Barkanovih</a:t>
            </a:r>
            <a:r>
              <a:rPr lang="hr-HR"/>
              <a:t> </a:t>
            </a:r>
            <a:r>
              <a:rPr lang="hr-HR" err="1"/>
              <a:t>biciklijada</a:t>
            </a:r>
            <a:r>
              <a:rPr lang="hr-HR"/>
              <a:t>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635896" y="2636912"/>
            <a:ext cx="8229600" cy="4525963"/>
          </a:xfrm>
        </p:spPr>
        <p:txBody>
          <a:bodyPr/>
          <a:lstStyle/>
          <a:p>
            <a:r>
              <a:rPr lang="hr-HR">
                <a:hlinkClick r:id="rId2" action="ppaction://hlinksldjump"/>
              </a:rPr>
              <a:t>11</a:t>
            </a:r>
          </a:p>
          <a:p>
            <a:r>
              <a:rPr lang="hr-HR">
                <a:hlinkClick r:id="rId2" action="ppaction://hlinksldjump"/>
              </a:rPr>
              <a:t>13</a:t>
            </a:r>
            <a:endParaRPr lang="hr-HR"/>
          </a:p>
          <a:p>
            <a:r>
              <a:rPr lang="hr-HR">
                <a:hlinkClick r:id="rId3" action="ppaction://hlinksldjump"/>
              </a:rPr>
              <a:t>10</a:t>
            </a:r>
            <a:endParaRPr lang="hr-HR"/>
          </a:p>
          <a:p>
            <a:r>
              <a:rPr lang="hr-HR">
                <a:hlinkClick r:id="rId2" action="ppaction://hlinksldjump"/>
              </a:rPr>
              <a:t>9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46437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Točan odgovor!</a:t>
            </a:r>
          </a:p>
        </p:txBody>
      </p:sp>
      <p:sp>
        <p:nvSpPr>
          <p:cNvPr id="4" name="Akcijski gumb: Naprijed ili dalje 3">
            <a:hlinkClick r:id="rId2" action="ppaction://hlinksldjump" highlightClick="1"/>
          </p:cNvPr>
          <p:cNvSpPr/>
          <p:nvPr/>
        </p:nvSpPr>
        <p:spPr>
          <a:xfrm>
            <a:off x="3203848" y="3609020"/>
            <a:ext cx="720080" cy="648072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ekstniOkvir 4"/>
          <p:cNvSpPr txBox="1"/>
          <p:nvPr/>
        </p:nvSpPr>
        <p:spPr>
          <a:xfrm>
            <a:off x="3995936" y="3679918"/>
            <a:ext cx="1433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>
                <a:solidFill>
                  <a:schemeClr val="accent3"/>
                </a:solidFill>
                <a:latin typeface="Algerian" pitchFamily="82" charset="0"/>
              </a:rPr>
              <a:t>DALJE</a:t>
            </a:r>
          </a:p>
        </p:txBody>
      </p:sp>
    </p:spTree>
    <p:extLst>
      <p:ext uri="{BB962C8B-B14F-4D97-AF65-F5344CB8AC3E}">
        <p14:creationId xmlns:p14="http://schemas.microsoft.com/office/powerpoint/2010/main" val="2431685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Netočan odgovor!</a:t>
            </a:r>
          </a:p>
        </p:txBody>
      </p:sp>
      <p:sp>
        <p:nvSpPr>
          <p:cNvPr id="4" name="Akcijski gumb: Natrag ili Prethodno 3">
            <a:hlinkClick r:id="rId2" action="ppaction://hlinksldjump" highlightClick="1"/>
          </p:cNvPr>
          <p:cNvSpPr/>
          <p:nvPr/>
        </p:nvSpPr>
        <p:spPr>
          <a:xfrm>
            <a:off x="3131840" y="3789040"/>
            <a:ext cx="648072" cy="576064"/>
          </a:xfrm>
          <a:prstGeom prst="actionButtonBackPrevious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Akcijski gumb: Kraj 4">
            <a:hlinkClick r:id="" action="ppaction://hlinkshowjump?jump=endshow" highlightClick="1"/>
          </p:cNvPr>
          <p:cNvSpPr/>
          <p:nvPr/>
        </p:nvSpPr>
        <p:spPr>
          <a:xfrm>
            <a:off x="3102783" y="4797152"/>
            <a:ext cx="648072" cy="576064"/>
          </a:xfrm>
          <a:prstGeom prst="actionButtonEnd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kstniOkvir 5"/>
          <p:cNvSpPr txBox="1"/>
          <p:nvPr/>
        </p:nvSpPr>
        <p:spPr>
          <a:xfrm>
            <a:off x="3851920" y="3828687"/>
            <a:ext cx="3368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>
                <a:solidFill>
                  <a:schemeClr val="accent3"/>
                </a:solidFill>
                <a:latin typeface="Algerian" pitchFamily="82" charset="0"/>
              </a:rPr>
              <a:t>POKUŠAJ PONOVNO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3875507" y="4823574"/>
            <a:ext cx="2281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>
                <a:solidFill>
                  <a:schemeClr val="accent3"/>
                </a:solidFill>
                <a:latin typeface="Algerian" pitchFamily="82" charset="0"/>
              </a:rPr>
              <a:t>KRAJ KVIZA</a:t>
            </a:r>
          </a:p>
        </p:txBody>
      </p:sp>
    </p:spTree>
    <p:extLst>
      <p:ext uri="{BB962C8B-B14F-4D97-AF65-F5344CB8AC3E}">
        <p14:creationId xmlns:p14="http://schemas.microsoft.com/office/powerpoint/2010/main" val="3679416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/>
              <a:t>1.Koliko je bilo vodenica na izvorištu Gacke Tonković </a:t>
            </a:r>
            <a:r>
              <a:rPr lang="hr-HR" err="1"/>
              <a:t>vrilu</a:t>
            </a:r>
            <a:r>
              <a:rPr lang="hr-HR"/>
              <a:t>? 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3995936" y="2924944"/>
            <a:ext cx="936104" cy="369332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endParaRPr lang="hr-HR">
              <a:solidFill>
                <a:schemeClr val="accent3"/>
              </a:solidFill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3995936" y="3501008"/>
            <a:ext cx="936104" cy="369332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endParaRPr lang="hr-HR"/>
          </a:p>
        </p:txBody>
      </p:sp>
      <p:sp>
        <p:nvSpPr>
          <p:cNvPr id="7" name="TekstniOkvir 6"/>
          <p:cNvSpPr txBox="1"/>
          <p:nvPr/>
        </p:nvSpPr>
        <p:spPr>
          <a:xfrm>
            <a:off x="3996728" y="4077072"/>
            <a:ext cx="936104" cy="369332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endParaRPr lang="hr-HR">
              <a:solidFill>
                <a:srgbClr val="008000"/>
              </a:solidFill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4024216" y="4653136"/>
            <a:ext cx="935312" cy="369332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011620" y="2780928"/>
            <a:ext cx="8229600" cy="4525963"/>
          </a:xfrm>
        </p:spPr>
        <p:txBody>
          <a:bodyPr/>
          <a:lstStyle/>
          <a:p>
            <a:pPr>
              <a:buClr>
                <a:schemeClr val="accent3"/>
              </a:buClr>
            </a:pPr>
            <a:r>
              <a:rPr lang="hr-HR">
                <a:hlinkClick r:id="rId2" action="ppaction://hlinksldjump"/>
              </a:rPr>
              <a:t>8</a:t>
            </a:r>
            <a:endParaRPr lang="hr-HR"/>
          </a:p>
          <a:p>
            <a:pPr>
              <a:buClr>
                <a:schemeClr val="accent3"/>
              </a:buClr>
            </a:pPr>
            <a:r>
              <a:rPr lang="hr-HR">
                <a:hlinkClick r:id="rId2" action="ppaction://hlinksldjump"/>
              </a:rPr>
              <a:t>5</a:t>
            </a:r>
            <a:endParaRPr lang="hr-HR"/>
          </a:p>
          <a:p>
            <a:pPr>
              <a:buClr>
                <a:schemeClr val="accent3"/>
              </a:buClr>
            </a:pPr>
            <a:r>
              <a:rPr lang="hr-HR">
                <a:hlinkClick r:id="rId3" action="ppaction://hlinksldjump"/>
              </a:rPr>
              <a:t>6</a:t>
            </a:r>
            <a:endParaRPr lang="hr-HR"/>
          </a:p>
          <a:p>
            <a:pPr>
              <a:buClr>
                <a:schemeClr val="accent3"/>
              </a:buClr>
            </a:pPr>
            <a:r>
              <a:rPr lang="hr-HR">
                <a:hlinkClick r:id="rId2" action="ppaction://hlinksldjump"/>
              </a:rPr>
              <a:t>10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15197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87624" y="836712"/>
            <a:ext cx="8229600" cy="1143000"/>
          </a:xfrm>
        </p:spPr>
        <p:txBody>
          <a:bodyPr>
            <a:noAutofit/>
          </a:bodyPr>
          <a:lstStyle/>
          <a:p>
            <a:r>
              <a:rPr lang="hr-HR" sz="8000">
                <a:solidFill>
                  <a:srgbClr val="008000"/>
                </a:solidFill>
                <a:latin typeface="Algerian" pitchFamily="82" charset="0"/>
              </a:rPr>
              <a:t>KRAJ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683568" y="4814739"/>
            <a:ext cx="3284964" cy="659105"/>
          </a:xfrm>
          <a:prstGeom prst="rect">
            <a:avLst/>
          </a:prstGeom>
          <a:solidFill>
            <a:srgbClr val="008000"/>
          </a:solidFill>
          <a:effectLst>
            <a:reflection blurRad="6350" stA="50000" endA="295" endPos="92000" dist="101600" dir="5400000" sy="-100000" algn="bl" rotWithShape="0"/>
          </a:effectLst>
        </p:spPr>
        <p:txBody>
          <a:bodyPr wrap="square" rtlCol="0">
            <a:spAutoFit/>
          </a:bodyPr>
          <a:lstStyle/>
          <a:p>
            <a:endParaRPr lang="hr-HR"/>
          </a:p>
        </p:txBody>
      </p:sp>
      <p:sp>
        <p:nvSpPr>
          <p:cNvPr id="4" name="TekstniOkvir 3"/>
          <p:cNvSpPr txBox="1"/>
          <p:nvPr/>
        </p:nvSpPr>
        <p:spPr>
          <a:xfrm>
            <a:off x="729523" y="4759570"/>
            <a:ext cx="31930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400">
                <a:solidFill>
                  <a:srgbClr val="008000"/>
                </a:solidFill>
                <a:hlinkClick r:id="" action="ppaction://hlinkshowjump?jump=firstslide"/>
              </a:rPr>
              <a:t>PONOVI KVIZ</a:t>
            </a:r>
            <a:endParaRPr lang="hr-HR" sz="440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737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Točan odgovor!</a:t>
            </a:r>
          </a:p>
        </p:txBody>
      </p:sp>
      <p:sp>
        <p:nvSpPr>
          <p:cNvPr id="4" name="Akcijski gumb: Naprijed ili dalje 3">
            <a:hlinkClick r:id="rId2" action="ppaction://hlinksldjump" highlightClick="1"/>
          </p:cNvPr>
          <p:cNvSpPr/>
          <p:nvPr/>
        </p:nvSpPr>
        <p:spPr>
          <a:xfrm>
            <a:off x="3203848" y="3609020"/>
            <a:ext cx="720080" cy="648072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ekstniOkvir 4"/>
          <p:cNvSpPr txBox="1"/>
          <p:nvPr/>
        </p:nvSpPr>
        <p:spPr>
          <a:xfrm>
            <a:off x="3995936" y="3679918"/>
            <a:ext cx="1433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>
                <a:solidFill>
                  <a:schemeClr val="accent3"/>
                </a:solidFill>
                <a:latin typeface="Algerian" pitchFamily="82" charset="0"/>
              </a:rPr>
              <a:t>DALJE</a:t>
            </a:r>
          </a:p>
        </p:txBody>
      </p:sp>
    </p:spTree>
    <p:extLst>
      <p:ext uri="{BB962C8B-B14F-4D97-AF65-F5344CB8AC3E}">
        <p14:creationId xmlns:p14="http://schemas.microsoft.com/office/powerpoint/2010/main" val="1206334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Netočan odgovor!</a:t>
            </a:r>
          </a:p>
        </p:txBody>
      </p:sp>
      <p:sp>
        <p:nvSpPr>
          <p:cNvPr id="4" name="Akcijski gumb: Natrag ili Prethodno 3">
            <a:hlinkClick r:id="rId2" action="ppaction://hlinksldjump" highlightClick="1"/>
          </p:cNvPr>
          <p:cNvSpPr/>
          <p:nvPr/>
        </p:nvSpPr>
        <p:spPr>
          <a:xfrm>
            <a:off x="3131840" y="3789040"/>
            <a:ext cx="648072" cy="576064"/>
          </a:xfrm>
          <a:prstGeom prst="actionButtonBackPrevious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Akcijski gumb: Kraj 4">
            <a:hlinkClick r:id="" action="ppaction://hlinkshowjump?jump=endshow" highlightClick="1"/>
          </p:cNvPr>
          <p:cNvSpPr/>
          <p:nvPr/>
        </p:nvSpPr>
        <p:spPr>
          <a:xfrm>
            <a:off x="3102783" y="4797152"/>
            <a:ext cx="648072" cy="576064"/>
          </a:xfrm>
          <a:prstGeom prst="actionButtonEnd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kstniOkvir 5"/>
          <p:cNvSpPr txBox="1"/>
          <p:nvPr/>
        </p:nvSpPr>
        <p:spPr>
          <a:xfrm>
            <a:off x="3851920" y="3828687"/>
            <a:ext cx="3368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>
                <a:solidFill>
                  <a:schemeClr val="accent3"/>
                </a:solidFill>
                <a:latin typeface="Algerian" pitchFamily="82" charset="0"/>
              </a:rPr>
              <a:t>POKUŠAJ PONOVNO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3875507" y="4823574"/>
            <a:ext cx="2281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>
                <a:solidFill>
                  <a:schemeClr val="accent3"/>
                </a:solidFill>
                <a:latin typeface="Algerian" pitchFamily="82" charset="0"/>
              </a:rPr>
              <a:t>KRAJ KVIZA</a:t>
            </a:r>
          </a:p>
        </p:txBody>
      </p:sp>
    </p:spTree>
    <p:extLst>
      <p:ext uri="{BB962C8B-B14F-4D97-AF65-F5344CB8AC3E}">
        <p14:creationId xmlns:p14="http://schemas.microsoft.com/office/powerpoint/2010/main" val="2510553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/>
          <p:nvPr/>
        </p:nvSpPr>
        <p:spPr>
          <a:xfrm>
            <a:off x="3275856" y="4107162"/>
            <a:ext cx="1728192" cy="473966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endParaRPr lang="hr-HR"/>
          </a:p>
        </p:txBody>
      </p:sp>
      <p:sp>
        <p:nvSpPr>
          <p:cNvPr id="5" name="TekstniOkvir 4"/>
          <p:cNvSpPr txBox="1"/>
          <p:nvPr/>
        </p:nvSpPr>
        <p:spPr>
          <a:xfrm>
            <a:off x="3275856" y="3573016"/>
            <a:ext cx="1728192" cy="432048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endParaRPr lang="hr-HR"/>
          </a:p>
        </p:txBody>
      </p:sp>
      <p:sp>
        <p:nvSpPr>
          <p:cNvPr id="4" name="TekstniOkvir 3"/>
          <p:cNvSpPr txBox="1"/>
          <p:nvPr/>
        </p:nvSpPr>
        <p:spPr>
          <a:xfrm>
            <a:off x="3275856" y="2924944"/>
            <a:ext cx="1728192" cy="50405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/>
              <a:t>2.Koliko su duge biciklističke staze?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75856" y="2852936"/>
            <a:ext cx="8229600" cy="4525963"/>
          </a:xfrm>
        </p:spPr>
        <p:txBody>
          <a:bodyPr/>
          <a:lstStyle/>
          <a:p>
            <a:r>
              <a:rPr lang="hr-HR">
                <a:hlinkClick r:id="rId2" action="ppaction://hlinksldjump"/>
              </a:rPr>
              <a:t>20-30</a:t>
            </a:r>
            <a:endParaRPr lang="hr-HR"/>
          </a:p>
          <a:p>
            <a:r>
              <a:rPr lang="hr-HR">
                <a:hlinkClick r:id="rId3" action="ppaction://hlinksldjump"/>
              </a:rPr>
              <a:t>30-50</a:t>
            </a:r>
            <a:endParaRPr lang="hr-HR"/>
          </a:p>
          <a:p>
            <a:r>
              <a:rPr lang="hr-HR">
                <a:hlinkClick r:id="rId2" action="ppaction://hlinksldjump"/>
              </a:rPr>
              <a:t>40-60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550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Točan odgovor!</a:t>
            </a:r>
          </a:p>
        </p:txBody>
      </p:sp>
      <p:sp>
        <p:nvSpPr>
          <p:cNvPr id="4" name="Akcijski gumb: Naprijed ili dalje 3">
            <a:hlinkClick r:id="rId2" action="ppaction://hlinksldjump" highlightClick="1"/>
          </p:cNvPr>
          <p:cNvSpPr/>
          <p:nvPr/>
        </p:nvSpPr>
        <p:spPr>
          <a:xfrm>
            <a:off x="3203848" y="3609020"/>
            <a:ext cx="720080" cy="648072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ekstniOkvir 4"/>
          <p:cNvSpPr txBox="1"/>
          <p:nvPr/>
        </p:nvSpPr>
        <p:spPr>
          <a:xfrm>
            <a:off x="3995936" y="3679918"/>
            <a:ext cx="1433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>
                <a:solidFill>
                  <a:schemeClr val="accent3"/>
                </a:solidFill>
                <a:latin typeface="Algerian" pitchFamily="82" charset="0"/>
              </a:rPr>
              <a:t>DALJE</a:t>
            </a:r>
          </a:p>
        </p:txBody>
      </p:sp>
    </p:spTree>
    <p:extLst>
      <p:ext uri="{BB962C8B-B14F-4D97-AF65-F5344CB8AC3E}">
        <p14:creationId xmlns:p14="http://schemas.microsoft.com/office/powerpoint/2010/main" val="1812256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Netočan odgovor!</a:t>
            </a:r>
          </a:p>
        </p:txBody>
      </p:sp>
      <p:sp>
        <p:nvSpPr>
          <p:cNvPr id="4" name="Akcijski gumb: Natrag ili Prethodno 3">
            <a:hlinkClick r:id="rId2" action="ppaction://hlinksldjump" highlightClick="1"/>
          </p:cNvPr>
          <p:cNvSpPr/>
          <p:nvPr/>
        </p:nvSpPr>
        <p:spPr>
          <a:xfrm>
            <a:off x="3131840" y="3789040"/>
            <a:ext cx="648072" cy="576064"/>
          </a:xfrm>
          <a:prstGeom prst="actionButtonBackPrevious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Akcijski gumb: Kraj 4">
            <a:hlinkClick r:id="" action="ppaction://hlinkshowjump?jump=endshow" highlightClick="1"/>
          </p:cNvPr>
          <p:cNvSpPr/>
          <p:nvPr/>
        </p:nvSpPr>
        <p:spPr>
          <a:xfrm>
            <a:off x="3102783" y="4797152"/>
            <a:ext cx="648072" cy="576064"/>
          </a:xfrm>
          <a:prstGeom prst="actionButtonEnd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kstniOkvir 5"/>
          <p:cNvSpPr txBox="1"/>
          <p:nvPr/>
        </p:nvSpPr>
        <p:spPr>
          <a:xfrm>
            <a:off x="3851920" y="3828687"/>
            <a:ext cx="3368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>
                <a:solidFill>
                  <a:schemeClr val="accent3"/>
                </a:solidFill>
                <a:latin typeface="Algerian" pitchFamily="82" charset="0"/>
              </a:rPr>
              <a:t>POKUŠAJ PONOVNO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3875507" y="4823574"/>
            <a:ext cx="2281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>
                <a:solidFill>
                  <a:schemeClr val="accent3"/>
                </a:solidFill>
                <a:latin typeface="Algerian" pitchFamily="82" charset="0"/>
              </a:rPr>
              <a:t>KRAJ KVIZA</a:t>
            </a:r>
          </a:p>
        </p:txBody>
      </p:sp>
    </p:spTree>
    <p:extLst>
      <p:ext uri="{BB962C8B-B14F-4D97-AF65-F5344CB8AC3E}">
        <p14:creationId xmlns:p14="http://schemas.microsoft.com/office/powerpoint/2010/main" val="4097055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3347864" y="3356992"/>
            <a:ext cx="2376264" cy="504056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endParaRPr lang="hr-HR"/>
          </a:p>
        </p:txBody>
      </p:sp>
      <p:sp>
        <p:nvSpPr>
          <p:cNvPr id="4" name="TekstniOkvir 3"/>
          <p:cNvSpPr txBox="1"/>
          <p:nvPr/>
        </p:nvSpPr>
        <p:spPr>
          <a:xfrm>
            <a:off x="3347864" y="2780928"/>
            <a:ext cx="2376264" cy="504056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endParaRPr lang="hr-HR"/>
          </a:p>
        </p:txBody>
      </p:sp>
      <p:sp>
        <p:nvSpPr>
          <p:cNvPr id="6" name="TekstniOkvir 5"/>
          <p:cNvSpPr txBox="1"/>
          <p:nvPr/>
        </p:nvSpPr>
        <p:spPr>
          <a:xfrm>
            <a:off x="3347864" y="4005064"/>
            <a:ext cx="2376264" cy="432048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/>
              <a:t>3.Koje se glazbalo sviralo u Gackoj  dolini?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347864" y="2708920"/>
            <a:ext cx="8229600" cy="4525963"/>
          </a:xfrm>
        </p:spPr>
        <p:txBody>
          <a:bodyPr/>
          <a:lstStyle/>
          <a:p>
            <a:r>
              <a:rPr lang="hr-HR">
                <a:hlinkClick r:id="rId2" action="ppaction://hlinksldjump"/>
              </a:rPr>
              <a:t>Tamburica</a:t>
            </a:r>
            <a:endParaRPr lang="hr-HR"/>
          </a:p>
          <a:p>
            <a:r>
              <a:rPr lang="hr-HR">
                <a:hlinkClick r:id="rId3" action="ppaction://hlinksldjump"/>
              </a:rPr>
              <a:t>Harmonika</a:t>
            </a:r>
            <a:endParaRPr lang="hr-HR"/>
          </a:p>
          <a:p>
            <a:r>
              <a:rPr lang="hr-HR">
                <a:hlinkClick r:id="rId3" action="ppaction://hlinksldjump"/>
              </a:rPr>
              <a:t>Frula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87979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30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Tema sustava Office</vt:lpstr>
      <vt:lpstr>GACKA DOLINA</vt:lpstr>
      <vt:lpstr>PowerPoint Presentation</vt:lpstr>
      <vt:lpstr>1.Koliko je bilo vodenica na izvorištu Gacke Tonković vrilu? </vt:lpstr>
      <vt:lpstr>Točan odgovor!</vt:lpstr>
      <vt:lpstr>Netočan odgovor!</vt:lpstr>
      <vt:lpstr>2.Koliko su duge biciklističke staze?</vt:lpstr>
      <vt:lpstr>Točan odgovor!</vt:lpstr>
      <vt:lpstr>Netočan odgovor!</vt:lpstr>
      <vt:lpstr>3.Koje se glazbalo sviralo u Gackoj  dolini?</vt:lpstr>
      <vt:lpstr>Točan odgovor!</vt:lpstr>
      <vt:lpstr>Netočan odgovor!</vt:lpstr>
      <vt:lpstr>4.Što se održava svake godine?</vt:lpstr>
      <vt:lpstr>Točan odgovor!</vt:lpstr>
      <vt:lpstr>Netočan odgovor!</vt:lpstr>
      <vt:lpstr>5.Gdje se nalazi Centar za autohtone ribe i rakove krških voda? </vt:lpstr>
      <vt:lpstr>Točan odgovor!</vt:lpstr>
      <vt:lpstr>Netočan odgovor!</vt:lpstr>
      <vt:lpstr>6.Koliko se održalo Eko-etnoa u Gackoj dolini?</vt:lpstr>
      <vt:lpstr>Točan odgovor!</vt:lpstr>
      <vt:lpstr>Netočan odgovor!</vt:lpstr>
      <vt:lpstr>7.Koji je spomenik sagrađen 2011. u Otočcu?</vt:lpstr>
      <vt:lpstr>Točan odgovor!</vt:lpstr>
      <vt:lpstr>Netočan odgovor!</vt:lpstr>
      <vt:lpstr>8.Kako se zove najpoznatija biciklistička staza?</vt:lpstr>
      <vt:lpstr>Točan odgovor!</vt:lpstr>
      <vt:lpstr>Netočan odgovor!</vt:lpstr>
      <vt:lpstr>9.Koliko je održano Barkanovih biciklijada?</vt:lpstr>
      <vt:lpstr>Točan odgovor!</vt:lpstr>
      <vt:lpstr>Netočan odgovor!</vt:lpstr>
      <vt:lpstr>KRAJ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GACKA DOLINA</dc:title>
  <cp:revision>1</cp:revision>
  <dcterms:modified xsi:type="dcterms:W3CDTF">2017-03-28T11:44:22Z</dcterms:modified>
</cp:coreProperties>
</file>