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59" autoAdjust="0"/>
  </p:normalViewPr>
  <p:slideViewPr>
    <p:cSldViewPr>
      <p:cViewPr varScale="1">
        <p:scale>
          <a:sx n="100" d="100"/>
          <a:sy n="100" d="100"/>
        </p:scale>
        <p:origin x="19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C83F14-AD9F-426F-8A42-4FE19238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AF5D-45F3-4812-9CA9-98B3ABE65827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D4D682-9EA4-4BBD-80D0-894C796C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C97A5B-DF81-4381-A642-A09E9E6C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AA1D9-90E4-48D0-8452-5B64124B3A1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0023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DF666D-C902-45C5-A9BA-2BFACAD3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7C96-EC06-4A55-B279-A7806BEF6269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D21803-C71F-4A13-9700-71025EB5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9A704E-93E4-4D0B-AE68-0D9E14F1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8F268-2EBD-42B6-93A4-6286536960D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9889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3B033D-1EB8-4211-8D63-77DA5920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BDBE-4151-4A8C-B1F9-E035BBD6661E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14DF23-7C14-417D-AE3D-EC65224D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949766-9AB7-4C79-B8B5-7658A3C0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F4D9F-A45F-419B-B5B1-0F63E569E60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8734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68AC31-B339-454C-9FA1-A997238F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C80C-CA07-44FE-B782-76AF1DDE19DE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DD78259-30C9-4065-A512-996E89FC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69FEF1-CC49-4377-8F8B-C7C3E821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EDC69-169B-4A2E-B6F2-985079FEDDB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019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4CF88B-B1CB-43ED-9B74-A9A9A252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31E6-4AA1-45EF-92BA-02C21FA3C93E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5EAAD2-9F2C-4AA7-B9EA-72E3FC27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A9542B-7426-4A5B-B23D-EDCC8A42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5B902-8163-4208-8856-CE2E7195FCF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8865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57D1D81C-6CA9-4B69-83D5-EC73DC426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4407-471C-4B04-A1EC-02DE277E0444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D3CBC746-7795-461F-8BFF-F25B1BBC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B243FC00-1D6A-4845-8E5E-364C17E4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EE6-8C12-4480-B3C7-2671A36FCBA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669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5CD69C7D-4D37-476F-9724-8665AFD8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E308-2037-481B-9B8E-74D2FD56948E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B714ABA5-F611-439F-A7B7-32151FFF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EF0BC059-1AAA-4077-AC86-132AECF7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A5D2F-B8A0-4BE5-87D6-B9EE8D2D9EE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3312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9C3473E7-240A-4B0A-AFB6-D893ECAA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466C-FA84-4600-BC63-B2A831B2487E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90C2F7DF-2C90-4727-B3C1-A4FE2EBC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E2552271-82F3-4A64-A524-F3C0DFB2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95443-284D-4660-B69C-73D3742AA48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5593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F5F0083D-C16F-4D3F-B430-E5B5AF56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A853-6103-410C-AE64-240D7747153B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6EC1AA44-E38C-46F1-8456-C0DED0F5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3FCFFB5D-5742-45CB-B2BB-BD82B7C8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E9AA-949A-4F26-AC2B-08B61A7947F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5159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88DD24B8-E9BF-46A5-A058-9E3A9557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FE0D-BBA7-4F74-AA6E-47ADA89A9863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0F998A19-EE1D-4640-8698-D9BC7F24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B55C4AEC-FA34-4A8D-824C-87CA758B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06B60-81F9-487F-BFDA-55D4689B361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817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848AF53E-AD39-4FD5-BC07-E73C7DB2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0960-4439-4F0D-9A46-1F2AA238983F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64423FF4-B685-481D-9D09-FA98D443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730C141C-D57A-46D2-ACF6-205497D1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1BDDC-0CC2-4F14-80B6-32D663C1968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4195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C379C31D-CDCC-4862-B264-9439912E95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C0C17328-6A46-4050-AAD1-55EA881462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F4E11D-B8AF-48FC-B32E-CC75FBE46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A8937F-0AFB-4B16-838E-7D12D3D97215}" type="datetimeFigureOut">
              <a:rPr lang="hr-HR"/>
              <a:pPr>
                <a:defRPr/>
              </a:pPr>
              <a:t>11.12.2021.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C46448-8CF7-4169-9633-5EDD696C0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B4F010-5CDB-4022-9FC4-8F003FDDA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EA10CF5-E026-4B45-8B39-354F6FC725E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-eu.com/" TargetMode="External"/><Relationship Id="rId2" Type="http://schemas.openxmlformats.org/officeDocument/2006/relationships/hyperlink" Target="http://www.lika-online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iscia.hr/tradicijske-kuce/" TargetMode="External"/><Relationship Id="rId5" Type="http://schemas.openxmlformats.org/officeDocument/2006/relationships/hyperlink" Target="https://min-kulture.gov.hr/UserDocsImages/arhiva/bastina/Prirucnik%20-%20Posavska%20tradicijska%20drvena%20kuca.pdf" TargetMode="External"/><Relationship Id="rId4" Type="http://schemas.openxmlformats.org/officeDocument/2006/relationships/hyperlink" Target="http://www.posjetiliku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AC3B56-D7E8-4535-9BE8-CE10F9C9D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>
                <a:solidFill>
                  <a:schemeClr val="accent3">
                    <a:lumMod val="50000"/>
                  </a:schemeClr>
                </a:solidFill>
              </a:rPr>
              <a:t>Graditeljska baština Gacke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6850C74-E455-485B-A308-4E3076BEC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52" name="Slika 4" descr="2-Rajkovic-Zapolje-_2-_Kuca_bakinih_ujaka-20_07_2007.jpg">
            <a:extLst>
              <a:ext uri="{FF2B5EF4-FFF2-40B4-BE49-F238E27FC236}">
                <a16:creationId xmlns:a16="http://schemas.microsoft.com/office/drawing/2014/main" id="{674129B7-FDD8-4837-9771-BA3847414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6"/>
          <a:stretch>
            <a:fillRect/>
          </a:stretch>
        </p:blipFill>
        <p:spPr bwMode="auto">
          <a:xfrm>
            <a:off x="1331913" y="2060575"/>
            <a:ext cx="6408737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lika 7">
            <a:extLst>
              <a:ext uri="{FF2B5EF4-FFF2-40B4-BE49-F238E27FC236}">
                <a16:creationId xmlns:a16="http://schemas.microsoft.com/office/drawing/2014/main" id="{A876E1C1-E62A-496D-BA10-24CF6445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3657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7361B326-0F31-4C2B-AD37-F5626C8C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pic>
        <p:nvPicPr>
          <p:cNvPr id="11268" name="Rezervirano mjesto sadržaja 3" descr="hr polje.JPG">
            <a:extLst>
              <a:ext uri="{FF2B5EF4-FFF2-40B4-BE49-F238E27FC236}">
                <a16:creationId xmlns:a16="http://schemas.microsoft.com/office/drawing/2014/main" id="{F5E88ADB-38DF-4C21-9EAB-9A6565E04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4"/>
          <a:stretch>
            <a:fillRect/>
          </a:stretch>
        </p:blipFill>
        <p:spPr>
          <a:xfrm>
            <a:off x="395288" y="404813"/>
            <a:ext cx="6034087" cy="3311525"/>
          </a:xfrm>
        </p:spPr>
      </p:pic>
      <p:pic>
        <p:nvPicPr>
          <p:cNvPr id="11269" name="Slika 5" descr="_DSC0065.JPG">
            <a:extLst>
              <a:ext uri="{FF2B5EF4-FFF2-40B4-BE49-F238E27FC236}">
                <a16:creationId xmlns:a16="http://schemas.microsoft.com/office/drawing/2014/main" id="{F0E0614A-7A99-49B1-A687-4C9503F98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2481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3-6-2-Gacka-02.jpg">
            <a:extLst>
              <a:ext uri="{FF2B5EF4-FFF2-40B4-BE49-F238E27FC236}">
                <a16:creationId xmlns:a16="http://schemas.microsoft.com/office/drawing/2014/main" id="{1C396777-22E7-44E3-A1C8-017000990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7E8C6F-B74A-41E5-9558-06A1AE8AE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Kameno prizemlje je korišteno kao staja ili spremište poljoprivrednih potrepština.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Staja je bila svojevrsni inkubator topline koji je omogućavao zagrijavanje prve etaže.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Staja je bila odijeljena kamenim pregradama koje su odvajale prostor “marve” (stoke) i “konobe” (podruma) u kojoj se skladištio krumpir ili su se držale bačve s kiselim zeljem te ostalo voće i povrće.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Tek kada je postignuto potpuno blagostanje, počele su se graditi posebne građevine za stoku, tj.štale te se tako napušta spomenuta tradicijska organizacija kuće.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ka 2" descr="bakovac2 (1).jpg">
            <a:extLst>
              <a:ext uri="{FF2B5EF4-FFF2-40B4-BE49-F238E27FC236}">
                <a16:creationId xmlns:a16="http://schemas.microsoft.com/office/drawing/2014/main" id="{2FF6E842-72B4-46C6-A8EA-D0E6F10AD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BF487960-B25D-46C8-AD33-5B4CDD93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B722AA-7856-488C-AED7-AC5612D7F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Odmah pri gradnji kuće, pri postavljanju greda nad podrumima i štalom, pravio se “ganak” (drveni trijem) koji će doći pod krov kuće.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Stropne grede prizemlja obično se prepuštaju preko zida te nose “ganak”, na koji se uspinje drvenim stubištem, a ponekad i kamenim.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S “ganka” se ulazi u stambeni prostor.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“Ganak” je često djelomično zatvoren vertikalno pribijenom daščanom oplatom radi zaštite od vjetra i hladnoće.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Na kraju “ganka” nalazi se zahod.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0C24FA05-04DE-4EF0-AA5A-90945940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pic>
        <p:nvPicPr>
          <p:cNvPr id="15363" name="Rezervirano mjesto sadržaja 5" descr="22964914.jpg">
            <a:extLst>
              <a:ext uri="{FF2B5EF4-FFF2-40B4-BE49-F238E27FC236}">
                <a16:creationId xmlns:a16="http://schemas.microsoft.com/office/drawing/2014/main" id="{9464F6B1-B9B6-4D37-A26C-74B628F00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5915025" cy="4486275"/>
          </a:xfrm>
        </p:spPr>
      </p:pic>
      <p:pic>
        <p:nvPicPr>
          <p:cNvPr id="15364" name="Slika 7" descr="dr7zw3.jpg">
            <a:extLst>
              <a:ext uri="{FF2B5EF4-FFF2-40B4-BE49-F238E27FC236}">
                <a16:creationId xmlns:a16="http://schemas.microsoft.com/office/drawing/2014/main" id="{1557CBA0-60E4-4D1D-8DC0-20BADFDCF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1"/>
          <a:stretch>
            <a:fillRect/>
          </a:stretch>
        </p:blipFill>
        <p:spPr bwMode="auto">
          <a:xfrm>
            <a:off x="2987675" y="3500438"/>
            <a:ext cx="5940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zervirano mjesto sadržaja 14">
            <a:extLst>
              <a:ext uri="{FF2B5EF4-FFF2-40B4-BE49-F238E27FC236}">
                <a16:creationId xmlns:a16="http://schemas.microsoft.com/office/drawing/2014/main" id="{8F97307F-3B0B-4D65-9389-1835C991B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3609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Vratnice ulaznih vrata složene su od punih horizontalnih dasaka spojenih na utore.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Ulazna vrata u kuću bila su masivna i teška, od punog i često rezbarenog drva. Bila su jednokrilna ili dvokrilna, a otvarala su se prema unutra.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Prozori su mali, dvokrilni sa četiri ili šest ostakljenih polja. S vanjske strane često su puni drveni kapci.</a:t>
            </a:r>
          </a:p>
        </p:txBody>
      </p:sp>
      <p:pic>
        <p:nvPicPr>
          <p:cNvPr id="16387" name="Rezervirano mjesto sadržaja 16" descr="20afebc.jpg">
            <a:extLst>
              <a:ext uri="{FF2B5EF4-FFF2-40B4-BE49-F238E27FC236}">
                <a16:creationId xmlns:a16="http://schemas.microsoft.com/office/drawing/2014/main" id="{654819FC-6B44-4E98-BB99-E3CD68CE12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00"/>
          <a:stretch>
            <a:fillRect/>
          </a:stretch>
        </p:blipFill>
        <p:spPr>
          <a:xfrm>
            <a:off x="5292725" y="333375"/>
            <a:ext cx="2947988" cy="2776538"/>
          </a:xfrm>
        </p:spPr>
      </p:pic>
      <p:pic>
        <p:nvPicPr>
          <p:cNvPr id="16388" name="Slika 17" descr="Meznjerovakuca (1).JPG">
            <a:extLst>
              <a:ext uri="{FF2B5EF4-FFF2-40B4-BE49-F238E27FC236}">
                <a16:creationId xmlns:a16="http://schemas.microsoft.com/office/drawing/2014/main" id="{DE74B733-B3A9-4E77-BEBC-7AAB22ABA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/>
          <a:stretch>
            <a:fillRect/>
          </a:stretch>
        </p:blipFill>
        <p:spPr bwMode="auto">
          <a:xfrm>
            <a:off x="4572000" y="3573463"/>
            <a:ext cx="40640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FAFF81D-F0BC-4CE3-86FD-D21B394F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Četiri su masivne grede oslonjene na kamenu podlogu, bile temeljem na koji su se vodoravno slagala brvna za zidove.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Usjecima na oba kraja brvna su pod pravim kutom povezana u produženi preklop (sik,sjek) i međusobno još učvršćena drvenim klinovima (moždaci). Odmah su se ostavljali predviđeni otvori za male prozore (pendžeri) i vrata.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U doba prije uporabe staklenih okana zatvarali su ih janjećom mješinom, napetom na pomičnom drvenom okvoru.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Tipično za ovaj model kuće je da se nasuprot ulaznim vratima nalaze još jedna vrata prema dvori štu, omogućavajući, uz ostalo, i bolje provjetravanje kuhinje.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zervirano mjesto sadržaja 3">
            <a:extLst>
              <a:ext uri="{FF2B5EF4-FFF2-40B4-BE49-F238E27FC236}">
                <a16:creationId xmlns:a16="http://schemas.microsoft.com/office/drawing/2014/main" id="{0122120B-459D-42D8-A0AF-F294E1A5C13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4608513" cy="3311525"/>
          </a:xfrm>
        </p:spPr>
      </p:pic>
      <p:pic>
        <p:nvPicPr>
          <p:cNvPr id="18435" name="Slika 10" descr="karlovac-tomasnica-drvena-kuca-3-863-m2-14-000-m2-zemlje16-000-slika-54875823.jpg">
            <a:extLst>
              <a:ext uri="{FF2B5EF4-FFF2-40B4-BE49-F238E27FC236}">
                <a16:creationId xmlns:a16="http://schemas.microsoft.com/office/drawing/2014/main" id="{085A20FE-0855-4CCB-BE8C-D29EC7F2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90925"/>
            <a:ext cx="56165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unnamed (1).jpg">
            <a:extLst>
              <a:ext uri="{FF2B5EF4-FFF2-40B4-BE49-F238E27FC236}">
                <a16:creationId xmlns:a16="http://schemas.microsoft.com/office/drawing/2014/main" id="{A2E4F958-E8AB-4194-BAF8-F6C096C71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5"/>
          <a:stretch>
            <a:fillRect/>
          </a:stretch>
        </p:blipFill>
        <p:spPr bwMode="auto">
          <a:xfrm>
            <a:off x="179388" y="476250"/>
            <a:ext cx="88042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237F1BDA-EAEE-44E9-B888-6DA1A4C2C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Nakon konstruiranja zidova, sljedilo bi postavljanje greda te krovne konsturkcije.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 Uglovi su se spajali najčešće na “lastin rep”, ugaoni vez kod kojeg su glavne mosnice na uglovima koso prirezane i izjednačene s licem zidnih stijena, a kod dužih poteza zidova ubacuju se vertikalni drveni stup.</a:t>
            </a:r>
          </a:p>
        </p:txBody>
      </p:sp>
      <p:pic>
        <p:nvPicPr>
          <p:cNvPr id="19459" name="Rezervirano mjesto sadržaja 6">
            <a:hlinkClick r:id="rId2" action="ppaction://hlinksldjump"/>
            <a:extLst>
              <a:ext uri="{FF2B5EF4-FFF2-40B4-BE49-F238E27FC236}">
                <a16:creationId xmlns:a16="http://schemas.microsoft.com/office/drawing/2014/main" id="{6F6B4778-6FE5-4AB5-95DF-FDBCF7B8ACA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620713"/>
            <a:ext cx="3963987" cy="2971800"/>
          </a:xfrm>
        </p:spPr>
      </p:pic>
      <p:pic>
        <p:nvPicPr>
          <p:cNvPr id="19460" name="Slika 7">
            <a:hlinkClick r:id="rId4" action="ppaction://hlinksldjump"/>
            <a:extLst>
              <a:ext uri="{FF2B5EF4-FFF2-40B4-BE49-F238E27FC236}">
                <a16:creationId xmlns:a16="http://schemas.microsoft.com/office/drawing/2014/main" id="{3A6D7B87-2D5F-4F83-AB8C-CEA2C453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35655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3E77CB-30C2-491F-9C39-E8F037D84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05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Stambeni prostor se sastojao od središnje prostorije koja se zove “prva kuća”(najveća prostorija) ili kuhinja i jedne ili dvije pokrajnje sobe (“druga kuća”).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U prvoj kući nalazi se veliko ognjište.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Prostorija s ognjištem se još nazivala ugljenica ili ogljenica.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Ognjište je bilo nisko smješteno po sredini prostorije.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Sadržavao je lanac (verige) koji je bio sastavljen od karika izduženog oblika. Bio je učvršćen na drvenoj gredici (verižnjača) koja je mogla biti i pomična. </a:t>
            </a:r>
          </a:p>
        </p:txBody>
      </p:sp>
      <p:pic>
        <p:nvPicPr>
          <p:cNvPr id="20483" name="Rezervirano mjesto sadržaja 7" descr="featured-Ognjiste-u-Muzeju-Staro-selo-Sirogojnofoto-D.Bosnic.jpg">
            <a:extLst>
              <a:ext uri="{FF2B5EF4-FFF2-40B4-BE49-F238E27FC236}">
                <a16:creationId xmlns:a16="http://schemas.microsoft.com/office/drawing/2014/main" id="{61FE1D53-6D92-47D5-ADC7-F208E2C45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84313"/>
            <a:ext cx="3754437" cy="2911475"/>
          </a:xfrm>
        </p:spPr>
      </p:pic>
      <p:pic>
        <p:nvPicPr>
          <p:cNvPr id="6" name="Slika 5" descr="Stari-tradicionalni-komin (1).jpg">
            <a:extLst>
              <a:ext uri="{FF2B5EF4-FFF2-40B4-BE49-F238E27FC236}">
                <a16:creationId xmlns:a16="http://schemas.microsoft.com/office/drawing/2014/main" id="{EA221993-5BC5-452D-9D83-8E7097C9F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6438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A4307C2C-8932-44CD-A5B0-5BA44051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pic>
        <p:nvPicPr>
          <p:cNvPr id="3075" name="Rezervirano mjesto sadržaja 3" descr="_DSC0063.JPG">
            <a:extLst>
              <a:ext uri="{FF2B5EF4-FFF2-40B4-BE49-F238E27FC236}">
                <a16:creationId xmlns:a16="http://schemas.microsoft.com/office/drawing/2014/main" id="{BD33F62D-D740-4456-BF9E-B7BCB4BB5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3976687" cy="2663825"/>
          </a:xfrm>
        </p:spPr>
      </p:pic>
      <p:pic>
        <p:nvPicPr>
          <p:cNvPr id="3076" name="Slika 4" descr="_DSC0064.JPG">
            <a:extLst>
              <a:ext uri="{FF2B5EF4-FFF2-40B4-BE49-F238E27FC236}">
                <a16:creationId xmlns:a16="http://schemas.microsoft.com/office/drawing/2014/main" id="{06BCFBD0-9490-47F2-A9D5-2C23771CE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40846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Slika 5" descr="_DSC0065.JPG">
            <a:extLst>
              <a:ext uri="{FF2B5EF4-FFF2-40B4-BE49-F238E27FC236}">
                <a16:creationId xmlns:a16="http://schemas.microsoft.com/office/drawing/2014/main" id="{87E509F2-FF83-48B2-9DF7-3032B2964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43926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4C961996-DFB6-427E-BA06-C22EE72A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21507" name="Rezervirano mjesto sadržaja 2">
            <a:extLst>
              <a:ext uri="{FF2B5EF4-FFF2-40B4-BE49-F238E27FC236}">
                <a16:creationId xmlns:a16="http://schemas.microsoft.com/office/drawing/2014/main" id="{B7B675A1-CF4E-4D5F-9D0B-FB8E78B71B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Nad prostorijom nije bilo stropa pa se dim slobodno dizao u potkrovlje, odakle izlazi na mali otvor pri sljemenu krova. </a:t>
            </a:r>
          </a:p>
          <a:p>
            <a:pPr eaLnBrk="1" hangingPunct="1"/>
            <a:r>
              <a:rPr lang="hr-HR" altLang="sr-Latn-RS"/>
              <a:t>Taj otvor se još naziva videlica (badža). </a:t>
            </a:r>
          </a:p>
        </p:txBody>
      </p:sp>
      <p:pic>
        <p:nvPicPr>
          <p:cNvPr id="21508" name="Rezervirano mjesto sadržaja 4" descr="2011-11-15 11.48.13.jpg">
            <a:extLst>
              <a:ext uri="{FF2B5EF4-FFF2-40B4-BE49-F238E27FC236}">
                <a16:creationId xmlns:a16="http://schemas.microsoft.com/office/drawing/2014/main" id="{5455A83C-CBC7-41AF-8321-DEE0F607BC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7"/>
          <a:stretch>
            <a:fillRect/>
          </a:stretch>
        </p:blipFill>
        <p:spPr>
          <a:xfrm>
            <a:off x="4356100" y="2852738"/>
            <a:ext cx="4465638" cy="2674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4F584CA-0D78-49D4-9FA3-71E5959B7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Sobe su služile za spavanje i po danu se u njima nije boravilo. One se zbog štednje najčešće nisu zagrijavale.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“Prva kuća” je bila otvorena prema tavanu pa ju je bilo teško zagrijavati.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Prema tavanu su vodile drvene stepenice. Tavan se nalazio iznad cijelog stambenog prostora, a služio je za sušenje mesa i sira, spremanje alata i žitarica.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Visina stropa u starinskim kućama bila je za današnje pojmove izuzetno niska, jedva dva metra.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Podovi bi se ponekad oblagali daskama, češće bi pod bio zemlja ilovača. Ilovača se dobro nabijala i uglancavala. Takvi podovi bi se svaki dan premazivali slojem razmućene ilovače ili gline kako bi se očuvali i očistili od prašine.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zervirano mjesto sadržaja 4">
            <a:extLst>
              <a:ext uri="{FF2B5EF4-FFF2-40B4-BE49-F238E27FC236}">
                <a16:creationId xmlns:a16="http://schemas.microsoft.com/office/drawing/2014/main" id="{3C27B03E-A392-434C-8BB3-39E512D77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8291513" cy="2592388"/>
          </a:xfrm>
        </p:spPr>
        <p:txBody>
          <a:bodyPr/>
          <a:lstStyle/>
          <a:p>
            <a:pPr eaLnBrk="1" hangingPunct="1"/>
            <a:r>
              <a:rPr lang="hr-HR" altLang="sr-Latn-RS"/>
              <a:t>Vanjske zidne površine u nekih kuća premazuju se žbukom, a kod drugih se koristi konstrukcija drvenih stupova i greda s vertikalnom daščanom oplatom.</a:t>
            </a:r>
          </a:p>
        </p:txBody>
      </p:sp>
      <p:pic>
        <p:nvPicPr>
          <p:cNvPr id="23555" name="Slika 8" descr="2hnryic.jpg">
            <a:extLst>
              <a:ext uri="{FF2B5EF4-FFF2-40B4-BE49-F238E27FC236}">
                <a16:creationId xmlns:a16="http://schemas.microsoft.com/office/drawing/2014/main" id="{FF0711AA-034F-465C-A68E-33A331836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5"/>
          <a:stretch>
            <a:fillRect/>
          </a:stretch>
        </p:blipFill>
        <p:spPr bwMode="auto">
          <a:xfrm>
            <a:off x="1547813" y="2420938"/>
            <a:ext cx="6096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4C96138E-F1F5-4E5B-9718-D8F37609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3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>
                <a:solidFill>
                  <a:schemeClr val="accent3">
                    <a:lumMod val="50000"/>
                  </a:schemeClr>
                </a:solidFill>
              </a:rPr>
              <a:t>Plan gradnje </a:t>
            </a:r>
          </a:p>
        </p:txBody>
      </p:sp>
      <p:pic>
        <p:nvPicPr>
          <p:cNvPr id="24579" name="Rezervirano mjesto sadržaja 4">
            <a:extLst>
              <a:ext uri="{FF2B5EF4-FFF2-40B4-BE49-F238E27FC236}">
                <a16:creationId xmlns:a16="http://schemas.microsoft.com/office/drawing/2014/main" id="{DC3452F6-DA04-43DC-9D98-9B9F484141AF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36838"/>
            <a:ext cx="3744912" cy="2571750"/>
          </a:xfrm>
        </p:spPr>
      </p:pic>
      <p:pic>
        <p:nvPicPr>
          <p:cNvPr id="24580" name="Rezervirano mjesto sadržaja 5">
            <a:extLst>
              <a:ext uri="{FF2B5EF4-FFF2-40B4-BE49-F238E27FC236}">
                <a16:creationId xmlns:a16="http://schemas.microsoft.com/office/drawing/2014/main" id="{E86C1A93-F63A-4A06-AEB5-2A9DD48015A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549275"/>
            <a:ext cx="4968875" cy="60531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78CBA7-BB3A-4B29-BCA7-DDB5B168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r-HR">
                <a:solidFill>
                  <a:schemeClr val="accent3">
                    <a:lumMod val="50000"/>
                  </a:schemeClr>
                </a:solidFill>
              </a:rPr>
              <a:t>Skica</a:t>
            </a:r>
          </a:p>
        </p:txBody>
      </p:sp>
      <p:pic>
        <p:nvPicPr>
          <p:cNvPr id="25603" name="Rezervirano mjesto sadržaja 6" descr="nacrt.png">
            <a:extLst>
              <a:ext uri="{FF2B5EF4-FFF2-40B4-BE49-F238E27FC236}">
                <a16:creationId xmlns:a16="http://schemas.microsoft.com/office/drawing/2014/main" id="{4F4B79B0-8046-452F-8899-708FAE3E26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4368800" cy="3671888"/>
          </a:xfrm>
        </p:spPr>
      </p:pic>
      <p:pic>
        <p:nvPicPr>
          <p:cNvPr id="25604" name="Rezervirano mjesto sadržaja 7">
            <a:extLst>
              <a:ext uri="{FF2B5EF4-FFF2-40B4-BE49-F238E27FC236}">
                <a16:creationId xmlns:a16="http://schemas.microsoft.com/office/drawing/2014/main" id="{B4DC7798-869B-4A70-8BA2-719B7F77E30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765175"/>
            <a:ext cx="4032250" cy="57880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9D48543-362C-4411-A055-3689B19E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hr-HR" dirty="0"/>
              <a:t>Izvori i poveznice:</a:t>
            </a:r>
            <a:endParaRPr lang="en-US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B310036-57F0-4A16-83E7-C1018EC46DEC}"/>
              </a:ext>
            </a:extLst>
          </p:cNvPr>
          <p:cNvSpPr txBox="1"/>
          <p:nvPr/>
        </p:nvSpPr>
        <p:spPr>
          <a:xfrm>
            <a:off x="683568" y="1772816"/>
            <a:ext cx="29204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hlinkClick r:id="rId2"/>
              </a:rPr>
              <a:t>www.lika-online.com</a:t>
            </a:r>
            <a:endParaRPr lang="hr-HR" dirty="0"/>
          </a:p>
          <a:p>
            <a:r>
              <a:rPr lang="hr-HR" dirty="0">
                <a:hlinkClick r:id="rId3"/>
              </a:rPr>
              <a:t>http://</a:t>
            </a:r>
            <a:r>
              <a:rPr lang="hr-HR" dirty="0" err="1">
                <a:hlinkClick r:id="rId3"/>
              </a:rPr>
              <a:t>www.cro-eu.com</a:t>
            </a:r>
            <a:r>
              <a:rPr lang="hr-HR" dirty="0"/>
              <a:t> </a:t>
            </a:r>
          </a:p>
          <a:p>
            <a:r>
              <a:rPr lang="hr-HR" dirty="0">
                <a:hlinkClick r:id="rId4"/>
              </a:rPr>
              <a:t>http://</a:t>
            </a:r>
            <a:r>
              <a:rPr lang="hr-HR" dirty="0" err="1">
                <a:hlinkClick r:id="rId4"/>
              </a:rPr>
              <a:t>www.posjetiliku.com</a:t>
            </a:r>
            <a:r>
              <a:rPr lang="hr-HR" dirty="0"/>
              <a:t> </a:t>
            </a:r>
          </a:p>
          <a:p>
            <a:r>
              <a:rPr lang="hr-HR" dirty="0" err="1">
                <a:hlinkClick r:id="rId5"/>
              </a:rPr>
              <a:t>prijelom3.indd</a:t>
            </a:r>
            <a:r>
              <a:rPr lang="hr-HR" dirty="0">
                <a:hlinkClick r:id="rId5"/>
              </a:rPr>
              <a:t> (</a:t>
            </a:r>
            <a:r>
              <a:rPr lang="hr-HR" dirty="0" err="1">
                <a:hlinkClick r:id="rId5"/>
              </a:rPr>
              <a:t>gov.hr</a:t>
            </a:r>
            <a:r>
              <a:rPr lang="hr-HR" dirty="0">
                <a:hlinkClick r:id="rId5"/>
              </a:rPr>
              <a:t>)</a:t>
            </a:r>
            <a:endParaRPr lang="hr-HR" dirty="0"/>
          </a:p>
          <a:p>
            <a:r>
              <a:rPr lang="hr-HR" dirty="0">
                <a:hlinkClick r:id="rId6"/>
              </a:rPr>
              <a:t>Tradicijske kuće - </a:t>
            </a:r>
            <a:r>
              <a:rPr lang="hr-HR" dirty="0" err="1">
                <a:hlinkClick r:id="rId6"/>
              </a:rPr>
              <a:t>Siscia</a:t>
            </a:r>
            <a:r>
              <a:rPr lang="hr-HR" dirty="0">
                <a:hlinkClick r:id="rId6"/>
              </a:rPr>
              <a:t> </a:t>
            </a:r>
            <a:r>
              <a:rPr lang="hr-HR" dirty="0" err="1">
                <a:hlinkClick r:id="rId6"/>
              </a:rPr>
              <a:t>hr</a:t>
            </a:r>
            <a:endParaRPr lang="hr-HR" dirty="0"/>
          </a:p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98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6E2465A4-ED5B-4ED4-8D6B-FA9A3F6F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pic>
        <p:nvPicPr>
          <p:cNvPr id="4099" name="Rezervirano mjesto sadržaja 3" descr="2ykl4m1.jpg">
            <a:extLst>
              <a:ext uri="{FF2B5EF4-FFF2-40B4-BE49-F238E27FC236}">
                <a16:creationId xmlns:a16="http://schemas.microsoft.com/office/drawing/2014/main" id="{DE1B4479-5763-4B1D-8D06-5B13E6FDF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4"/>
          <a:stretch>
            <a:fillRect/>
          </a:stretch>
        </p:blipFill>
        <p:spPr>
          <a:xfrm>
            <a:off x="179388" y="260350"/>
            <a:ext cx="6034087" cy="3313113"/>
          </a:xfrm>
        </p:spPr>
      </p:pic>
      <p:pic>
        <p:nvPicPr>
          <p:cNvPr id="4100" name="Slika 4" descr="2hnryic.jpg">
            <a:extLst>
              <a:ext uri="{FF2B5EF4-FFF2-40B4-BE49-F238E27FC236}">
                <a16:creationId xmlns:a16="http://schemas.microsoft.com/office/drawing/2014/main" id="{63552ABE-23B8-4D29-85D3-B6B098716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6"/>
          <a:stretch>
            <a:fillRect/>
          </a:stretch>
        </p:blipFill>
        <p:spPr bwMode="auto">
          <a:xfrm>
            <a:off x="4500563" y="3503613"/>
            <a:ext cx="443865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5" descr="3 (1).jpg">
            <a:extLst>
              <a:ext uri="{FF2B5EF4-FFF2-40B4-BE49-F238E27FC236}">
                <a16:creationId xmlns:a16="http://schemas.microsoft.com/office/drawing/2014/main" id="{9EB5020C-B304-4A56-A8F7-576219450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368776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C2EBBEAA-B131-437D-981B-FB8D92F6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pic>
        <p:nvPicPr>
          <p:cNvPr id="5123" name="Rezervirano mjesto sadržaja 3" descr="2011-11-15 11.48.13.jpg">
            <a:extLst>
              <a:ext uri="{FF2B5EF4-FFF2-40B4-BE49-F238E27FC236}">
                <a16:creationId xmlns:a16="http://schemas.microsoft.com/office/drawing/2014/main" id="{B67AB56A-87EB-432D-B546-CAE074581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7"/>
          <a:stretch>
            <a:fillRect/>
          </a:stretch>
        </p:blipFill>
        <p:spPr>
          <a:xfrm>
            <a:off x="323850" y="188913"/>
            <a:ext cx="5260975" cy="2952750"/>
          </a:xfrm>
        </p:spPr>
      </p:pic>
      <p:pic>
        <p:nvPicPr>
          <p:cNvPr id="5124" name="Slika 4" descr="100_7110 (1).JPG">
            <a:extLst>
              <a:ext uri="{FF2B5EF4-FFF2-40B4-BE49-F238E27FC236}">
                <a16:creationId xmlns:a16="http://schemas.microsoft.com/office/drawing/2014/main" id="{0297FB0B-3B5F-45B6-BE2A-778F0E485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4116387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Slika 5" descr="bakovac2 (1).jpg">
            <a:extLst>
              <a:ext uri="{FF2B5EF4-FFF2-40B4-BE49-F238E27FC236}">
                <a16:creationId xmlns:a16="http://schemas.microsoft.com/office/drawing/2014/main" id="{198E8BCD-B076-46A3-870F-53EB53796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5" t="16483" r="18381" b="17084"/>
          <a:stretch>
            <a:fillRect/>
          </a:stretch>
        </p:blipFill>
        <p:spPr bwMode="auto">
          <a:xfrm>
            <a:off x="4932363" y="3429000"/>
            <a:ext cx="3311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7C5307-46A9-401E-B6B2-F6B7A518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>
                <a:solidFill>
                  <a:schemeClr val="accent3">
                    <a:lumMod val="50000"/>
                  </a:schemeClr>
                </a:solidFill>
              </a:rPr>
              <a:t>Karakteristike graditeljstva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193F2A-C568-44AB-AD04-0A0707FD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577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Materijal: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/>
              <a:t>   - kamen – ograde (suhozid)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/>
              <a:t>                      temelji,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/>
              <a:t>                      podrum,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/>
              <a:t>                      podzid,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/>
              <a:t>                      ili cijeli objekt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/>
              <a:t>   - drvo – stijene/ zidovi (brvna horizontalno slagana)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/>
              <a:t>                  grede,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/>
              <a:t>                  krovne konstrukcije,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/>
              <a:t>                  krovni pokrovi (šimla, šindra)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70C4B1-FDE4-463A-8851-A8D6F6B3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3600">
                <a:solidFill>
                  <a:schemeClr val="accent3">
                    <a:lumMod val="50000"/>
                  </a:schemeClr>
                </a:solidFill>
              </a:rPr>
              <a:t>Kuće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19C9D3-3602-408D-A2EE-8AEC2BD3E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/>
              <a:t>Podrum tj.prizemlje, prvi kat i tavan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/>
              <a:t>Jednostavan pravokutni tlocrt u omjeru 1:2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Kameno prizemlje ili konoba i stambena etaža od brvna koja se na nekim kućama ožbukavala.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Zatvoreni trijem (ganak) na pročelju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Drveno stubište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Krovišta su najčešće dvoslivna ( visoka i pod oštrim kutom radi snijega ), četveroslivna i šatorska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7172" name="Rezervirano mjesto sadržaja 4" descr="2ymjdhh.jpg">
            <a:extLst>
              <a:ext uri="{FF2B5EF4-FFF2-40B4-BE49-F238E27FC236}">
                <a16:creationId xmlns:a16="http://schemas.microsoft.com/office/drawing/2014/main" id="{802D7791-6AB8-46D6-8FE4-B420888565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981075"/>
            <a:ext cx="4038600" cy="3028950"/>
          </a:xfrm>
        </p:spPr>
      </p:pic>
      <p:pic>
        <p:nvPicPr>
          <p:cNvPr id="7173" name="Slika 6" descr="images (1).jpg">
            <a:extLst>
              <a:ext uri="{FF2B5EF4-FFF2-40B4-BE49-F238E27FC236}">
                <a16:creationId xmlns:a16="http://schemas.microsoft.com/office/drawing/2014/main" id="{C0A35F70-E956-4C67-B640-C1A36222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396081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5963EC-8EE7-4016-B245-3F85B5974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4340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Na čelima kuće su bila dva prozora, jedan nasuprot drugom, a služila su za provjetravanje tavana od dima.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Krov se pokrivao “šimlom” dužine jedan metar. Ona se najčešće cijepala od jelovine.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Krov je mogao biti izveden bez ijednog željeznog dijela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Dimnjaci nisu ugrađivani</a:t>
            </a:r>
          </a:p>
        </p:txBody>
      </p:sp>
      <p:pic>
        <p:nvPicPr>
          <p:cNvPr id="8195" name="Rezervirano mjesto sadržaja 4" descr="2ykl4m1.jpg">
            <a:extLst>
              <a:ext uri="{FF2B5EF4-FFF2-40B4-BE49-F238E27FC236}">
                <a16:creationId xmlns:a16="http://schemas.microsoft.com/office/drawing/2014/main" id="{2325610F-704C-4673-9EEC-F1B9071640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620713"/>
            <a:ext cx="4038600" cy="3028950"/>
          </a:xfrm>
        </p:spPr>
      </p:pic>
      <p:pic>
        <p:nvPicPr>
          <p:cNvPr id="8196" name="Slika 6" descr="kuca.JPG">
            <a:extLst>
              <a:ext uri="{FF2B5EF4-FFF2-40B4-BE49-F238E27FC236}">
                <a16:creationId xmlns:a16="http://schemas.microsoft.com/office/drawing/2014/main" id="{45C0C545-BAE9-4C3A-A36E-DC50AACF2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08275"/>
            <a:ext cx="4554537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08F714E1-710A-4C1E-9684-B2CD412D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9219" name="Rezervirano mjesto sadržaja 2">
            <a:extLst>
              <a:ext uri="{FF2B5EF4-FFF2-40B4-BE49-F238E27FC236}">
                <a16:creationId xmlns:a16="http://schemas.microsoft.com/office/drawing/2014/main" id="{73CA64AE-845E-4443-ACE3-125D723EC1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Ličke kuće su u prošlosti bile pokrivene slamom</a:t>
            </a:r>
          </a:p>
          <a:p>
            <a:pPr eaLnBrk="1" hangingPunct="1"/>
            <a:r>
              <a:rPr lang="hr-HR" altLang="sr-Latn-RS"/>
              <a:t>1786.godine iz Karlovačkog generalata je u Otočku pukovniju došlo priopćenje da će “stići nekoliko majstora koji znaju praviti šimlu i koji trebaju podučiti graničare tom poslu” </a:t>
            </a:r>
          </a:p>
        </p:txBody>
      </p:sp>
      <p:pic>
        <p:nvPicPr>
          <p:cNvPr id="9220" name="Rezervirano mjesto sadržaja 4" descr="Kuca lika55 .jpg">
            <a:extLst>
              <a:ext uri="{FF2B5EF4-FFF2-40B4-BE49-F238E27FC236}">
                <a16:creationId xmlns:a16="http://schemas.microsoft.com/office/drawing/2014/main" id="{A2660995-72E8-414C-8640-E5125F388C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549275"/>
            <a:ext cx="4038600" cy="2705100"/>
          </a:xfrm>
        </p:spPr>
      </p:pic>
      <p:pic>
        <p:nvPicPr>
          <p:cNvPr id="9221" name="Slika 5" descr="normal_kuce.JPG">
            <a:extLst>
              <a:ext uri="{FF2B5EF4-FFF2-40B4-BE49-F238E27FC236}">
                <a16:creationId xmlns:a16="http://schemas.microsoft.com/office/drawing/2014/main" id="{FEA223AE-C9FE-49C1-86DB-B04CE1539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97200"/>
            <a:ext cx="228123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ravni lug 2.png">
            <a:extLst>
              <a:ext uri="{FF2B5EF4-FFF2-40B4-BE49-F238E27FC236}">
                <a16:creationId xmlns:a16="http://schemas.microsoft.com/office/drawing/2014/main" id="{E5005F39-E471-41C1-8170-5E6913176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4"/>
          <a:stretch>
            <a:fillRect/>
          </a:stretch>
        </p:blipFill>
        <p:spPr bwMode="auto">
          <a:xfrm>
            <a:off x="323850" y="1557338"/>
            <a:ext cx="798036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EE4CC1-25A9-4247-B168-500A449A7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Temelji su se često dublje ukopavali u zemlju radi podruma i štala koji su na taj način bili bolje zaštićeni od velikih hladnoća zimi i vrućina ljeti.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Nad temelje se zidao  zid čija je visina zavisila od materijala od kojih se gradnja nastavljala.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Zid se uzidavao suhozidom ili kamenom klesancem koji se povezivao “melton” (žbukom) “malterom”, koji se radio miješanjem kreča i “bijele” zemlje (ona u kojoj je bilo sitnog pijeska).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Zidovi su u pravilu bili debeli od 60 cm do 1 m.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 Nakon zidanja zida do potrebne visine, ostavljale su se rupe za grede.</a:t>
            </a:r>
            <a:r>
              <a:rPr lang="it-IT"/>
              <a:t> U njih bi se postavljale hrastove grede. </a:t>
            </a:r>
            <a:endParaRPr lang="hr-HR"/>
          </a:p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1039</Words>
  <Application>Microsoft Office PowerPoint</Application>
  <PresentationFormat>Prikaz na zaslonu (4:3)</PresentationFormat>
  <Paragraphs>70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tema</vt:lpstr>
      <vt:lpstr>Graditeljska baština Gacke</vt:lpstr>
      <vt:lpstr>PowerPoint prezentacija</vt:lpstr>
      <vt:lpstr>PowerPoint prezentacija</vt:lpstr>
      <vt:lpstr>PowerPoint prezentacija</vt:lpstr>
      <vt:lpstr>Karakteristike graditeljstva</vt:lpstr>
      <vt:lpstr>Kuće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Plan gradnje </vt:lpstr>
      <vt:lpstr>Skica</vt:lpstr>
      <vt:lpstr>Izvori i poveznice: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Graditeljska baština Gacke</dc:title>
  <dc:creator>Ines</dc:creator>
  <cp:lastModifiedBy>INES MARKOVIĆ</cp:lastModifiedBy>
  <cp:revision>8</cp:revision>
  <dcterms:created xsi:type="dcterms:W3CDTF">2017-10-01T13:12:16Z</dcterms:created>
  <dcterms:modified xsi:type="dcterms:W3CDTF">2021-12-11T17:36:42Z</dcterms:modified>
</cp:coreProperties>
</file>