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74" r:id="rId3"/>
    <p:sldId id="257" r:id="rId4"/>
    <p:sldId id="282" r:id="rId5"/>
    <p:sldId id="275" r:id="rId6"/>
    <p:sldId id="279" r:id="rId7"/>
    <p:sldId id="280" r:id="rId8"/>
    <p:sldId id="283" r:id="rId9"/>
    <p:sldId id="284" r:id="rId10"/>
    <p:sldId id="281" r:id="rId11"/>
    <p:sldId id="285" r:id="rId12"/>
    <p:sldId id="286" r:id="rId13"/>
    <p:sldId id="260" r:id="rId14"/>
    <p:sldId id="287" r:id="rId15"/>
    <p:sldId id="261" r:id="rId16"/>
    <p:sldId id="262" r:id="rId17"/>
    <p:sldId id="263" r:id="rId18"/>
    <p:sldId id="288" r:id="rId19"/>
    <p:sldId id="267" r:id="rId20"/>
    <p:sldId id="265" r:id="rId21"/>
    <p:sldId id="268" r:id="rId22"/>
    <p:sldId id="289" r:id="rId23"/>
    <p:sldId id="271" r:id="rId24"/>
    <p:sldId id="290" r:id="rId25"/>
    <p:sldId id="272" r:id="rId26"/>
    <p:sldId id="293" r:id="rId27"/>
    <p:sldId id="291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5433F-E68F-4489-94C8-7E083DFBD925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16D5E-E1D1-4427-AD8F-6D439C4C9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47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6D5E-E1D1-4427-AD8F-6D439C4C91FB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398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CC00"/>
          </a:solidFill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4790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53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36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30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05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1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92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76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3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67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4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7999">
              <a:schemeClr val="accent5">
                <a:lumMod val="60000"/>
                <a:lumOff val="40000"/>
              </a:schemeClr>
            </a:gs>
            <a:gs pos="36000">
              <a:schemeClr val="accent5">
                <a:lumMod val="40000"/>
                <a:lumOff val="60000"/>
              </a:schemeClr>
            </a:gs>
            <a:gs pos="61000">
              <a:schemeClr val="accent5">
                <a:lumMod val="40000"/>
                <a:lumOff val="60000"/>
              </a:schemeClr>
            </a:gs>
            <a:gs pos="82001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E441-9E33-4FA4-9657-B989AFBFB45A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FCC6-AB44-4CA2-A407-049CD78D1F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58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hr.metapedia.org/m/index.php?title=%C5%A0tokavica&amp;action=edit&amp;redlink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ZRINSKI I FRANKOPANI</a:t>
            </a:r>
            <a:endParaRPr lang="hr-HR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Nika Jergović</a:t>
            </a:r>
          </a:p>
          <a:p>
            <a:r>
              <a:rPr lang="hr-HR" dirty="0" smtClean="0"/>
              <a:t>Klara Škorić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7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SLAVNI ROD ŠUBIĆA ZRINSKIH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Sjedište Šubića bila je utvrda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Bribir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zaleđu Šibenika, po kojoj se još nazivaju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Bribirci.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Vrhunac njihove moći bio je krajem 13. te početkom 14. st. s 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Pavlom I. Šubićem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na čelu. </a:t>
            </a:r>
          </a:p>
          <a:p>
            <a:pPr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Pavao I. Šubić tokom svog života je dobio kraljevsku potvrdu zbog svojih postignuća. Vlast su mu priznavali i dalmatinski gradovi: Nin, Šibenik, Trogir i Split.  </a:t>
            </a:r>
          </a:p>
          <a:p>
            <a:pPr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Proširio je svoju vlast i na dio srednjovjekovne Bosne te se u jednoj od svojih isprava nazvao </a:t>
            </a:r>
            <a:r>
              <a:rPr lang="hr-HR" i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r-HR" b="1" i="1" dirty="0">
                <a:latin typeface="Times New Roman" pitchFamily="18" charset="0"/>
                <a:cs typeface="Times New Roman" pitchFamily="18" charset="0"/>
              </a:rPr>
              <a:t>ban Hrvata i gospodar Bosne“.</a:t>
            </a:r>
          </a:p>
          <a:p>
            <a:pPr>
              <a:buFontTx/>
              <a:buChar char="-"/>
            </a:pPr>
            <a:endParaRPr lang="hr-HR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Nakon njegove smrti moć Šubića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opada i jača moć Anžuvinaca.</a:t>
            </a:r>
          </a:p>
          <a:p>
            <a:pPr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Ludoviku I. Anžuvincu Šubići su dali važnu utvrdu Ostrovicu,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 Ludovik im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zauzvrat 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utvrdu Zrin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te se oni tamo sele i od tada se nazivaju 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Zrinski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378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Pavao I. Šubić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417638"/>
            <a:ext cx="5016872" cy="5440362"/>
          </a:xfrm>
        </p:spPr>
      </p:pic>
    </p:spTree>
    <p:extLst>
      <p:ext uri="{BB962C8B-B14F-4D97-AF65-F5344CB8AC3E}">
        <p14:creationId xmlns:p14="http://schemas.microsoft.com/office/powerpoint/2010/main" val="71084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641"/>
            <a:ext cx="4040188" cy="108012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rial Black" panose="020B0A04020102020204" pitchFamily="34" charset="0"/>
              </a:rPr>
              <a:t>RUŠEVINE UTVRDE ZRIN 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7139136" cy="5112568"/>
          </a:xfrm>
        </p:spPr>
      </p:pic>
    </p:spTree>
    <p:extLst>
      <p:ext uri="{BB962C8B-B14F-4D97-AF65-F5344CB8AC3E}">
        <p14:creationId xmlns:p14="http://schemas.microsoft.com/office/powerpoint/2010/main" val="128523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Zrinsko-</a:t>
            </a:r>
            <a:r>
              <a:rPr lang="hr-HR" b="1" dirty="0" err="1" smtClean="0">
                <a:latin typeface="Times New Roman" pitchFamily="18" charset="0"/>
                <a:cs typeface="Times New Roman" pitchFamily="18" charset="0"/>
              </a:rPr>
              <a:t>Frankopanska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urota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Uzroci urote</a:t>
            </a:r>
          </a:p>
          <a:p>
            <a:pPr marL="0" indent="0">
              <a:buNone/>
            </a:pPr>
            <a:endParaRPr lang="hr-H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Uspon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Habsburgovaca započeo je u drugoj 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polovici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13. st.</a:t>
            </a:r>
          </a:p>
          <a:p>
            <a:pPr algn="just"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Diplomacijom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i ženidbenim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vezama širili su svoje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posjede i vlast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koja će 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1527.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godine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obuhvatiti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Ugarsko-Hrvatsko Kraljevstvo.</a:t>
            </a:r>
          </a:p>
          <a:p>
            <a:pPr>
              <a:buFontTx/>
              <a:buChar char="-"/>
            </a:pPr>
            <a:endParaRPr lang="hr-H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Habsburgovci 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nisu posvetili dovoljnu pažnju obrani Hrvatske niti su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poštivali 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povlastice Hrvatskog Kraljevstva. </a:t>
            </a:r>
            <a:endParaRPr lang="hr-H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Takva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politika bila je uzrok pružanja otpora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Habsburgovcima.</a:t>
            </a:r>
          </a:p>
          <a:p>
            <a:pPr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čelu otpora u Hrvatskoj bili su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hrvatski banovi: </a:t>
            </a: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Nikola </a:t>
            </a: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Zrinski, njegov brat Petar </a:t>
            </a:r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Zrinski i Fran Krsto Frankopan. </a:t>
            </a:r>
            <a:endParaRPr lang="hr-H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 pored velikog ugleda, Zrinski i Frankopani su imali i gospodarsku moć</a:t>
            </a:r>
            <a:endParaRPr lang="hr-H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641"/>
            <a:ext cx="4040188" cy="936104"/>
          </a:xfrm>
        </p:spPr>
        <p:txBody>
          <a:bodyPr/>
          <a:lstStyle/>
          <a:p>
            <a:r>
              <a:rPr lang="hr-HR" dirty="0" smtClean="0"/>
              <a:t>FRAN KRSTO FRANKOPAN</a:t>
            </a:r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032448" cy="468051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072" y="620688"/>
            <a:ext cx="3466728" cy="504057"/>
          </a:xfrm>
        </p:spPr>
        <p:txBody>
          <a:bodyPr/>
          <a:lstStyle/>
          <a:p>
            <a:r>
              <a:rPr lang="hr-HR" dirty="0" smtClean="0"/>
              <a:t>PETAR ZRINSKI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16832"/>
            <a:ext cx="4498975" cy="4680520"/>
          </a:xfrm>
        </p:spPr>
      </p:pic>
    </p:spTree>
    <p:extLst>
      <p:ext uri="{BB962C8B-B14F-4D97-AF65-F5344CB8AC3E}">
        <p14:creationId xmlns:p14="http://schemas.microsoft.com/office/powerpoint/2010/main" val="358052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Povod uroti</a:t>
            </a:r>
          </a:p>
          <a:p>
            <a:pPr>
              <a:buFontTx/>
              <a:buChar char="-"/>
            </a:pP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Vašvarskim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mirom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(1664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god), kojeg su sklopili bečki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dvor 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Osmanlije, Osmanlije su mogli zadržati osvojena područja u Ugarskoj, iako poraženi, a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car Leopold I. obvezao se na plaćanje ratne odštete. 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Hrvatskoj i Ugarskoj taj su mir nazvali „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sramotnim mirom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“. 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Posebne razloge za nezadovoljstvo imao je 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Nikola Zrinski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jer je mirom utvrđeno da se njegova porušena utvrda Novi Zrin ne smije obnavljati</a:t>
            </a:r>
            <a:r>
              <a:rPr lang="hr-HR" sz="2000" dirty="0"/>
              <a:t>. 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18925"/>
            <a:ext cx="4282896" cy="219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Tijek otpora</a:t>
            </a:r>
          </a:p>
          <a:p>
            <a:pPr marL="0" indent="0">
              <a:buNone/>
            </a:pP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Vođe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otpora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su se obratili neprijatelju Habsburške Monarhije - Francuskoj, a za to vrijeme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Nikola Zrinski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je stradao u lovu te je na čelo otpora došao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Petar Zrinski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endParaRPr lang="hr-H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 pregovorima s Francuskom sudjeluje i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Katarina Zrinska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, Petrova supruga.</a:t>
            </a:r>
          </a:p>
          <a:p>
            <a:pPr marL="0" indent="0">
              <a:buNone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Nakon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neuspješnog pregovaranja s Francuzima,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otpor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obratio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Poljskoj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 te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Veneciji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, no i ti pregovori su bili neuspješni</a:t>
            </a:r>
          </a:p>
          <a:p>
            <a:pPr marL="0" indent="0">
              <a:buNone/>
            </a:pPr>
            <a:endParaRPr lang="hr-H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Zatim su se obratili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Osmanlijama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za pomoć, ali je i to bilo neuspješno jer pojedini  hrvatski velikaši nisu htjeli da se Hrvatska oslobađa uz pomoć Osmanlija.</a:t>
            </a:r>
          </a:p>
          <a:p>
            <a:pPr marL="0" indent="0">
              <a:buNone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U ožujku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1670.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1900" b="1" dirty="0" err="1" smtClean="0"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Krsto Frankopan i Petar Zrinski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 pokrenuli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oružani 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ustanak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, koji je naišao na slab odaziv. </a:t>
            </a:r>
            <a:endParaRPr lang="hr-H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hr-H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Bečki dvor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je pokrenuo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vojnu akciju za slamanje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otpora, a shvativši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da ne mogu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ostvariti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svoj plan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, Petar Zrinski i </a:t>
            </a:r>
            <a:r>
              <a:rPr lang="hr-HR" sz="1900" b="1" dirty="0" err="1"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 Krsto </a:t>
            </a:r>
            <a:r>
              <a:rPr lang="hr-HR" sz="1900" b="1" dirty="0" smtClean="0">
                <a:latin typeface="Times New Roman" pitchFamily="18" charset="0"/>
                <a:cs typeface="Times New Roman" pitchFamily="18" charset="0"/>
              </a:rPr>
              <a:t>Frankopan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od kralja traže oprost, car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Leopold I.  i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m je obećao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sigurnost,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ali su u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Beču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uhićeni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i odvedeni u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zatvor</a:t>
            </a:r>
            <a:endParaRPr lang="hr-HR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Pogubljeni 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hr-HR" sz="1900" b="1" dirty="0">
                <a:latin typeface="Times New Roman" pitchFamily="18" charset="0"/>
                <a:cs typeface="Times New Roman" pitchFamily="18" charset="0"/>
              </a:rPr>
              <a:t>1671. u Bečkom Novom Mjestu</a:t>
            </a:r>
            <a:r>
              <a:rPr lang="hr-HR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hr-HR" sz="1900" b="1" dirty="0"/>
          </a:p>
        </p:txBody>
      </p:sp>
    </p:spTree>
    <p:extLst>
      <p:ext uri="{BB962C8B-B14F-4D97-AF65-F5344CB8AC3E}">
        <p14:creationId xmlns:p14="http://schemas.microsoft.com/office/powerpoint/2010/main" val="28990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0479"/>
            <a:ext cx="39909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076056" y="69269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  <a:cs typeface="Times New Roman" pitchFamily="18" charset="0"/>
              </a:rPr>
              <a:t>Nikola Zrinski</a:t>
            </a:r>
            <a:endParaRPr lang="hr-HR" sz="20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Odrubljivanje glave Petru Zrinskom i Franu Krstu Frankopanu u Bečkom Novom Mjestu, 30.travnja 1671. </a:t>
            </a:r>
            <a:r>
              <a:rPr lang="hr-HR" sz="2700" dirty="0" smtClean="0"/>
              <a:t>godine</a:t>
            </a:r>
            <a:endParaRPr lang="hr-HR" sz="27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53" y="1600200"/>
            <a:ext cx="69274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1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600" b="1" dirty="0" smtClean="0">
                <a:latin typeface="Times New Roman" pitchFamily="18" charset="0"/>
                <a:cs typeface="Times New Roman" pitchFamily="18" charset="0"/>
              </a:rPr>
              <a:t>Odlomak iz pisma koje je Petar Zrinski napisao svojoj ženi 1671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600" b="1" dirty="0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hr-HR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Moje drago srce. Nemoj se žalostiti svrhu ovoga moga pisma, niti </a:t>
            </a:r>
            <a:r>
              <a:rPr lang="hr-HR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burkati</a:t>
            </a:r>
            <a:r>
              <a:rPr lang="hr-HR" sz="24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hr-HR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Zato </a:t>
            </a:r>
            <a:r>
              <a:rPr lang="hr-HR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jemljem</a:t>
            </a: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ja sada po ovom listu i od tebe jedan </a:t>
            </a:r>
            <a:r>
              <a:rPr lang="hr-HR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vekovečni</a:t>
            </a: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valete</a:t>
            </a: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tebe proseći, ako sam te u čem </a:t>
            </a:r>
            <a:r>
              <a:rPr lang="hr-HR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zbantuval</a:t>
            </a: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ali ti se u čem </a:t>
            </a:r>
            <a:r>
              <a:rPr lang="hr-HR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zameril</a:t>
            </a: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 oprosti mi. Budi Bog hvaljen, ja sam k smrti dobro pripravan, niti se plašim, ja se ufam u Boga svemogućega. </a:t>
            </a:r>
            <a:r>
              <a:rPr lang="hr-HR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Naj</a:t>
            </a: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 Bog s mojom kćerju Auroru Veroniku </a:t>
            </a:r>
            <a:r>
              <a:rPr lang="hr-HR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blagoslovil..</a:t>
            </a: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hr-HR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- Ovo pismo se smatra jednim od najljepših ljubavnih pisama u povijesti.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4317876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itchFamily="18" charset="0"/>
              </a:rPr>
              <a:t>Krčki 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knezovi Frankopani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, a uz njih i 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Zrinski,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spadaju među najznačajnije i najpoznatije hrvatske velikaške rodove koji su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11. do 17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stoljeća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bili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vrlo usko povezani s poviješću, prošlošću i sudbinom hrvatskog naroda i Hrvatske.</a:t>
            </a:r>
          </a:p>
          <a:p>
            <a:pPr>
              <a:buFontTx/>
              <a:buChar char="-"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Poznati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su po: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sposobnom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upravljanju i velikim uspjesima u bitkama protiv Turaka 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Mlečana te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kao pjesnici, književnici i općenito promicatelji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jezika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 kulture.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1196752"/>
            <a:ext cx="464661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5541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972411" y="645949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Arial Black" panose="020B0A04020102020204" pitchFamily="34" charset="0"/>
                <a:cs typeface="Times New Roman" pitchFamily="18" charset="0"/>
              </a:rPr>
              <a:t>Oproštaj Katarine Zrinske i Petra Zrinskog</a:t>
            </a:r>
            <a:endParaRPr lang="hr-HR" sz="16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Posljedice sloma otpora</a:t>
            </a:r>
          </a:p>
          <a:p>
            <a:pPr marL="0" indent="0">
              <a:buNone/>
            </a:pPr>
            <a:endParaRPr lang="hr-H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Nakon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smrti 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Petra Zrinskog i Frana Krste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Frankopana,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njihova imanja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bila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zaplijenjena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stavljena pod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vlast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bečkog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dvora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Adam Zrinski, sin Nikole Zrinskoga, naslijedio je dio imanja, a svi ostali članovi obitelji su bili pozatvarani. </a:t>
            </a:r>
          </a:p>
          <a:p>
            <a:pPr>
              <a:buFontTx/>
              <a:buChar char="-"/>
            </a:pP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Tako su nestale dvije najmoćnije velikaške obitelji u Hrvatskoj te je tako učvršćena apsolutna vlast bečkog dvora. </a:t>
            </a:r>
          </a:p>
          <a:p>
            <a:pPr>
              <a:buFontTx/>
              <a:buChar char="-"/>
            </a:pP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Nikola Zrinski,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uz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hrabrost i vojničke vještine,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isticao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se i općom kulturom. Na mađarskom je jeziku napisao spjev </a:t>
            </a:r>
            <a:r>
              <a:rPr lang="hr-HR" sz="2000" b="1" i="1" dirty="0" err="1" smtClean="0">
                <a:latin typeface="Times New Roman" pitchFamily="18" charset="0"/>
                <a:cs typeface="Times New Roman" pitchFamily="18" charset="0"/>
              </a:rPr>
              <a:t>Adrianaskog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i="1" dirty="0">
                <a:latin typeface="Times New Roman" pitchFamily="18" charset="0"/>
                <a:cs typeface="Times New Roman" pitchFamily="18" charset="0"/>
              </a:rPr>
              <a:t>mora 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sirena.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Posmrtni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ostaci 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Petra Zrinskoga i Frana Krste Frankopana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preneseni su u Hrvatsku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u 20. st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te su pokopani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u zagrebačkoj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katedrali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grobnici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je uklesana 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izreka Frana Krste Frankopana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: „</a:t>
            </a:r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>Navik on živi ki zgine pošteno.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FontTx/>
              <a:buChar char="-"/>
            </a:pP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Navik on živi, ki zgine pošteno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Štokavica (stranica ne postoji)"/>
              </a:rPr>
              <a:t>štokav.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„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Uvijek živi onaj tko umre pošteno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00200"/>
            <a:ext cx="4464496" cy="4525963"/>
          </a:xfrm>
        </p:spPr>
      </p:pic>
    </p:spTree>
    <p:extLst>
      <p:ext uri="{BB962C8B-B14F-4D97-AF65-F5344CB8AC3E}">
        <p14:creationId xmlns:p14="http://schemas.microsoft.com/office/powerpoint/2010/main" val="3340570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Bitka kod </a:t>
            </a:r>
            <a:r>
              <a:rPr lang="hr-HR" b="1" dirty="0" err="1" smtClean="0">
                <a:latin typeface="Times New Roman" pitchFamily="18" charset="0"/>
                <a:cs typeface="Times New Roman" pitchFamily="18" charset="0"/>
              </a:rPr>
              <a:t>Jurjevih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stijena 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Nedaleko od Otočca, između </a:t>
            </a:r>
            <a:r>
              <a:rPr lang="hr-HR" sz="1800" b="1" dirty="0" err="1">
                <a:latin typeface="Times New Roman" pitchFamily="18" charset="0"/>
                <a:cs typeface="Times New Roman" pitchFamily="18" charset="0"/>
              </a:rPr>
              <a:t>Vrhovina</a:t>
            </a: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 i </a:t>
            </a:r>
            <a:r>
              <a:rPr lang="hr-HR" sz="1800" b="1" dirty="0" err="1">
                <a:latin typeface="Times New Roman" pitchFamily="18" charset="0"/>
                <a:cs typeface="Times New Roman" pitchFamily="18" charset="0"/>
              </a:rPr>
              <a:t>Zalužnice</a:t>
            </a: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iz </a:t>
            </a: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šume izviruju velike bijele stijene koje narod Gacke od davnina naziva Jurjeva 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kosa, </a:t>
            </a: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odnosno </a:t>
            </a:r>
            <a:r>
              <a:rPr lang="hr-HR" sz="1800" b="1" dirty="0" err="1">
                <a:latin typeface="Times New Roman" pitchFamily="18" charset="0"/>
                <a:cs typeface="Times New Roman" pitchFamily="18" charset="0"/>
              </a:rPr>
              <a:t>Jurjeve</a:t>
            </a: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 stijene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Tamo je davne </a:t>
            </a: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1663. 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god. </a:t>
            </a: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bosanski beg Ali paša Čengić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pokušao osvojiti 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Otočac i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Gacku, okupio 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je veliku vojsku od </a:t>
            </a: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8000 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ratnika i provalio u Hrvatsku. </a:t>
            </a: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putu prema Otočcu morao je proći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kroz</a:t>
            </a:r>
          </a:p>
          <a:p>
            <a:pPr marL="0" indent="0">
              <a:buNone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     stjenoviti 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klanac ispod </a:t>
            </a:r>
            <a:r>
              <a:rPr lang="hr-HR" sz="1800" dirty="0" err="1">
                <a:latin typeface="Times New Roman" pitchFamily="18" charset="0"/>
                <a:cs typeface="Times New Roman" pitchFamily="18" charset="0"/>
              </a:rPr>
              <a:t>Jurjevih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stijena.</a:t>
            </a:r>
          </a:p>
          <a:p>
            <a:pPr>
              <a:buFontTx/>
              <a:buChar char="-"/>
            </a:pP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Obranu Gacke vodio je Petar Zrinski.</a:t>
            </a:r>
          </a:p>
          <a:p>
            <a:pPr>
              <a:buFontTx/>
              <a:buChar char="-"/>
            </a:pP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1"/>
            <a:ext cx="3897982" cy="246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2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Crtež Zorislava Horvata. Izvor: Grad Otočac 4, Graftrade Žagar, 1998.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8568952" cy="4525963"/>
          </a:xfrm>
        </p:spPr>
      </p:pic>
    </p:spTree>
    <p:extLst>
      <p:ext uri="{BB962C8B-B14F-4D97-AF65-F5344CB8AC3E}">
        <p14:creationId xmlns:p14="http://schemas.microsoft.com/office/powerpoint/2010/main" val="312408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6200" dirty="0" smtClean="0">
                <a:latin typeface="Times New Roman" pitchFamily="18" charset="0"/>
                <a:cs typeface="Times New Roman" pitchFamily="18" charset="0"/>
              </a:rPr>
              <a:t>ranitelji Gacke su </a:t>
            </a: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na vrijeme </a:t>
            </a:r>
            <a:r>
              <a:rPr lang="hr-HR" sz="6200" dirty="0" err="1" smtClean="0">
                <a:latin typeface="Times New Roman" pitchFamily="18" charset="0"/>
                <a:cs typeface="Times New Roman" pitchFamily="18" charset="0"/>
              </a:rPr>
              <a:t>primjetili</a:t>
            </a:r>
            <a:r>
              <a:rPr lang="hr-HR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dolazak Turaka, </a:t>
            </a:r>
            <a:r>
              <a:rPr lang="hr-HR" sz="6200" dirty="0" smtClean="0">
                <a:latin typeface="Times New Roman" pitchFamily="18" charset="0"/>
                <a:cs typeface="Times New Roman" pitchFamily="18" charset="0"/>
              </a:rPr>
              <a:t>ali postojao </a:t>
            </a: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je jedan veliki problem- </a:t>
            </a:r>
            <a:r>
              <a:rPr lang="hr-HR" sz="6200" b="1" dirty="0">
                <a:latin typeface="Times New Roman" pitchFamily="18" charset="0"/>
                <a:cs typeface="Times New Roman" pitchFamily="18" charset="0"/>
              </a:rPr>
              <a:t>njihova brojnost. </a:t>
            </a:r>
          </a:p>
          <a:p>
            <a:pPr>
              <a:buFontTx/>
              <a:buChar char="-"/>
            </a:pP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U obranu Gacke stalo je </a:t>
            </a:r>
            <a:r>
              <a:rPr lang="hr-HR" sz="6200" b="1" dirty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hrvatskih krajiških vojnika, uglavnom Otočana i Senjana. </a:t>
            </a:r>
            <a:endParaRPr lang="hr-HR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hr-HR" sz="6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Petar Zrinski cijeli svoj život posvetio je borbi protiv Turaka, njegovo geslo je glasilo: </a:t>
            </a:r>
            <a:r>
              <a:rPr lang="hr-HR" sz="62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hr-HR" sz="6200" b="1" i="1" dirty="0" smtClean="0">
                <a:latin typeface="Times New Roman" pitchFamily="18" charset="0"/>
                <a:cs typeface="Times New Roman" pitchFamily="18" charset="0"/>
              </a:rPr>
              <a:t>Pobjeda </a:t>
            </a:r>
            <a:r>
              <a:rPr lang="hr-HR" sz="6200" b="1" i="1" dirty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hr-HR" sz="6200" b="1" i="1" dirty="0" smtClean="0">
                <a:latin typeface="Times New Roman" pitchFamily="18" charset="0"/>
                <a:cs typeface="Times New Roman" pitchFamily="18" charset="0"/>
              </a:rPr>
              <a:t>smrt”</a:t>
            </a:r>
            <a:endParaRPr lang="hr-HR" sz="6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hr-HR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6200" dirty="0" smtClean="0">
                <a:latin typeface="Times New Roman" pitchFamily="18" charset="0"/>
                <a:cs typeface="Times New Roman" pitchFamily="18" charset="0"/>
              </a:rPr>
              <a:t>Shvatio </a:t>
            </a: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je da Turke mora iznenaditi i napasti iz zasjede, ohrabrio je svoje ljude i rasporedio ih oko klanca kod Jurjevih stijena</a:t>
            </a:r>
            <a:r>
              <a:rPr lang="hr-HR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hr-HR" sz="6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16. listopada 1663. Turci su kroz </a:t>
            </a:r>
            <a:r>
              <a:rPr lang="hr-HR" sz="6200" dirty="0" err="1">
                <a:latin typeface="Times New Roman" pitchFamily="18" charset="0"/>
                <a:cs typeface="Times New Roman" pitchFamily="18" charset="0"/>
              </a:rPr>
              <a:t>Jurjeve</a:t>
            </a: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 stijene krenuli prema </a:t>
            </a:r>
            <a:r>
              <a:rPr lang="hr-HR" sz="6200" dirty="0" smtClean="0">
                <a:latin typeface="Times New Roman" pitchFamily="18" charset="0"/>
                <a:cs typeface="Times New Roman" pitchFamily="18" charset="0"/>
              </a:rPr>
              <a:t>Otočcu, no </a:t>
            </a:r>
            <a:r>
              <a:rPr lang="hr-HR" sz="6200" dirty="0">
                <a:latin typeface="Times New Roman" pitchFamily="18" charset="0"/>
                <a:cs typeface="Times New Roman" pitchFamily="18" charset="0"/>
              </a:rPr>
              <a:t>na izlazu iz klanca na njih su silovito navalili hrvatski pješaci i konjanici, Turci se nisu stigli ni okupiti niti pripremiti za borbu. Iako četiri puta brojniji, doživjeli su težak poraz. </a:t>
            </a:r>
          </a:p>
          <a:p>
            <a:pPr>
              <a:buFontTx/>
              <a:buChar char="-"/>
            </a:pPr>
            <a:r>
              <a:rPr lang="hr-HR" sz="6200" b="1" dirty="0" smtClean="0">
                <a:latin typeface="Times New Roman" pitchFamily="18" charset="0"/>
                <a:cs typeface="Times New Roman" pitchFamily="18" charset="0"/>
              </a:rPr>
              <a:t>Ovom </a:t>
            </a:r>
            <a:r>
              <a:rPr lang="hr-HR" sz="6200" b="1" dirty="0">
                <a:latin typeface="Times New Roman" pitchFamily="18" charset="0"/>
                <a:cs typeface="Times New Roman" pitchFamily="18" charset="0"/>
              </a:rPr>
              <a:t>veličanstvenom pobjedom Petar Zrinski i hrvatskih krajišnici zauvijek su spriječili prodor Osmanlija u Gacku. </a:t>
            </a:r>
            <a:endParaRPr lang="hr-HR" sz="6200" b="1" dirty="0"/>
          </a:p>
          <a:p>
            <a:endParaRPr lang="hr-HR" sz="6200" dirty="0"/>
          </a:p>
        </p:txBody>
      </p:sp>
    </p:spTree>
    <p:extLst>
      <p:ext uri="{BB962C8B-B14F-4D97-AF65-F5344CB8AC3E}">
        <p14:creationId xmlns:p14="http://schemas.microsoft.com/office/powerpoint/2010/main" val="3110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Prikaz bitke kod Jurjevih stijena, 16.listopada 1663. godine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40" y="1600200"/>
            <a:ext cx="5289719" cy="4525963"/>
          </a:xfrm>
        </p:spPr>
      </p:pic>
    </p:spTree>
    <p:extLst>
      <p:ext uri="{BB962C8B-B14F-4D97-AF65-F5344CB8AC3E}">
        <p14:creationId xmlns:p14="http://schemas.microsoft.com/office/powerpoint/2010/main" val="2777646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HVALA NA SURADNJI:-))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7499176" cy="4392488"/>
          </a:xfrm>
        </p:spPr>
      </p:pic>
    </p:spTree>
    <p:extLst>
      <p:ext uri="{BB962C8B-B14F-4D97-AF65-F5344CB8AC3E}">
        <p14:creationId xmlns:p14="http://schemas.microsoft.com/office/powerpoint/2010/main" val="76279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KRČKI KNEZOVI FRANKOPANI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hr-HR" sz="2000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 su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upravitelji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otoka Krka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ali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12.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šire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svoju vlast i na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kopno, od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avladali su gradom </a:t>
            </a:r>
            <a:r>
              <a:rPr lang="hr-H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Senjom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 u 15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najvećim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dijelom 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Hrvatskog primorja i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15. stoljeća nazivaju se knezovima Krčkima, a  kasnije Modruškima, Vinodolskima i Senjskima. </a:t>
            </a:r>
          </a:p>
          <a:p>
            <a:pPr>
              <a:buFontTx/>
              <a:buChar char="-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Frankopani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se isticali ne samo kao vrsni ratnici i vojskovođe već mnogi i kao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političari</a:t>
            </a:r>
          </a:p>
          <a:p>
            <a:pPr marL="0" indent="0"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Frankopani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sustavno njegovali i čuvali hrvatski jezik i glagoljsko pismo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najčvršće uporište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imalo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njihovu matičnome dobru, na otoku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Krku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Grb knezova Frankopana</a:t>
            </a:r>
            <a:endParaRPr lang="hr-HR" dirty="0"/>
          </a:p>
        </p:txBody>
      </p:sp>
      <p:pic>
        <p:nvPicPr>
          <p:cNvPr id="4" name="VelikaIlustracija" descr="ilustrac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9"/>
            <a:ext cx="8003232" cy="51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1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Utvrda Sokolac u  Brinju- dvori kneza Frankopana</a:t>
            </a:r>
            <a:endParaRPr lang="hr-H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hr-HR" sz="2800" dirty="0">
              <a:cs typeface="Times New Roman" pitchFamily="18" charset="0"/>
            </a:endParaRPr>
          </a:p>
          <a:p>
            <a:pPr marL="0" indent="0">
              <a:buNone/>
            </a:pPr>
            <a:endParaRPr lang="hr-HR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hr-HR" sz="2800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Brinje je bilo 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najvažnije središte moćnih hrvatskih knezova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Frankopana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Lici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utvrđeni grad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Sokolac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Brinju izgradio je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Nikola IV.   Frankopan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24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39824" y="1600200"/>
            <a:ext cx="3991744" cy="4525963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Frankopanska utvrda Sokolac lako je uočljiva izdaleka jer se nalazi na uzvisini iznad naselja.</a:t>
            </a:r>
          </a:p>
          <a:p>
            <a:endParaRPr lang="hr-HR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1"/>
            <a:ext cx="4788024" cy="5937522"/>
          </a:xfrm>
        </p:spPr>
      </p:pic>
    </p:spTree>
    <p:extLst>
      <p:ext uri="{BB962C8B-B14F-4D97-AF65-F5344CB8AC3E}">
        <p14:creationId xmlns:p14="http://schemas.microsoft.com/office/powerpoint/2010/main" val="23401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Iako su nekoliko puta pokušali, Turci nikada nisu uspjeli osvojiti Brinje.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Legenda kaže da je Brinje obranila „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baba </a:t>
            </a:r>
            <a:r>
              <a:rPr lang="hr-H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Rajkovićka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polijevajući Turke vrelom juhom sa prozora kule na Sokolcu.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 oslobođenja od Turaka, Sokolac je napušten. Prema jednoj priči, tad se u potkrovljima tvrđave počinju gnijezditi sokolovi, a utvrda dobiva ime Sokolac.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3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4139952" cy="1844824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Ulaznu kulu su mještani u prošlosti razgrađivali koristeći njen kamen kao građevni materijal te je došlo do urušavanja.</a:t>
            </a:r>
            <a:endParaRPr lang="hr-H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427984" cy="5013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041775" cy="1440159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Kula utvrde Sokolac se obnavlja. Smatra se da je Brinje dobilo ime prema riječi „</a:t>
            </a:r>
            <a:r>
              <a:rPr lang="hr-HR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brina</a:t>
            </a:r>
            <a:r>
              <a:rPr lang="hr-H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što znači uzvisina.</a:t>
            </a:r>
            <a:endParaRPr lang="hr-H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44824"/>
            <a:ext cx="4498975" cy="4896543"/>
          </a:xfrm>
        </p:spPr>
      </p:pic>
    </p:spTree>
    <p:extLst>
      <p:ext uri="{BB962C8B-B14F-4D97-AF65-F5344CB8AC3E}">
        <p14:creationId xmlns:p14="http://schemas.microsoft.com/office/powerpoint/2010/main" val="269362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Brinje je došlo oko 1300. godine u posjed knezova Frankopana, koji su gradili crkve, samostane i opismenjavali narod.</a:t>
            </a:r>
            <a:endParaRPr lang="hr-H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82357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1103</Words>
  <Application>Microsoft Office PowerPoint</Application>
  <PresentationFormat>On-screen Show (4:3)</PresentationFormat>
  <Paragraphs>122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Tema sustava Office</vt:lpstr>
      <vt:lpstr>ZRINSKI I FRANKOPANI</vt:lpstr>
      <vt:lpstr>PowerPoint Presentation</vt:lpstr>
      <vt:lpstr>KRČKI KNEZOVI FRANKOPANI</vt:lpstr>
      <vt:lpstr>Grb knezova Frankopana</vt:lpstr>
      <vt:lpstr>Utvrda Sokolac u  Brinju- dvori kneza Frankopana</vt:lpstr>
      <vt:lpstr>PowerPoint Presentation</vt:lpstr>
      <vt:lpstr>PowerPoint Presentation</vt:lpstr>
      <vt:lpstr>PowerPoint Presentation</vt:lpstr>
      <vt:lpstr>Brinje je došlo oko 1300. godine u posjed knezova Frankopana, koji su gradili crkve, samostane i opismenjavali narod.</vt:lpstr>
      <vt:lpstr>SLAVNI ROD ŠUBIĆA ZRINSKIH</vt:lpstr>
      <vt:lpstr>Pavao I. Šubić</vt:lpstr>
      <vt:lpstr>PowerPoint Presentation</vt:lpstr>
      <vt:lpstr>Zrinsko-Frankopanska urota</vt:lpstr>
      <vt:lpstr>PowerPoint Presentation</vt:lpstr>
      <vt:lpstr>PowerPoint Presentation</vt:lpstr>
      <vt:lpstr>PowerPoint Presentation</vt:lpstr>
      <vt:lpstr>PowerPoint Presentation</vt:lpstr>
      <vt:lpstr>Odrubljivanje glave Petru Zrinskom i Franu Krstu Frankopanu u Bečkom Novom Mjestu, 30.travnja 1671. godine</vt:lpstr>
      <vt:lpstr>PowerPoint Presentation</vt:lpstr>
      <vt:lpstr>PowerPoint Presentation</vt:lpstr>
      <vt:lpstr>PowerPoint Presentation</vt:lpstr>
      <vt:lpstr>Navik on živi, ki zgine pošteno” (štokav. „Uvijek živi onaj tko umre pošteno”) </vt:lpstr>
      <vt:lpstr>Bitka kod Jurjevih stijena </vt:lpstr>
      <vt:lpstr>Crtež Zorislava Horvata. Izvor: Grad Otočac 4, Graftrade Žagar, 1998.</vt:lpstr>
      <vt:lpstr>PowerPoint Presentation</vt:lpstr>
      <vt:lpstr>Prikaz bitke kod Jurjevih stijena, 16.listopada 1663. godine</vt:lpstr>
      <vt:lpstr>HVALA NA SURADNJI:-))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Jergovic</dc:creator>
  <cp:lastModifiedBy>Viktorija</cp:lastModifiedBy>
  <cp:revision>47</cp:revision>
  <dcterms:created xsi:type="dcterms:W3CDTF">2018-05-20T15:31:39Z</dcterms:created>
  <dcterms:modified xsi:type="dcterms:W3CDTF">2018-05-28T18:02:29Z</dcterms:modified>
</cp:coreProperties>
</file>