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1" r:id="rId9"/>
    <p:sldId id="262" r:id="rId10"/>
    <p:sldId id="263" r:id="rId11"/>
    <p:sldId id="264" r:id="rId12"/>
    <p:sldId id="270" r:id="rId13"/>
    <p:sldId id="277" r:id="rId14"/>
    <p:sldId id="265" r:id="rId15"/>
    <p:sldId id="266" r:id="rId16"/>
    <p:sldId id="267" r:id="rId17"/>
    <p:sldId id="268" r:id="rId18"/>
    <p:sldId id="272" r:id="rId19"/>
    <p:sldId id="273" r:id="rId20"/>
    <p:sldId id="274" r:id="rId21"/>
    <p:sldId id="275" r:id="rId22"/>
    <p:sldId id="276" r:id="rId23"/>
    <p:sldId id="282" r:id="rId24"/>
    <p:sldId id="279" r:id="rId25"/>
    <p:sldId id="281" r:id="rId26"/>
    <p:sldId id="28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78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1634DC52-23AC-4F91-8D0E-37942FC1A66F}">
          <p14:sldIdLst>
            <p14:sldId id="256"/>
            <p14:sldId id="257"/>
            <p14:sldId id="258"/>
            <p14:sldId id="259"/>
            <p14:sldId id="260"/>
            <p14:sldId id="261"/>
            <p14:sldId id="269"/>
            <p14:sldId id="271"/>
            <p14:sldId id="262"/>
            <p14:sldId id="263"/>
            <p14:sldId id="264"/>
            <p14:sldId id="270"/>
          </p14:sldIdLst>
        </p14:section>
        <p14:section name="Sekcija bez naslova" id="{F6FBF78C-551C-4848-832F-06AFAEAC09B9}">
          <p14:sldIdLst>
            <p14:sldId id="277"/>
            <p14:sldId id="265"/>
            <p14:sldId id="266"/>
            <p14:sldId id="267"/>
            <p14:sldId id="268"/>
            <p14:sldId id="272"/>
            <p14:sldId id="273"/>
            <p14:sldId id="274"/>
            <p14:sldId id="275"/>
            <p14:sldId id="276"/>
            <p14:sldId id="282"/>
            <p14:sldId id="279"/>
            <p14:sldId id="281"/>
            <p14:sldId id="280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78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63205-1B11-4DBF-94F9-DADAB93F2A28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01188F-3396-4311-803F-385A1A35CF11}">
      <dgm:prSet/>
      <dgm:spPr/>
      <dgm:t>
        <a:bodyPr/>
        <a:lstStyle/>
        <a:p>
          <a:r>
            <a:rPr lang="hr-HR" dirty="0"/>
            <a:t>7. Prepoznavanje glavnih ideja</a:t>
          </a:r>
          <a:endParaRPr lang="en-US" dirty="0"/>
        </a:p>
      </dgm:t>
    </dgm:pt>
    <dgm:pt modelId="{717897F5-0564-4A95-9384-580B6587F600}" type="parTrans" cxnId="{8F173A81-AAFF-4C7E-8BFA-7FF51035E6B3}">
      <dgm:prSet/>
      <dgm:spPr/>
      <dgm:t>
        <a:bodyPr/>
        <a:lstStyle/>
        <a:p>
          <a:endParaRPr lang="en-US"/>
        </a:p>
      </dgm:t>
    </dgm:pt>
    <dgm:pt modelId="{8C12B425-426F-4209-B789-E9BE7142CC3B}" type="sibTrans" cxnId="{8F173A81-AAFF-4C7E-8BFA-7FF51035E6B3}">
      <dgm:prSet/>
      <dgm:spPr/>
      <dgm:t>
        <a:bodyPr/>
        <a:lstStyle/>
        <a:p>
          <a:endParaRPr lang="en-US"/>
        </a:p>
      </dgm:t>
    </dgm:pt>
    <dgm:pt modelId="{62CCF3BC-CA3C-4987-AD94-FDE40DD09D5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1800" dirty="0"/>
            <a:t>U svakom tekstu nalazimo glavnu misao (ideju)..</a:t>
          </a:r>
          <a:endParaRPr lang="en-US" sz="1800" dirty="0"/>
        </a:p>
      </dgm:t>
    </dgm:pt>
    <dgm:pt modelId="{8D56C2CB-59C0-42C5-A4F5-98B43E4D3D54}" type="parTrans" cxnId="{BB739CB4-21AE-4262-A757-C5EDD2615A2F}">
      <dgm:prSet/>
      <dgm:spPr/>
      <dgm:t>
        <a:bodyPr/>
        <a:lstStyle/>
        <a:p>
          <a:endParaRPr lang="en-US"/>
        </a:p>
      </dgm:t>
    </dgm:pt>
    <dgm:pt modelId="{574A912F-2823-4D3D-B071-82961F4870CA}" type="sibTrans" cxnId="{BB739CB4-21AE-4262-A757-C5EDD2615A2F}">
      <dgm:prSet/>
      <dgm:spPr/>
      <dgm:t>
        <a:bodyPr/>
        <a:lstStyle/>
        <a:p>
          <a:endParaRPr lang="en-US"/>
        </a:p>
      </dgm:t>
    </dgm:pt>
    <dgm:pt modelId="{578B845C-5D9F-493F-A647-4D46EC510FF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1800" dirty="0"/>
            <a:t>Pretpostavka da se u tekstu može pronaći više ideja.</a:t>
          </a:r>
          <a:endParaRPr lang="en-US" sz="1800" dirty="0"/>
        </a:p>
      </dgm:t>
    </dgm:pt>
    <dgm:pt modelId="{0E6F1ECB-DABC-4FE2-8F18-6E42D7CE3063}" type="parTrans" cxnId="{57466FC5-C983-4277-AA79-D2EE73691E53}">
      <dgm:prSet/>
      <dgm:spPr/>
      <dgm:t>
        <a:bodyPr/>
        <a:lstStyle/>
        <a:p>
          <a:endParaRPr lang="en-US"/>
        </a:p>
      </dgm:t>
    </dgm:pt>
    <dgm:pt modelId="{BB36AFC8-889D-4978-B541-E00337756153}" type="sibTrans" cxnId="{57466FC5-C983-4277-AA79-D2EE73691E53}">
      <dgm:prSet/>
      <dgm:spPr/>
      <dgm:t>
        <a:bodyPr/>
        <a:lstStyle/>
        <a:p>
          <a:endParaRPr lang="en-US"/>
        </a:p>
      </dgm:t>
    </dgm:pt>
    <dgm:pt modelId="{29FD2FD0-BC00-48E7-BBD4-01977C6A0B4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1800" dirty="0"/>
            <a:t>Prepoznavanje i povezivanje ključnih točaka povezanih u kontekstu.</a:t>
          </a:r>
          <a:endParaRPr lang="en-US" sz="1800" dirty="0"/>
        </a:p>
      </dgm:t>
    </dgm:pt>
    <dgm:pt modelId="{5ABD8EF6-9545-4E11-8501-0D6BA0489CDF}" type="parTrans" cxnId="{499F575D-B2EA-4CDA-9B3A-EB605E7D308A}">
      <dgm:prSet/>
      <dgm:spPr/>
      <dgm:t>
        <a:bodyPr/>
        <a:lstStyle/>
        <a:p>
          <a:endParaRPr lang="en-US"/>
        </a:p>
      </dgm:t>
    </dgm:pt>
    <dgm:pt modelId="{2484E1D8-4798-4066-B466-514DDD43DF07}" type="sibTrans" cxnId="{499F575D-B2EA-4CDA-9B3A-EB605E7D308A}">
      <dgm:prSet/>
      <dgm:spPr/>
      <dgm:t>
        <a:bodyPr/>
        <a:lstStyle/>
        <a:p>
          <a:endParaRPr lang="en-US"/>
        </a:p>
      </dgm:t>
    </dgm:pt>
    <dgm:pt modelId="{340CF66E-D9BA-47C3-9A71-7CB2EABC0AE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1800" dirty="0"/>
            <a:t>Razumijevanje kontekstnog povezivanja</a:t>
          </a:r>
          <a:r>
            <a:rPr lang="hr-HR" sz="2800" dirty="0"/>
            <a:t>.</a:t>
          </a:r>
          <a:endParaRPr lang="en-US" sz="2800" dirty="0"/>
        </a:p>
      </dgm:t>
    </dgm:pt>
    <dgm:pt modelId="{40040A7C-1B6D-45C5-804F-55657897F600}" type="parTrans" cxnId="{D3083000-A82F-43A0-9F68-DD46763C1485}">
      <dgm:prSet/>
      <dgm:spPr/>
      <dgm:t>
        <a:bodyPr/>
        <a:lstStyle/>
        <a:p>
          <a:endParaRPr lang="en-US"/>
        </a:p>
      </dgm:t>
    </dgm:pt>
    <dgm:pt modelId="{256C9DAA-81AB-4B8F-805F-C83E6966C2CA}" type="sibTrans" cxnId="{D3083000-A82F-43A0-9F68-DD46763C1485}">
      <dgm:prSet/>
      <dgm:spPr/>
      <dgm:t>
        <a:bodyPr/>
        <a:lstStyle/>
        <a:p>
          <a:endParaRPr lang="en-US"/>
        </a:p>
      </dgm:t>
    </dgm:pt>
    <dgm:pt modelId="{F5953B88-08C3-47F7-ABE2-C6774FAEC1FF}" type="pres">
      <dgm:prSet presAssocID="{85363205-1B11-4DBF-94F9-DADAB93F2A28}" presName="linear" presStyleCnt="0">
        <dgm:presLayoutVars>
          <dgm:animLvl val="lvl"/>
          <dgm:resizeHandles val="exact"/>
        </dgm:presLayoutVars>
      </dgm:prSet>
      <dgm:spPr/>
    </dgm:pt>
    <dgm:pt modelId="{D69B3C2D-370F-4640-AA86-1B702CCF2FE0}" type="pres">
      <dgm:prSet presAssocID="{FF01188F-3396-4311-803F-385A1A35CF11}" presName="parentText" presStyleLbl="node1" presStyleIdx="0" presStyleCnt="1" custScaleX="52581" custScaleY="36994" custLinFactNeighborX="-25441" custLinFactNeighborY="-63174">
        <dgm:presLayoutVars>
          <dgm:chMax val="0"/>
          <dgm:bulletEnabled val="1"/>
        </dgm:presLayoutVars>
      </dgm:prSet>
      <dgm:spPr/>
    </dgm:pt>
    <dgm:pt modelId="{A5C8F1E9-0E27-4B95-B14E-007ECFD54421}" type="pres">
      <dgm:prSet presAssocID="{FF01188F-3396-4311-803F-385A1A35CF11}" presName="childText" presStyleLbl="revTx" presStyleIdx="0" presStyleCnt="1" custLinFactNeighborX="133" custLinFactNeighborY="-9329">
        <dgm:presLayoutVars>
          <dgm:bulletEnabled val="1"/>
        </dgm:presLayoutVars>
      </dgm:prSet>
      <dgm:spPr/>
    </dgm:pt>
  </dgm:ptLst>
  <dgm:cxnLst>
    <dgm:cxn modelId="{D3083000-A82F-43A0-9F68-DD46763C1485}" srcId="{FF01188F-3396-4311-803F-385A1A35CF11}" destId="{340CF66E-D9BA-47C3-9A71-7CB2EABC0AEC}" srcOrd="3" destOrd="0" parTransId="{40040A7C-1B6D-45C5-804F-55657897F600}" sibTransId="{256C9DAA-81AB-4B8F-805F-C83E6966C2CA}"/>
    <dgm:cxn modelId="{7DC9522C-5A2C-4ECF-9EAB-0029456A1E10}" type="presOf" srcId="{340CF66E-D9BA-47C3-9A71-7CB2EABC0AEC}" destId="{A5C8F1E9-0E27-4B95-B14E-007ECFD54421}" srcOrd="0" destOrd="3" presId="urn:microsoft.com/office/officeart/2005/8/layout/vList2"/>
    <dgm:cxn modelId="{D952903B-5AE7-41BC-9DDC-8D99589E043E}" type="presOf" srcId="{85363205-1B11-4DBF-94F9-DADAB93F2A28}" destId="{F5953B88-08C3-47F7-ABE2-C6774FAEC1FF}" srcOrd="0" destOrd="0" presId="urn:microsoft.com/office/officeart/2005/8/layout/vList2"/>
    <dgm:cxn modelId="{499F575D-B2EA-4CDA-9B3A-EB605E7D308A}" srcId="{FF01188F-3396-4311-803F-385A1A35CF11}" destId="{29FD2FD0-BC00-48E7-BBD4-01977C6A0B41}" srcOrd="2" destOrd="0" parTransId="{5ABD8EF6-9545-4E11-8501-0D6BA0489CDF}" sibTransId="{2484E1D8-4798-4066-B466-514DDD43DF07}"/>
    <dgm:cxn modelId="{BF2E214B-8B0E-4D9C-B239-4D87A114277B}" type="presOf" srcId="{29FD2FD0-BC00-48E7-BBD4-01977C6A0B41}" destId="{A5C8F1E9-0E27-4B95-B14E-007ECFD54421}" srcOrd="0" destOrd="2" presId="urn:microsoft.com/office/officeart/2005/8/layout/vList2"/>
    <dgm:cxn modelId="{5C814D74-39DE-4565-B659-FD0C0C9E3FA9}" type="presOf" srcId="{578B845C-5D9F-493F-A647-4D46EC510FFB}" destId="{A5C8F1E9-0E27-4B95-B14E-007ECFD54421}" srcOrd="0" destOrd="1" presId="urn:microsoft.com/office/officeart/2005/8/layout/vList2"/>
    <dgm:cxn modelId="{8F173A81-AAFF-4C7E-8BFA-7FF51035E6B3}" srcId="{85363205-1B11-4DBF-94F9-DADAB93F2A28}" destId="{FF01188F-3396-4311-803F-385A1A35CF11}" srcOrd="0" destOrd="0" parTransId="{717897F5-0564-4A95-9384-580B6587F600}" sibTransId="{8C12B425-426F-4209-B789-E9BE7142CC3B}"/>
    <dgm:cxn modelId="{64DE6588-E9EA-4069-8AFE-70D574D54FC6}" type="presOf" srcId="{62CCF3BC-CA3C-4987-AD94-FDE40DD09D5C}" destId="{A5C8F1E9-0E27-4B95-B14E-007ECFD54421}" srcOrd="0" destOrd="0" presId="urn:microsoft.com/office/officeart/2005/8/layout/vList2"/>
    <dgm:cxn modelId="{4A208192-59EA-4568-846D-BA39DF3436E3}" type="presOf" srcId="{FF01188F-3396-4311-803F-385A1A35CF11}" destId="{D69B3C2D-370F-4640-AA86-1B702CCF2FE0}" srcOrd="0" destOrd="0" presId="urn:microsoft.com/office/officeart/2005/8/layout/vList2"/>
    <dgm:cxn modelId="{BB739CB4-21AE-4262-A757-C5EDD2615A2F}" srcId="{FF01188F-3396-4311-803F-385A1A35CF11}" destId="{62CCF3BC-CA3C-4987-AD94-FDE40DD09D5C}" srcOrd="0" destOrd="0" parTransId="{8D56C2CB-59C0-42C5-A4F5-98B43E4D3D54}" sibTransId="{574A912F-2823-4D3D-B071-82961F4870CA}"/>
    <dgm:cxn modelId="{57466FC5-C983-4277-AA79-D2EE73691E53}" srcId="{FF01188F-3396-4311-803F-385A1A35CF11}" destId="{578B845C-5D9F-493F-A647-4D46EC510FFB}" srcOrd="1" destOrd="0" parTransId="{0E6F1ECB-DABC-4FE2-8F18-6E42D7CE3063}" sibTransId="{BB36AFC8-889D-4978-B541-E00337756153}"/>
    <dgm:cxn modelId="{352784E4-8FE5-4D78-9A8F-ADCFB5989791}" type="presParOf" srcId="{F5953B88-08C3-47F7-ABE2-C6774FAEC1FF}" destId="{D69B3C2D-370F-4640-AA86-1B702CCF2FE0}" srcOrd="0" destOrd="0" presId="urn:microsoft.com/office/officeart/2005/8/layout/vList2"/>
    <dgm:cxn modelId="{364A2688-27A9-4BB9-883B-84FE1B3BDE06}" type="presParOf" srcId="{F5953B88-08C3-47F7-ABE2-C6774FAEC1FF}" destId="{A5C8F1E9-0E27-4B95-B14E-007ECFD5442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B3C2D-370F-4640-AA86-1B702CCF2FE0}">
      <dsp:nvSpPr>
        <dsp:cNvPr id="0" name=""/>
        <dsp:cNvSpPr/>
      </dsp:nvSpPr>
      <dsp:spPr>
        <a:xfrm>
          <a:off x="0" y="0"/>
          <a:ext cx="4687806" cy="9418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7. Prepoznavanje glavnih ideja</a:t>
          </a:r>
          <a:endParaRPr lang="en-US" sz="2300" kern="1200" dirty="0"/>
        </a:p>
      </dsp:txBody>
      <dsp:txXfrm>
        <a:off x="45977" y="45977"/>
        <a:ext cx="4595852" cy="849883"/>
      </dsp:txXfrm>
    </dsp:sp>
    <dsp:sp modelId="{A5C8F1E9-0E27-4B95-B14E-007ECFD54421}">
      <dsp:nvSpPr>
        <dsp:cNvPr id="0" name=""/>
        <dsp:cNvSpPr/>
      </dsp:nvSpPr>
      <dsp:spPr>
        <a:xfrm>
          <a:off x="0" y="1426700"/>
          <a:ext cx="8915400" cy="139104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83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 dirty="0"/>
            <a:t>U svakom tekstu nalazimo glavnu misao (ideju)..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 dirty="0"/>
            <a:t>Pretpostavka da se u tekstu može pronaći više ideja.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 dirty="0"/>
            <a:t>Prepoznavanje i povezivanje ključnih točaka povezanih u kontekstu.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800" kern="1200" dirty="0"/>
            <a:t>Razumijevanje kontekstnog povezivanja</a:t>
          </a:r>
          <a:r>
            <a:rPr lang="hr-HR" sz="2800" kern="1200" dirty="0"/>
            <a:t>.</a:t>
          </a:r>
          <a:endParaRPr lang="en-US" sz="2800" kern="1200" dirty="0"/>
        </a:p>
      </dsp:txBody>
      <dsp:txXfrm>
        <a:off x="0" y="1426700"/>
        <a:ext cx="8915400" cy="1391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>
    <p:wedg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jd2884623ct" TargetMode="External"/><Relationship Id="rId2" Type="http://schemas.openxmlformats.org/officeDocument/2006/relationships/hyperlink" Target="https://www.liveworksheets.com/lh2830149k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office.com/Pages/ResponsePage.aspx?id=FvJamzTGgEurAgyaPQKQkXmNQjHiEbZJvp--8t5m_nlUMDNNU0RKVk0zOVJCUlpJODFZWUlOUjRJOC4u" TargetMode="External"/><Relationship Id="rId4" Type="http://schemas.openxmlformats.org/officeDocument/2006/relationships/hyperlink" Target="https://www.liveworksheets.com/ol545833gy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rnet-my.sharepoint.com/personal/dragocjenka_bilovic_skole_hr/Documents/Strategije%20%C4%8Ditanja%20-%20opis%20i%20primjena%20(2)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919A9B-C15E-56D1-B8EF-2D7986DAC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Čitanje s razumijevanjem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24578C9-D9FF-9D19-96FE-A3E874A9E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/>
              <a:t>Županijsko stručno vijeće</a:t>
            </a:r>
          </a:p>
          <a:p>
            <a:r>
              <a:rPr lang="hr-HR" b="1" dirty="0"/>
              <a:t>Otočac, 16.veljače 2023.                              Dragocjenka </a:t>
            </a:r>
            <a:r>
              <a:rPr lang="hr-HR" b="1" dirty="0" err="1"/>
              <a:t>Bilović,prof</a:t>
            </a:r>
            <a:r>
              <a:rPr lang="hr-H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7755370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63FB25-59E7-F2C5-0C16-5E47289E4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 čitanja 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094077-78D9-C332-D12A-5BA90E58D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462" y="3040085"/>
            <a:ext cx="8915400" cy="3218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Strategija povezana s bilježenjem</a:t>
            </a:r>
          </a:p>
          <a:p>
            <a:r>
              <a:rPr lang="hr-HR" dirty="0" err="1"/>
              <a:t>Samokomuniciranje</a:t>
            </a:r>
            <a:r>
              <a:rPr lang="hr-HR" dirty="0"/>
              <a:t> – da bismo iz bilježaka mogli učiti, govoriti o pročitanom tekstu, prepričavati, istraživati, pisati.</a:t>
            </a:r>
          </a:p>
          <a:p>
            <a:r>
              <a:rPr lang="hr-HR" dirty="0"/>
              <a:t>Ne postoji najbolji način vođenja bilježaka ( tablice, umne mape, crtanje sadržaja, dodavanje različitih oznaka itd.).</a:t>
            </a:r>
          </a:p>
          <a:p>
            <a:r>
              <a:rPr lang="hr-HR" dirty="0"/>
              <a:t>Učitelj ne može ponuditi svoje bilješke kao uzorak učenicima, čitatelj mora sam stvarati svoje vizualne prikaze.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88820" y="1876301"/>
            <a:ext cx="546265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4. Stvaranje vizualnih percepcija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48155832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755809-6D0F-FEAB-0F43-B3C21A361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 čitanja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89F6AD-F0AE-F98D-FA9A-DA2BF1F7C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10690"/>
            <a:ext cx="8915400" cy="350053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</a:t>
            </a:r>
          </a:p>
          <a:p>
            <a:r>
              <a:rPr lang="hr-HR" dirty="0"/>
              <a:t>Učitelj priprema pitanja za provjeru učenikova razumijevanja pročitanoga teksta.</a:t>
            </a:r>
          </a:p>
          <a:p>
            <a:r>
              <a:rPr lang="hr-HR" dirty="0"/>
              <a:t>U književnom tekstu ne postavljaju se sva pitanja školske interpretacije.</a:t>
            </a:r>
          </a:p>
          <a:p>
            <a:r>
              <a:rPr lang="hr-HR" dirty="0"/>
              <a:t> Npr. pitanja za razumijevanje prvog sloja djela: što se prikazuje, tko sudjeluje, na kojem mjestu i u kojem vremenu.</a:t>
            </a:r>
          </a:p>
          <a:p>
            <a:r>
              <a:rPr lang="hr-HR" dirty="0"/>
              <a:t>Pitanjima </a:t>
            </a:r>
            <a:r>
              <a:rPr lang="hr-HR" b="1" i="1" dirty="0"/>
              <a:t>zašto </a:t>
            </a:r>
            <a:r>
              <a:rPr lang="hr-HR" b="1" dirty="0"/>
              <a:t>i</a:t>
            </a:r>
            <a:r>
              <a:rPr lang="hr-HR" b="1" i="1" dirty="0"/>
              <a:t> kako </a:t>
            </a:r>
            <a:r>
              <a:rPr lang="hr-HR" dirty="0"/>
              <a:t>dublje se istražuje i stvaralački ulazi u književne probleme.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88821" y="1698171"/>
            <a:ext cx="439387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5. Odgovaranje na pitanja</a:t>
            </a:r>
          </a:p>
        </p:txBody>
      </p:sp>
    </p:spTree>
    <p:extLst>
      <p:ext uri="{BB962C8B-B14F-4D97-AF65-F5344CB8AC3E}">
        <p14:creationId xmlns:p14="http://schemas.microsoft.com/office/powerpoint/2010/main" val="2255985508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99F19A-86BC-3857-5E0E-66B5C9E9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Koraci čitanja s razumijevanjem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F84A93-0001-39EC-1196-6C25DC182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087" y="3238006"/>
            <a:ext cx="8915400" cy="21771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Učenici postavljaju sebi pitanja.</a:t>
            </a:r>
          </a:p>
          <a:p>
            <a:r>
              <a:rPr lang="hr-HR" dirty="0"/>
              <a:t>Omogućuje slobodnije upravljanje tekstom.</a:t>
            </a:r>
          </a:p>
          <a:p>
            <a:r>
              <a:rPr lang="hr-HR" dirty="0"/>
              <a:t>Već tijekom čitanja mogu se izvoditi zaključci.</a:t>
            </a:r>
          </a:p>
          <a:p>
            <a:r>
              <a:rPr lang="hr-HR" dirty="0"/>
              <a:t>Pitanja koja si učenici postavljaju: </a:t>
            </a:r>
            <a:r>
              <a:rPr lang="hr-HR" i="1" dirty="0"/>
              <a:t>što znači, o čemu, zašto </a:t>
            </a:r>
            <a:r>
              <a:rPr lang="hr-HR" i="1" dirty="0" err="1"/>
              <a:t>je,zanima</a:t>
            </a:r>
            <a:r>
              <a:rPr lang="hr-HR" i="1" dirty="0"/>
              <a:t> me.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12571" y="1900052"/>
            <a:ext cx="6780811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6. Izvođenje zaključka / postavljanje pitanja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63962555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242E888-221C-4789-EBE6-80945373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hr-HR"/>
              <a:t>Koraci čitanja s razumijevanjem</a:t>
            </a:r>
            <a:endParaRPr lang="hr-HR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id="{A2242B83-704D-B161-9C2E-F28E51578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83150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487566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062517-13B8-6B24-CA72-94BBD611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 čitanja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0B283E-23D5-2E7B-363B-7615AFDF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4209" y="3036125"/>
            <a:ext cx="8915400" cy="33171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Ovim postupkom ulazi se i u sažimanje teksta.</a:t>
            </a:r>
          </a:p>
          <a:p>
            <a:r>
              <a:rPr lang="hr-HR" dirty="0"/>
              <a:t>Postiže se razumijevanje kronologije događaja.</a:t>
            </a:r>
          </a:p>
          <a:p>
            <a:r>
              <a:rPr lang="hr-HR" dirty="0"/>
              <a:t>Određuje se redoslijed radnje.</a:t>
            </a:r>
          </a:p>
          <a:p>
            <a:r>
              <a:rPr lang="hr-HR" dirty="0"/>
              <a:t>Ustroj teksta učenicima služi u prepričavanju.</a:t>
            </a:r>
          </a:p>
          <a:p>
            <a:r>
              <a:rPr lang="hr-HR" dirty="0"/>
              <a:t>Ako se radi o neknjiževnom djelu, ustrojavanjem teksta postiže se bolje zapažanje i zapamćivanje ključnih pojmova.</a:t>
            </a:r>
          </a:p>
          <a:p>
            <a:r>
              <a:rPr lang="hr-HR" dirty="0"/>
              <a:t>Kada je tekst opširniji povezuju se podnaslovi i dijelovi .</a:t>
            </a:r>
          </a:p>
          <a:p>
            <a:r>
              <a:rPr lang="hr-HR" dirty="0"/>
              <a:t>Postiže se razumijevanje međusobnih odnosa dijelova teksta.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517568" y="1816925"/>
            <a:ext cx="7885215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8. Ustroj teksta /povezivanje različitih dijelova teksta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436477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D7105E-E212-4A54-09FE-A007F84C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Koraci čitanja s razumijevanjem</a:t>
            </a: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4E90FC-7830-8D0A-D3A6-34E58E84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086" y="3356759"/>
            <a:ext cx="8915400" cy="21771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/>
              <a:t>Prikazivanje sadržaja teksta na uopćenoj razini.</a:t>
            </a:r>
          </a:p>
          <a:p>
            <a:r>
              <a:rPr lang="hr-HR" dirty="0"/>
              <a:t>Smanjenje opsega teksta, izdvajanje i navođenje bitnih pojmova.</a:t>
            </a:r>
          </a:p>
          <a:p>
            <a:r>
              <a:rPr lang="hr-HR" dirty="0"/>
              <a:t>Sažeto prepričavanje je najteži oblik jezičnoga izražavanja.</a:t>
            </a:r>
          </a:p>
          <a:p>
            <a:r>
              <a:rPr lang="hr-HR" dirty="0"/>
              <a:t>Kod sažimanja teksta izostaviti parafraziranje.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29445" y="1935678"/>
            <a:ext cx="2220686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9. Sažimanje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5497084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E6E6A8-C814-58B3-ED92-B340F1AF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Književni tekstovi za čitanje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77A056-633D-4124-659A-0C57A6CEA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633458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lirska pjesma</a:t>
            </a:r>
          </a:p>
          <a:p>
            <a:r>
              <a:rPr lang="hr-HR" dirty="0"/>
              <a:t>Kratka priča, novela</a:t>
            </a:r>
          </a:p>
          <a:p>
            <a:r>
              <a:rPr lang="hr-HR" dirty="0"/>
              <a:t>crtica, anegdota</a:t>
            </a:r>
          </a:p>
          <a:p>
            <a:r>
              <a:rPr lang="hr-HR" dirty="0"/>
              <a:t>romani za djecu i mlade</a:t>
            </a:r>
          </a:p>
          <a:p>
            <a:r>
              <a:rPr lang="hr-HR" dirty="0"/>
              <a:t>romansirana biografija</a:t>
            </a:r>
          </a:p>
          <a:p>
            <a:r>
              <a:rPr lang="hr-HR" dirty="0"/>
              <a:t>autobiografija</a:t>
            </a:r>
          </a:p>
          <a:p>
            <a:r>
              <a:rPr lang="hr-HR" dirty="0"/>
              <a:t>strip</a:t>
            </a:r>
          </a:p>
          <a:p>
            <a:r>
              <a:rPr lang="hr-HR" dirty="0"/>
              <a:t>dramski tekst.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671240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35D637-4819-557F-F710-23D9B5D6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Obavijesni tekstovi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514B3D-B07A-BB18-CC6B-1E9E31BB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918466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vijest, izvješće , sažetak                                        </a:t>
            </a:r>
          </a:p>
          <a:p>
            <a:r>
              <a:rPr lang="hr-HR" dirty="0"/>
              <a:t>znanstveno-popularni članak</a:t>
            </a:r>
          </a:p>
          <a:p>
            <a:r>
              <a:rPr lang="hr-HR" dirty="0"/>
              <a:t>tekstovi s mrežnih portala</a:t>
            </a:r>
          </a:p>
          <a:p>
            <a:r>
              <a:rPr lang="hr-HR" dirty="0"/>
              <a:t>prikaz</a:t>
            </a:r>
          </a:p>
          <a:p>
            <a:r>
              <a:rPr lang="hr-HR" dirty="0"/>
              <a:t>uputa, objašnjenje</a:t>
            </a:r>
          </a:p>
          <a:p>
            <a:r>
              <a:rPr lang="hr-HR" dirty="0"/>
              <a:t>komentar</a:t>
            </a:r>
          </a:p>
          <a:p>
            <a:r>
              <a:rPr lang="hr-HR" dirty="0"/>
              <a:t>obrazac</a:t>
            </a:r>
          </a:p>
          <a:p>
            <a:r>
              <a:rPr lang="hr-HR" dirty="0"/>
              <a:t>brojčani prikaz podataka</a:t>
            </a:r>
          </a:p>
          <a:p>
            <a:r>
              <a:rPr lang="hr-HR" dirty="0"/>
              <a:t>slikovni prikaz podataka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8862137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FB9143-6240-6E3F-BE31-DC5147FD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Sastavnice za vrednovanje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105386-0165-BA23-DCD7-09EDDD47B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339" y="2121724"/>
            <a:ext cx="7160430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/>
            <a:r>
              <a:rPr lang="hr-HR" dirty="0"/>
              <a:t>Označavanje točnih odgovora tijekom ili nakon čitanja.</a:t>
            </a:r>
          </a:p>
          <a:p>
            <a:pPr marL="0" indent="0"/>
            <a:r>
              <a:rPr lang="hr-HR" dirty="0"/>
              <a:t>Organizacija rečenica, dijelova teksta.</a:t>
            </a:r>
          </a:p>
          <a:p>
            <a:pPr marL="0" indent="0"/>
            <a:r>
              <a:rPr lang="hr-HR" dirty="0"/>
              <a:t>Povezivanje dijelova teksta tijekom ili nakon čitanja.</a:t>
            </a:r>
          </a:p>
          <a:p>
            <a:pPr marL="0" indent="0"/>
            <a:r>
              <a:rPr lang="hr-HR" dirty="0"/>
              <a:t>Odgovaranje na pitanja.</a:t>
            </a:r>
          </a:p>
          <a:p>
            <a:pPr marL="0" indent="0"/>
            <a:r>
              <a:rPr lang="hr-HR" dirty="0"/>
              <a:t> Pronalaženje traženih informacija.</a:t>
            </a:r>
          </a:p>
          <a:p>
            <a:pPr marL="0" indent="0"/>
            <a:r>
              <a:rPr lang="hr-HR" dirty="0"/>
              <a:t>Prepričavanje po redoslijedu radnje.</a:t>
            </a:r>
          </a:p>
          <a:p>
            <a:pPr marL="0" indent="0"/>
            <a:r>
              <a:rPr lang="hr-HR" dirty="0"/>
              <a:t>Sažeto prepričavanje.</a:t>
            </a:r>
          </a:p>
        </p:txBody>
      </p:sp>
    </p:spTree>
    <p:extLst>
      <p:ext uri="{BB962C8B-B14F-4D97-AF65-F5344CB8AC3E}">
        <p14:creationId xmlns:p14="http://schemas.microsoft.com/office/powerpoint/2010/main" val="785986963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311097-88E9-670B-3FD6-7D9BB07D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Opisnici</a:t>
            </a:r>
            <a:r>
              <a:rPr lang="hr-HR" dirty="0"/>
              <a:t> za razinu čitalačke pismenosti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644E1D-BB5A-4D0C-FC8D-05E281A5A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088" y="2335481"/>
            <a:ext cx="8915400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Učenik otežano čita jednostavne tekstove.</a:t>
            </a:r>
          </a:p>
          <a:p>
            <a:r>
              <a:rPr lang="hr-HR" dirty="0"/>
              <a:t>Ne čita tečno naglas.</a:t>
            </a:r>
          </a:p>
          <a:p>
            <a:r>
              <a:rPr lang="hr-HR" dirty="0"/>
              <a:t>Dekodira samo poznate jednosložne i dvosložne riječi.</a:t>
            </a:r>
          </a:p>
          <a:p>
            <a:r>
              <a:rPr lang="hr-HR" dirty="0"/>
              <a:t>Nepoznate i višesložne riječi teško dekodira.</a:t>
            </a:r>
          </a:p>
          <a:p>
            <a:r>
              <a:rPr lang="hr-HR" dirty="0"/>
              <a:t>Lakše čita isprekidane tekstove.</a:t>
            </a:r>
          </a:p>
          <a:p>
            <a:r>
              <a:rPr lang="hr-HR" dirty="0"/>
              <a:t>Ne snalazi se u novom tekstu, lako odustaje od čitanja.</a:t>
            </a:r>
          </a:p>
          <a:p>
            <a:r>
              <a:rPr lang="hr-HR" dirty="0"/>
              <a:t>Razumije razliku između obavijesnog i pripovjednog teksta.</a:t>
            </a:r>
          </a:p>
          <a:p>
            <a:r>
              <a:rPr lang="hr-HR" dirty="0"/>
              <a:t>Mišljenje izražava doslovnom reprodukcijom sadržaja.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624446" y="1662545"/>
            <a:ext cx="296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u="sng" dirty="0">
                <a:solidFill>
                  <a:srgbClr val="FF0000"/>
                </a:solidFill>
              </a:rPr>
              <a:t>Najniža razina</a:t>
            </a:r>
          </a:p>
        </p:txBody>
      </p:sp>
    </p:spTree>
    <p:extLst>
      <p:ext uri="{BB962C8B-B14F-4D97-AF65-F5344CB8AC3E}">
        <p14:creationId xmlns:p14="http://schemas.microsoft.com/office/powerpoint/2010/main" val="4208889162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7BC0F5-EE5E-A32C-8BAF-752D99FF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Proces čitanja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8ED0FC-4514-8B27-AD23-9653C90AC97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dirty="0"/>
              <a:t>Čitanje kao proces uspostavlja razumijevanje smisla napisanih riječi.</a:t>
            </a:r>
          </a:p>
          <a:p>
            <a:r>
              <a:rPr lang="hr-HR" dirty="0"/>
              <a:t>Čitalačka je pismenost sveobuhvatna sposobnost razumijevanja, korištenja i promišljanja o pisanim tekstovima radi ostvarivanja osobnih i profesionalnih ciljeva.</a:t>
            </a:r>
          </a:p>
          <a:p>
            <a:r>
              <a:rPr lang="hr-HR" dirty="0"/>
              <a:t>Čitanje predstavlja uspostavljanje veze između napisanog i govorenog.</a:t>
            </a:r>
          </a:p>
          <a:p>
            <a:r>
              <a:rPr lang="hr-HR" dirty="0"/>
              <a:t>Suvremeni čovjek zbog naglog širenja informacija mora sve više čitati.</a:t>
            </a:r>
          </a:p>
          <a:p>
            <a:r>
              <a:rPr lang="hr-HR" dirty="0"/>
              <a:t>Sredina ima velik utjecaj za pripremljenost djece na čitanje.</a:t>
            </a:r>
          </a:p>
          <a:p>
            <a:r>
              <a:rPr lang="hr-HR" dirty="0"/>
              <a:t>Potreba za usavršavanjem tehnika čitanja.</a:t>
            </a:r>
          </a:p>
          <a:p>
            <a:r>
              <a:rPr lang="hr-HR" dirty="0"/>
              <a:t>Od učenika se očekuje da čita s razumijevanjem i dovoljno brzo.</a:t>
            </a:r>
          </a:p>
          <a:p>
            <a:r>
              <a:rPr lang="hr-HR" dirty="0"/>
              <a:t>Razvojni put čitateljskih vještina povezan je s čitateljskim sposobnostima  pojedinog učenika u okružju psiholoških, socijalnih i ekonomskih čimbenika.</a:t>
            </a:r>
          </a:p>
        </p:txBody>
      </p:sp>
    </p:spTree>
    <p:extLst>
      <p:ext uri="{BB962C8B-B14F-4D97-AF65-F5344CB8AC3E}">
        <p14:creationId xmlns:p14="http://schemas.microsoft.com/office/powerpoint/2010/main" val="1423206979"/>
      </p:ext>
    </p:extLst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9186AE-456E-66C9-9995-D593019B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Opisnici</a:t>
            </a:r>
            <a:r>
              <a:rPr lang="hr-HR" dirty="0"/>
              <a:t> za razinu čitalačke pismenosti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2A93E2-503E-C3A4-0842-72EE691F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838" y="2679865"/>
            <a:ext cx="8915400" cy="31746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Sporije  dekodira riječi.</a:t>
            </a:r>
          </a:p>
          <a:p>
            <a:r>
              <a:rPr lang="hr-HR" dirty="0"/>
              <a:t>Jednostavne tekstove može pročitati s razumijevanjem i samostalno.</a:t>
            </a:r>
          </a:p>
          <a:p>
            <a:r>
              <a:rPr lang="hr-HR" dirty="0"/>
              <a:t>Potrebno je vođenje u čitanju (pitanja, potpitanja, objašnjavanja).</a:t>
            </a:r>
          </a:p>
          <a:p>
            <a:r>
              <a:rPr lang="hr-HR" dirty="0"/>
              <a:t>Može navesti događaj i odgovarati na pitanja o temi.</a:t>
            </a:r>
          </a:p>
          <a:p>
            <a:r>
              <a:rPr lang="hr-HR" dirty="0"/>
              <a:t>Prepoznaje razlikovna obilježja pripovjednih i obavijesnih tekstova.</a:t>
            </a:r>
          </a:p>
          <a:p>
            <a:r>
              <a:rPr lang="hr-HR" dirty="0"/>
              <a:t>Ne zna rabiti strategije čitanja ( izdvojiti bitno, sažeti).</a:t>
            </a:r>
          </a:p>
          <a:p>
            <a:r>
              <a:rPr lang="hr-HR" dirty="0"/>
              <a:t>Može rješavati jednostavnije zadatke u suradničkom učenju.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624448" y="2006930"/>
            <a:ext cx="1971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u="sng" dirty="0">
                <a:solidFill>
                  <a:srgbClr val="FF0000"/>
                </a:solidFill>
              </a:rPr>
              <a:t>Niža razina</a:t>
            </a:r>
          </a:p>
        </p:txBody>
      </p:sp>
    </p:spTree>
    <p:extLst>
      <p:ext uri="{BB962C8B-B14F-4D97-AF65-F5344CB8AC3E}">
        <p14:creationId xmlns:p14="http://schemas.microsoft.com/office/powerpoint/2010/main" val="2364434646"/>
      </p:ext>
    </p:extLst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606348-A49E-6F0E-39C7-8874CE904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Opisnici</a:t>
            </a:r>
            <a:r>
              <a:rPr lang="hr-HR" dirty="0"/>
              <a:t> za razinu čitalačke pismenosti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ACE9AE-81AF-B7B0-C066-B36EFC25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711" y="2774867"/>
            <a:ext cx="8915400" cy="34478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Učenik čita jednostavne  i neprekinute tekstove s razumijevanjem.</a:t>
            </a:r>
          </a:p>
          <a:p>
            <a:r>
              <a:rPr lang="hr-HR" dirty="0"/>
              <a:t>Samostalno izražava dojmove i mišljenje o temi, ideji i sudionicima događaja.</a:t>
            </a:r>
          </a:p>
          <a:p>
            <a:r>
              <a:rPr lang="hr-HR" dirty="0"/>
              <a:t>Iščitava poruku iz isprekidanog teksta (tablice, zemljovidi, grafikoni).</a:t>
            </a:r>
          </a:p>
          <a:p>
            <a:r>
              <a:rPr lang="hr-HR" dirty="0"/>
              <a:t>Dobro razlikuje obilježja pripovjednog, obavijesnog, raspravljačkog i upućivačkog teksta).</a:t>
            </a:r>
          </a:p>
          <a:p>
            <a:r>
              <a:rPr lang="hr-HR" dirty="0"/>
              <a:t>Dobro se snalazi u čitanju nepoznatog teksta, primjenjuje nekoliko strategija,</a:t>
            </a:r>
          </a:p>
          <a:p>
            <a:pPr lvl="0"/>
            <a:r>
              <a:rPr lang="hr-HR" dirty="0"/>
              <a:t>U suradničkom učenju nastoji ostvariti složenije zadatke. </a:t>
            </a:r>
            <a:endParaRPr lang="en-US" dirty="0"/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41320" y="2054432"/>
            <a:ext cx="292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u="sng" dirty="0">
                <a:solidFill>
                  <a:srgbClr val="FF0000"/>
                </a:solidFill>
              </a:rPr>
              <a:t>Prosječna razina</a:t>
            </a:r>
          </a:p>
        </p:txBody>
      </p:sp>
    </p:spTree>
    <p:extLst>
      <p:ext uri="{BB962C8B-B14F-4D97-AF65-F5344CB8AC3E}">
        <p14:creationId xmlns:p14="http://schemas.microsoft.com/office/powerpoint/2010/main" val="1766921366"/>
      </p:ext>
    </p:extLst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4C2831-E8FC-9844-A290-5ABED165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hr-HR" dirty="0" err="1"/>
              <a:t>Opisnici</a:t>
            </a:r>
            <a:r>
              <a:rPr lang="hr-HR" dirty="0"/>
              <a:t> za razinu čitalačke pismenosti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2660072" y="2618913"/>
            <a:ext cx="8161807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r-HR" dirty="0"/>
              <a:t>Učenik samostalno čita različite vrste testova.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hr-HR" dirty="0"/>
              <a:t>Poznaje obilježja različitih tekstova i međusobno ih razlikuje.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hr-HR" dirty="0"/>
              <a:t>Primjenjuje gotovo sve strategije kojima je poučavan.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hr-HR" dirty="0"/>
              <a:t>Izražava kritičko mišljenje , samostalno rješava gotovo sve stvaralačke zadatke.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hr-HR" dirty="0"/>
              <a:t>U suradničkom učenju organizira rad i potiče čitalačke aktivnosti.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hr-HR" dirty="0"/>
              <a:t>Na predlošku pročitanog teksta vrši predstavljanje i raspravljanje.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hr-HR" dirty="0"/>
              <a:t>Čitalačke sposobnosti aktivira u nizu kulturnih i javnih djelatnosti.</a:t>
            </a:r>
            <a:endParaRPr lang="en-US" dirty="0"/>
          </a:p>
          <a:p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2671947" y="1793173"/>
            <a:ext cx="2909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u="sng" dirty="0">
                <a:solidFill>
                  <a:srgbClr val="FF0000"/>
                </a:solidFill>
              </a:rPr>
              <a:t>Napredna razina</a:t>
            </a:r>
          </a:p>
        </p:txBody>
      </p:sp>
    </p:spTree>
    <p:extLst>
      <p:ext uri="{BB962C8B-B14F-4D97-AF65-F5344CB8AC3E}">
        <p14:creationId xmlns:p14="http://schemas.microsoft.com/office/powerpoint/2010/main" val="3302787653"/>
      </p:ext>
    </p:extLst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BECF30-36BD-E3A8-1C14-2F9B7F6A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za postavljanje 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0B0EA5-57F5-ADB4-E6B4-021B690F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dirty="0"/>
              <a:t>Gustav Krklec   „Srebrna cesta”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Lirska misaona pjesma. </a:t>
            </a:r>
          </a:p>
          <a:p>
            <a:pPr marL="0" indent="0">
              <a:buNone/>
            </a:pPr>
            <a:r>
              <a:rPr lang="hr-HR" sz="3200" dirty="0"/>
              <a:t>Pitanja za učenika osmoga razreda.</a:t>
            </a:r>
          </a:p>
          <a:p>
            <a:endParaRPr lang="hr-HR" sz="32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0295120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6C4EA0-88FC-E47C-1521-53B6BBF6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dirty="0"/>
            </a:br>
            <a:r>
              <a:rPr lang="hr-HR" dirty="0"/>
              <a:t>O kojoj cesti govori pjesnik u naslovu?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7B0617-AFFF-BF38-4E4D-82C098456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oja vodi u unutarnji svijet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oja vodi kroz život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oja prati život od rođenja do smrti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ojom se hoda po mjesečini.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4716731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640E94-2C0F-9320-C2D7-5224CF36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Kamo pjesnik upućuje neznanca glagolom „izađi”?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7B10D3-2BE6-A270-8A7F-F448B2A09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zađi iz kuće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zađi u društvo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zađi iz svakodnevnice i dosade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zađi iz samoga sebe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951212"/>
      </p:ext>
    </p:extLst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4CFD52-0C4B-0642-72B8-1BA4D805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Tko je pjesnikov drug?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A961E5-39EC-7433-E78F-BDBDD3480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 prijatelj iz djetinjstva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obar prijatelj iz mladosti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etko nepoznat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ljudi svijeta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3586479"/>
      </p:ext>
    </p:extLst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1EA9BD-7CFD-CEDE-6674-898B380E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Tko vodi neznanca na putu?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5FBF4F-30CD-5786-0718-62F03F52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rebrn plašt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 zvijezda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hr-HR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lavuji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89026014"/>
      </p:ext>
    </p:extLst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A70D54-DE47-FC54-3EED-A3A463A0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Kada na dnu duše sja jato zvijezda?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16F4E5-8AC0-BFFD-34D1-AC845DBC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kada je č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ovjek je zadovoljan sam sa sobom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 čovjek gleda u zvijezde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 čovjek skriva osjećaje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 se čovjek treba okrenuti svojoj sreći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2667286"/>
      </p:ext>
    </p:extLst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5F12AF-1599-B313-EFFC-EBDAB58A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Komu nepoznati putnik ne treba vjerovati?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7F185E-BDE2-07A3-C981-4ECB9B062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udima koji postavljaju prepreke poput oluje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ljudima koji ga ruše u ponor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udima koji mu ubijaju volju poput grebena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rnom grmlju što bode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7972850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D0D79E-B381-8240-460B-1C9BBA6C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Poteškoće u čitanju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E3749F-30AF-A99B-888D-71E646128E3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Pokazatelji poteškoća u najranijem razdoblju ukazuju na mjere kojima će se poteškoće ublažiti ili umanjiti.</a:t>
            </a:r>
          </a:p>
          <a:p>
            <a:r>
              <a:rPr lang="hr-HR" dirty="0"/>
              <a:t>Nedostatno razvijena brzina čitanja.</a:t>
            </a:r>
          </a:p>
          <a:p>
            <a:r>
              <a:rPr lang="hr-HR" dirty="0"/>
              <a:t>Pogrešno dekodiranje riječi (zamjena, propuštanje slova i slogova, izostavljanje slogova).</a:t>
            </a:r>
          </a:p>
          <a:p>
            <a:r>
              <a:rPr lang="hr-HR" dirty="0"/>
              <a:t>Nerazumijevanje značenja pročitanih riječi.</a:t>
            </a:r>
          </a:p>
          <a:p>
            <a:r>
              <a:rPr lang="hr-HR" dirty="0"/>
              <a:t>Nemogućnost povezivanja značenja riječi s rečenicom i tekstom.</a:t>
            </a:r>
          </a:p>
          <a:p>
            <a:r>
              <a:rPr lang="hr-HR" dirty="0"/>
              <a:t>Čitanje bez poštivanja interpunkcijskih znakova.</a:t>
            </a:r>
          </a:p>
          <a:p>
            <a:r>
              <a:rPr lang="hr-HR" dirty="0"/>
              <a:t>Izostanak koncentracije i strpljenja.</a:t>
            </a:r>
          </a:p>
        </p:txBody>
      </p:sp>
    </p:spTree>
    <p:extLst>
      <p:ext uri="{BB962C8B-B14F-4D97-AF65-F5344CB8AC3E}">
        <p14:creationId xmlns:p14="http://schemas.microsoft.com/office/powerpoint/2010/main" val="4009970867"/>
      </p:ext>
    </p:extLst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CB16C1-87CB-C92B-B387-57261408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neznanac treba učiniti kada naiđe na opasnost?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183914-2B57-F62A-0CFA-167837EA0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akriti se među trnje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ledati oblake kako kruže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gaziti zmiju i guštera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ožuriti u zelenu oazu</a:t>
            </a:r>
          </a:p>
          <a:p>
            <a:pPr marL="5715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1549864"/>
      </p:ext>
    </p:extLst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35F5BA-36BA-A752-C5C5-62CCCDF65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simboliziraju divlje ruže?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AF7EFA-8AFC-EFB9-E705-BFB746971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epotu na životnom putu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repreke na životnom putu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spone i padove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esreću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84981235"/>
      </p:ext>
    </p:extLst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987FD4-7289-AC8B-6D43-F66C7A86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preporuka putniku?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F856C6-B1CB-CF72-C107-C7BF4C45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će uživati na kraju puta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je daleka cesta nestvarna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treba odustati od puta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 do cilja vrijedan je uživanja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6653032"/>
      </p:ext>
    </p:extLst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58488B-5846-263C-DC6F-71FEB57D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Glagolom u </a:t>
            </a:r>
            <a:r>
              <a:rPr lang="hr-HR" dirty="0" err="1"/>
              <a:t>imperativu„izađi</a:t>
            </a:r>
            <a:r>
              <a:rPr lang="hr-HR" dirty="0"/>
              <a:t>”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6747D2-0763-D662-EBEF-F4AB8FFA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jesnik upućuje molbu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jesnik daje preporuku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jesnik daje savjet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jesnik upućuje poziv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7978519"/>
      </p:ext>
    </p:extLst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D4BEF6-909A-DD5F-5E32-7046D612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Koji motivi od navedenih su u kontrastu (suprotnosti)?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CB0789-4A13-E9B7-A7E9-E5020318E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ovjek i bura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rebrn plašt i daleka cesta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ivlja ruža i lopoč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rno grmlje i bijela zvijezda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1656034"/>
      </p:ext>
    </p:extLst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F63A0-2EEA-95C3-D953-9C8CEA00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Koja od navedenih obilježja pripadaju lirskoj misaonoj pjesmi?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9D23E1-A748-688D-17DE-62CBA09D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ovjek i bura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rebrn plašt i daleka cesta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ivlja ruža i lopoč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rno grmlje i bijela zvijezda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732994"/>
      </p:ext>
    </p:extLst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90E9CE-6920-C056-BE0D-E46CBB6C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Poveznice za čitanje s razumijevanjem književnih i neknjiževnih tekstova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E61132-B53A-2407-A233-1C3C7C0F4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18190"/>
            <a:ext cx="8915400" cy="3777622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https://www.liveworksheets.com/lh2830149kn</a:t>
            </a:r>
            <a:endParaRPr lang="hr-HR" dirty="0"/>
          </a:p>
          <a:p>
            <a:r>
              <a:rPr lang="hr-HR" dirty="0">
                <a:hlinkClick r:id="rId3"/>
              </a:rPr>
              <a:t>https://www.liveworksheets.com/jd2884623ct</a:t>
            </a:r>
            <a:endParaRPr lang="hr-HR" dirty="0"/>
          </a:p>
          <a:p>
            <a:r>
              <a:rPr lang="hr-HR" dirty="0">
                <a:hlinkClick r:id="rId4"/>
              </a:rPr>
              <a:t>https://www.liveworksheets.com/ol545833gy</a:t>
            </a:r>
            <a:endParaRPr lang="hr-HR" dirty="0"/>
          </a:p>
          <a:p>
            <a:r>
              <a:rPr lang="hr-HR" dirty="0">
                <a:hlinkClick r:id="rId5"/>
              </a:rPr>
              <a:t>https://forms.office.com/Pages/ResponsePage.aspx?id=FvJamzTGgEurAgyaPQKQkXmNQjHiEbZJvp--8t5m_nlUMDNNU0RKVk0zOVJCUlpJODFZWUlOUjRJOC4u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Literatura: </a:t>
            </a:r>
          </a:p>
          <a:p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Rosandić, D. 1988.  Metodika odgoja i obrazovanja. Školska knjiga. Zagreb. </a:t>
            </a:r>
          </a:p>
          <a:p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Visinko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K.2014. Čitanje-poučavanje i učenje. Školska knjiga. Zagreb.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6618105"/>
      </p:ext>
    </p:extLst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javi se na XXVII. literarni natječaj Nagrada Laurus nobilis -  Poreština.info - novosti iz Poreča i okolice, Vrsara, Funtane, Višnjana,  Lovreča, Kaštelira, Tara">
            <a:extLst>
              <a:ext uri="{FF2B5EF4-FFF2-40B4-BE49-F238E27FC236}">
                <a16:creationId xmlns:a16="http://schemas.microsoft.com/office/drawing/2014/main" id="{B3B810EB-829C-2B67-20FB-39AA34744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39" y="2118050"/>
            <a:ext cx="4879910" cy="27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lak 2">
            <a:extLst>
              <a:ext uri="{FF2B5EF4-FFF2-40B4-BE49-F238E27FC236}">
                <a16:creationId xmlns:a16="http://schemas.microsoft.com/office/drawing/2014/main" id="{58FFBC0F-97F0-4F52-1684-BB78384E2B6D}"/>
              </a:ext>
            </a:extLst>
          </p:cNvPr>
          <p:cNvSpPr/>
          <p:nvPr/>
        </p:nvSpPr>
        <p:spPr>
          <a:xfrm>
            <a:off x="1772816" y="830424"/>
            <a:ext cx="1940768" cy="1595535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Čitanje je trening za mozak</a:t>
            </a:r>
            <a:r>
              <a:rPr lang="hr-HR" dirty="0"/>
              <a:t>.</a:t>
            </a:r>
          </a:p>
        </p:txBody>
      </p:sp>
      <p:sp>
        <p:nvSpPr>
          <p:cNvPr id="5" name="Oblak 4">
            <a:extLst>
              <a:ext uri="{FF2B5EF4-FFF2-40B4-BE49-F238E27FC236}">
                <a16:creationId xmlns:a16="http://schemas.microsoft.com/office/drawing/2014/main" id="{7DBBB9FC-09E8-122A-B8DD-544B0EC250F8}"/>
              </a:ext>
            </a:extLst>
          </p:cNvPr>
          <p:cNvSpPr/>
          <p:nvPr/>
        </p:nvSpPr>
        <p:spPr>
          <a:xfrm>
            <a:off x="8478418" y="550506"/>
            <a:ext cx="1785255" cy="1847461"/>
          </a:xfrm>
          <a:prstGeom prst="cloud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Čitanje pomaže razvoju novih vještina</a:t>
            </a:r>
          </a:p>
        </p:txBody>
      </p:sp>
      <p:sp>
        <p:nvSpPr>
          <p:cNvPr id="6" name="Oblak 5">
            <a:extLst>
              <a:ext uri="{FF2B5EF4-FFF2-40B4-BE49-F238E27FC236}">
                <a16:creationId xmlns:a16="http://schemas.microsoft.com/office/drawing/2014/main" id="{25DE23B4-B95D-169A-1ED7-FBB74855F9B0}"/>
              </a:ext>
            </a:extLst>
          </p:cNvPr>
          <p:cNvSpPr/>
          <p:nvPr/>
        </p:nvSpPr>
        <p:spPr>
          <a:xfrm>
            <a:off x="1772816" y="3906538"/>
            <a:ext cx="2323323" cy="138455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Čitanje vas čini uspješnijima</a:t>
            </a:r>
            <a:r>
              <a:rPr lang="hr-HR" dirty="0"/>
              <a:t>.</a:t>
            </a:r>
          </a:p>
        </p:txBody>
      </p:sp>
      <p:sp>
        <p:nvSpPr>
          <p:cNvPr id="7" name="Oblak 6">
            <a:extLst>
              <a:ext uri="{FF2B5EF4-FFF2-40B4-BE49-F238E27FC236}">
                <a16:creationId xmlns:a16="http://schemas.microsoft.com/office/drawing/2014/main" id="{69BE2B84-9CE3-D9E8-2623-958D69F04040}"/>
              </a:ext>
            </a:extLst>
          </p:cNvPr>
          <p:cNvSpPr/>
          <p:nvPr/>
        </p:nvSpPr>
        <p:spPr>
          <a:xfrm>
            <a:off x="8360229" y="4879910"/>
            <a:ext cx="1903444" cy="155821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Čitanjem se uči!</a:t>
            </a:r>
          </a:p>
        </p:txBody>
      </p:sp>
      <p:sp>
        <p:nvSpPr>
          <p:cNvPr id="11" name="Srce 10">
            <a:extLst>
              <a:ext uri="{FF2B5EF4-FFF2-40B4-BE49-F238E27FC236}">
                <a16:creationId xmlns:a16="http://schemas.microsoft.com/office/drawing/2014/main" id="{118E6CC5-595D-9FCB-DB31-4579406258D7}"/>
              </a:ext>
            </a:extLst>
          </p:cNvPr>
          <p:cNvSpPr/>
          <p:nvPr/>
        </p:nvSpPr>
        <p:spPr>
          <a:xfrm>
            <a:off x="5533052" y="550506"/>
            <a:ext cx="1785255" cy="1464906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Čitanje je užitak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694741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2924F8-F66A-2E32-82DB-61791593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čitanja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6C15B3-B1B8-2592-9360-B5B4F2D0B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0915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/>
              <a:t>Početno čitanje </a:t>
            </a:r>
            <a:r>
              <a:rPr lang="hr-HR" dirty="0"/>
              <a:t>– odlučujuće za razvoj čitalačkih sposobnosti.</a:t>
            </a:r>
          </a:p>
          <a:p>
            <a:pPr marL="0" indent="0">
              <a:buNone/>
            </a:pPr>
            <a:r>
              <a:rPr lang="hr-HR" dirty="0"/>
              <a:t>Odnosi se na dekodiranje slova, a postiže se vježbanjem na razini automatizacije.</a:t>
            </a:r>
          </a:p>
          <a:p>
            <a:r>
              <a:rPr lang="hr-HR" b="1" dirty="0"/>
              <a:t>Globalno čitanje</a:t>
            </a:r>
          </a:p>
          <a:p>
            <a:pPr marL="0" indent="0">
              <a:buNone/>
            </a:pPr>
            <a:r>
              <a:rPr lang="hr-HR" dirty="0"/>
              <a:t>Temelji se na vještini vizualnog učenja gdje učenik mehanički pamti sliku riječi te spaja sliku riječi, izgovor i značenje. Prve rečenice sastavljaju se pomoću slika i riječi koje učenik već zna globalno pročitati.</a:t>
            </a:r>
          </a:p>
          <a:p>
            <a:r>
              <a:rPr lang="hr-HR" b="1" dirty="0"/>
              <a:t>Samostalno čitanje  </a:t>
            </a:r>
            <a:r>
              <a:rPr lang="hr-HR" dirty="0"/>
              <a:t>( od slova do </a:t>
            </a:r>
            <a:r>
              <a:rPr lang="hr-HR" dirty="0" err="1"/>
              <a:t>slovarice</a:t>
            </a:r>
            <a:r>
              <a:rPr lang="hr-H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18973877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829B19-3089-5BFA-F7B6-41DB5466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Čitanje u nastavi Hrvatskoga jezika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6F4D2E-3E64-F97B-0CF9-852EC9A3F12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/>
              <a:t>Spoznajno i analitičko</a:t>
            </a:r>
          </a:p>
          <a:p>
            <a:pPr marL="0" indent="0">
              <a:buNone/>
            </a:pPr>
            <a:r>
              <a:rPr lang="hr-HR" b="1" dirty="0"/>
              <a:t>Spoznajno </a:t>
            </a:r>
            <a:r>
              <a:rPr lang="hr-HR" dirty="0"/>
              <a:t>– znanje o pravom i prenesenom značenju, razumijevanje stila.</a:t>
            </a:r>
          </a:p>
          <a:p>
            <a:pPr marL="0" indent="0">
              <a:buNone/>
            </a:pPr>
            <a:r>
              <a:rPr lang="hr-HR" b="1" dirty="0"/>
              <a:t>Analitičko</a:t>
            </a:r>
            <a:r>
              <a:rPr lang="hr-HR" dirty="0"/>
              <a:t> – raščlanjuje i analizira tekst</a:t>
            </a:r>
          </a:p>
          <a:p>
            <a:r>
              <a:rPr lang="hr-HR" b="1" dirty="0"/>
              <a:t>Analitičko i sintetičko</a:t>
            </a:r>
          </a:p>
          <a:p>
            <a:pPr marL="0" indent="0">
              <a:buNone/>
            </a:pPr>
            <a:r>
              <a:rPr lang="hr-HR" dirty="0"/>
              <a:t>Tekst se raščlanjuje i povezuje.</a:t>
            </a:r>
          </a:p>
          <a:p>
            <a:r>
              <a:rPr lang="hr-HR" b="1" dirty="0"/>
              <a:t>Problemsko i kritičko čitanje</a:t>
            </a:r>
          </a:p>
          <a:p>
            <a:pPr marL="0" indent="0">
              <a:buNone/>
            </a:pPr>
            <a:r>
              <a:rPr lang="hr-HR" dirty="0"/>
              <a:t>Sudjelovanje u prepirci literarnog problema – razmišljanje o smislu prepirke.</a:t>
            </a:r>
          </a:p>
          <a:p>
            <a:r>
              <a:rPr lang="hr-HR" b="1" dirty="0"/>
              <a:t>Kritičko i stvaralačko čitanje</a:t>
            </a:r>
          </a:p>
          <a:p>
            <a:pPr marL="0" indent="0">
              <a:buNone/>
            </a:pPr>
            <a:r>
              <a:rPr lang="hr-HR" dirty="0"/>
              <a:t>Glavna misao (ideja), različiti scenariji za zaključivanje glavne misli.</a:t>
            </a:r>
          </a:p>
        </p:txBody>
      </p:sp>
    </p:spTree>
    <p:extLst>
      <p:ext uri="{BB962C8B-B14F-4D97-AF65-F5344CB8AC3E}">
        <p14:creationId xmlns:p14="http://schemas.microsoft.com/office/powerpoint/2010/main" val="3666601596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A6BEA5-8F50-0BE4-713C-DDA1FFBF7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47860"/>
            <a:ext cx="8911687" cy="1280890"/>
          </a:xfrm>
        </p:spPr>
        <p:txBody>
          <a:bodyPr/>
          <a:lstStyle/>
          <a:p>
            <a:r>
              <a:rPr lang="hr-HR" dirty="0"/>
              <a:t>Strategije čitanja – čitanje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7A3C17-A3E4-28D5-80C9-7E5157EA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069" y="2287979"/>
            <a:ext cx="8892041" cy="31627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/>
              <a:t>Čitanje s razumijevanjem podrazumijeva niz strategija o kojima se u novije vrijeme sve više govori.</a:t>
            </a:r>
          </a:p>
          <a:p>
            <a:r>
              <a:rPr lang="hr-HR" dirty="0"/>
              <a:t>Vještine postizanja razumijevanja teksta koji se čita.</a:t>
            </a:r>
          </a:p>
          <a:p>
            <a:r>
              <a:rPr lang="hr-HR" dirty="0"/>
              <a:t>Razumijevanje je uvjet za analiziranje, pisanje, stvaranje.</a:t>
            </a:r>
          </a:p>
          <a:p>
            <a:r>
              <a:rPr lang="hr-HR" dirty="0"/>
              <a:t>Čitanje je učenje/čitanjem se uči.</a:t>
            </a:r>
          </a:p>
          <a:p>
            <a:r>
              <a:rPr lang="hr-HR" dirty="0"/>
              <a:t>Vještine i strategije čitanja s razumijevanjem: dekodiranje, radno pamćenje i čitanje, razumijevanje i rječnik, razvijanje strategija čitanja, čitalačke pismenosti i nadgledanje razumijevanja…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8439973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B5C107-5BA0-6D3D-CBD5-7075CC01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 čitanja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D510D7-3806-301A-0417-5FA07BE22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462" y="2691741"/>
            <a:ext cx="8915400" cy="30677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hr-HR" dirty="0"/>
              <a:t>Pripremanje učenika prije čitanja na novi tekst. Aktiviraju se prethodno stečena znanja i iskustva. Tijekom čitanja primjena prethodnoga znanja može se pojaviti spontano. Nakon čitanja teksta primjena prethodnoga znanja može se povezati sa sadržajem, idejom i drugim čimbenicima.</a:t>
            </a:r>
          </a:p>
          <a:p>
            <a:r>
              <a:rPr lang="hr-HR" dirty="0"/>
              <a:t>Pročitati predgovor.</a:t>
            </a:r>
          </a:p>
          <a:p>
            <a:r>
              <a:rPr lang="hr-HR" dirty="0"/>
              <a:t>Pregledati tabele i slike.</a:t>
            </a:r>
          </a:p>
          <a:p>
            <a:r>
              <a:rPr lang="hr-HR" dirty="0"/>
              <a:t>Pitati se što znam o ovoj temi.</a:t>
            </a:r>
          </a:p>
          <a:p>
            <a:r>
              <a:rPr lang="hr-HR" dirty="0"/>
              <a:t>Usvajanjem novih tema i informacija olakšava se proces čitanja.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565069" y="1781299"/>
            <a:ext cx="510639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1.Primjena prethodnog znanja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6060228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7897F3-4F20-F000-FEA1-64D93B0D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Koraci čitanja s razumijevanjem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7C9E43-99C0-1BE4-5A50-0D50BCB51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3333008"/>
            <a:ext cx="8887937" cy="2046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/>
              <a:t>U središtu pozornosti je očekivanje čitatelja.</a:t>
            </a:r>
          </a:p>
          <a:p>
            <a:r>
              <a:rPr lang="hr-HR" dirty="0"/>
              <a:t>Što očekujemo od naslova, motiva </a:t>
            </a:r>
            <a:r>
              <a:rPr lang="hr-HR" dirty="0" err="1"/>
              <a:t>itd</a:t>
            </a:r>
            <a:r>
              <a:rPr lang="hr-HR" dirty="0"/>
              <a:t>.</a:t>
            </a:r>
          </a:p>
          <a:p>
            <a:pPr marL="0" indent="0"/>
            <a:r>
              <a:rPr lang="hr-HR" dirty="0"/>
              <a:t>Na temelju naslova i prvog dijela teksta učenici predviđaju što će se dalje dogoditi.</a:t>
            </a:r>
          </a:p>
          <a:p>
            <a:pPr marL="0" indent="0"/>
            <a:r>
              <a:rPr lang="hr-HR" dirty="0">
                <a:hlinkClick r:id="rId2"/>
              </a:rPr>
              <a:t>Strategije čitanja - opis i primjena (sharepoint.com)</a:t>
            </a:r>
            <a:endParaRPr lang="hr-HR" dirty="0"/>
          </a:p>
          <a:p>
            <a:pPr marL="0" indent="0"/>
            <a:endParaRPr lang="hr-HR" dirty="0"/>
          </a:p>
          <a:p>
            <a:pPr marL="0" indent="0"/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0">
              <a:buNone/>
            </a:pPr>
            <a:endParaRPr lang="en-US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65070" y="2113808"/>
            <a:ext cx="2422567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2. Predviđanje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0513506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1D4EF3-BD4E-0BED-3577-28CC7FB2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 čitanja s razumijevanjem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4F4576-7023-A427-E689-CF4182E9F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7336" y="3178629"/>
            <a:ext cx="8915400" cy="2782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dirty="0"/>
              <a:t>Postavlja se cilj što se želi postići čitanjem.</a:t>
            </a:r>
          </a:p>
          <a:p>
            <a:r>
              <a:rPr lang="hr-HR" dirty="0"/>
              <a:t>Učenici provjeravaju svoje čitanje, prepoznaju ono što im smeta, odgovara li im okružje, vanjski utjecaji poput buke, žurbe, razmišljanje o drugim obvezama.</a:t>
            </a:r>
          </a:p>
          <a:p>
            <a:r>
              <a:rPr lang="hr-HR" dirty="0"/>
              <a:t>Potrebno je zaustaviti ili ponoviti dijelove čitanja.</a:t>
            </a:r>
          </a:p>
          <a:p>
            <a:r>
              <a:rPr lang="hr-HR" dirty="0"/>
              <a:t>Potrebno je objasniti nepoznate riječi kako bi se postiglo potpuno razumijevanje.</a:t>
            </a:r>
          </a:p>
          <a:p>
            <a:r>
              <a:rPr lang="hr-HR" dirty="0"/>
              <a:t> Potrebno je postavljati pitanja. Propitkivati dijelove teksta.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00696" y="2090057"/>
            <a:ext cx="6970816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3. Nadgledanje razumijevanja pri čitanju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9149379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692</TotalTime>
  <Words>1747</Words>
  <Application>Microsoft Office PowerPoint</Application>
  <PresentationFormat>Široki zaslon</PresentationFormat>
  <Paragraphs>260</Paragraphs>
  <Slides>37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Century Gothic</vt:lpstr>
      <vt:lpstr>Wingdings 3</vt:lpstr>
      <vt:lpstr>Pramen</vt:lpstr>
      <vt:lpstr>Čitanje s razumijevanjem</vt:lpstr>
      <vt:lpstr>Proces čitanja</vt:lpstr>
      <vt:lpstr>Poteškoće u čitanju</vt:lpstr>
      <vt:lpstr>Vrste čitanja</vt:lpstr>
      <vt:lpstr>Čitanje u nastavi Hrvatskoga jezika</vt:lpstr>
      <vt:lpstr>Strategije čitanja – čitanje s razumijevanjem</vt:lpstr>
      <vt:lpstr>Koraci čitanja s razumijevanjem</vt:lpstr>
      <vt:lpstr>Koraci čitanja s razumijevanjem</vt:lpstr>
      <vt:lpstr>Koraci čitanja s razumijevanjem</vt:lpstr>
      <vt:lpstr>Koraci čitanja  s razumijevanjem</vt:lpstr>
      <vt:lpstr>Koraci čitanja s razumijevanjem</vt:lpstr>
      <vt:lpstr>Koraci čitanja s razumijevanjem</vt:lpstr>
      <vt:lpstr>Koraci čitanja s razumijevanjem</vt:lpstr>
      <vt:lpstr>Koraci čitanja s razumijevanjem</vt:lpstr>
      <vt:lpstr>Koraci čitanja s razumijevanjem    </vt:lpstr>
      <vt:lpstr>Književni tekstovi za čitanje s razumijevanjem</vt:lpstr>
      <vt:lpstr>Obavijesni tekstovi</vt:lpstr>
      <vt:lpstr>Sastavnice za vrednovanje</vt:lpstr>
      <vt:lpstr>Opisnici za razinu čitalačke pismenosti</vt:lpstr>
      <vt:lpstr>Opisnici za razinu čitalačke pismenosti</vt:lpstr>
      <vt:lpstr>Opisnici za razinu čitalačke pismenosti</vt:lpstr>
      <vt:lpstr>Opisnici za razinu čitalačke pismenosti</vt:lpstr>
      <vt:lpstr>Primjer za postavljanje pitanja</vt:lpstr>
      <vt:lpstr> O kojoj cesti govori pjesnik u naslovu?</vt:lpstr>
      <vt:lpstr>Kamo pjesnik upućuje neznanca glagolom „izađi”?</vt:lpstr>
      <vt:lpstr>Tko je pjesnikov drug?</vt:lpstr>
      <vt:lpstr>Tko vodi neznanca na putu?</vt:lpstr>
      <vt:lpstr>Kada na dnu duše sja jato zvijezda?</vt:lpstr>
      <vt:lpstr>Komu nepoznati putnik ne treba vjerovati?</vt:lpstr>
      <vt:lpstr>Što neznanac treba učiniti kada naiđe na opasnost?</vt:lpstr>
      <vt:lpstr>Što simboliziraju divlje ruže?</vt:lpstr>
      <vt:lpstr>Što je preporuka putniku?</vt:lpstr>
      <vt:lpstr>Glagolom u imperativu„izađi”</vt:lpstr>
      <vt:lpstr>Koji motivi od navedenih su u kontrastu (suprotnosti)?</vt:lpstr>
      <vt:lpstr>Koja od navedenih obilježja pripadaju lirskoj misaonoj pjesmi?</vt:lpstr>
      <vt:lpstr>Poveznice za čitanje s razumijevanjem književnih i neknjiževnih tekstova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Čitanje s razumijevanjem</dc:title>
  <dc:creator>Dragocjenka Bilović</dc:creator>
  <cp:lastModifiedBy>Dragocjenka Bilović</cp:lastModifiedBy>
  <cp:revision>22</cp:revision>
  <dcterms:created xsi:type="dcterms:W3CDTF">2023-02-04T20:02:20Z</dcterms:created>
  <dcterms:modified xsi:type="dcterms:W3CDTF">2023-02-15T20:44:34Z</dcterms:modified>
</cp:coreProperties>
</file>