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80EADC-648C-4C68-D638-8C0EC21E3AF7}" v="10" dt="2022-04-19T18:45:24.872"/>
    <p1510:client id="{965AFA10-7EC2-4C2F-B16D-9EB70AAA8FDE}" v="3262" dt="2022-04-19T18:40:43.650"/>
    <p1510:client id="{9802C81E-ADB2-C1F2-F96C-D31B2D0EC948}" v="292" dt="2022-06-29T09:29:49.119"/>
    <p1510:client id="{AE2F19D6-8C12-A8C0-043C-C9A360B4EBCC}" v="8" dt="2022-07-04T12:40:52.314"/>
    <p1510:client id="{C590C994-D16D-812B-E876-EC7AE17C169E}" v="486" dt="2022-04-19T19:58:03.668"/>
    <p1510:client id="{E1D2F37F-29A5-071F-42F4-91BAB8D30148}" v="13" dt="2022-04-25T11:33:04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C233C3-76F8-4464-BA72-2194677E2F6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F2A5520-DCA7-4C2E-9925-C2F20235E5F7}">
      <dgm:prSet/>
      <dgm:spPr/>
      <dgm:t>
        <a:bodyPr/>
        <a:lstStyle/>
        <a:p>
          <a:r>
            <a:rPr lang="en-US" b="1"/>
            <a:t>- kako učenicima približiti mjesni govor I poticati lokalpatriotizam</a:t>
          </a:r>
          <a:endParaRPr lang="en-US"/>
        </a:p>
      </dgm:t>
    </dgm:pt>
    <dgm:pt modelId="{B69CBE1F-4EB7-4006-AE73-5CEDF54E4B4B}" type="parTrans" cxnId="{876A3236-E71C-4E6C-87DF-53ACB56A535F}">
      <dgm:prSet/>
      <dgm:spPr/>
      <dgm:t>
        <a:bodyPr/>
        <a:lstStyle/>
        <a:p>
          <a:endParaRPr lang="en-US"/>
        </a:p>
      </dgm:t>
    </dgm:pt>
    <dgm:pt modelId="{39275926-3FD2-484F-8718-2E19B5BE6C3C}" type="sibTrans" cxnId="{876A3236-E71C-4E6C-87DF-53ACB56A535F}">
      <dgm:prSet/>
      <dgm:spPr/>
      <dgm:t>
        <a:bodyPr/>
        <a:lstStyle/>
        <a:p>
          <a:endParaRPr lang="en-US"/>
        </a:p>
      </dgm:t>
    </dgm:pt>
    <dgm:pt modelId="{274D12B5-ED99-41C0-9165-3BB6432302B4}">
      <dgm:prSet/>
      <dgm:spPr/>
      <dgm:t>
        <a:bodyPr/>
        <a:lstStyle/>
        <a:p>
          <a:r>
            <a:rPr lang="en-US" b="1"/>
            <a:t>- poteškoćama na koje nailaze učitelji razredne I predmetne nastave  u poučavanju lokalnoga govora</a:t>
          </a:r>
          <a:endParaRPr lang="en-US"/>
        </a:p>
      </dgm:t>
    </dgm:pt>
    <dgm:pt modelId="{0A206481-01A6-4B87-9332-AF691FE0286E}" type="parTrans" cxnId="{A2B10491-7429-4FA6-AD4B-4E06BF1DE4D1}">
      <dgm:prSet/>
      <dgm:spPr/>
      <dgm:t>
        <a:bodyPr/>
        <a:lstStyle/>
        <a:p>
          <a:endParaRPr lang="en-US"/>
        </a:p>
      </dgm:t>
    </dgm:pt>
    <dgm:pt modelId="{712AB3C1-A589-48BA-B973-F2842D0BE71B}" type="sibTrans" cxnId="{A2B10491-7429-4FA6-AD4B-4E06BF1DE4D1}">
      <dgm:prSet/>
      <dgm:spPr/>
      <dgm:t>
        <a:bodyPr/>
        <a:lstStyle/>
        <a:p>
          <a:endParaRPr lang="en-US"/>
        </a:p>
      </dgm:t>
    </dgm:pt>
    <dgm:pt modelId="{A8A67468-9829-40F2-ABE4-4B6E30E3BB54}">
      <dgm:prSet/>
      <dgm:spPr/>
      <dgm:t>
        <a:bodyPr/>
        <a:lstStyle/>
        <a:p>
          <a:r>
            <a:rPr lang="en-US" b="1"/>
            <a:t>- predstavit će se slikovni razlikovni rječnik ličkoga ikavskoga govora kao primjer dobre prakse</a:t>
          </a:r>
          <a:endParaRPr lang="en-US"/>
        </a:p>
      </dgm:t>
    </dgm:pt>
    <dgm:pt modelId="{ED63036A-EFCE-4769-B27D-40431605DD22}" type="parTrans" cxnId="{A9DD8F0D-3A2F-4C55-B2A4-6434B581A152}">
      <dgm:prSet/>
      <dgm:spPr/>
      <dgm:t>
        <a:bodyPr/>
        <a:lstStyle/>
        <a:p>
          <a:endParaRPr lang="en-US"/>
        </a:p>
      </dgm:t>
    </dgm:pt>
    <dgm:pt modelId="{5EFEDC32-3D7F-4236-A1D6-172864D7F3E9}" type="sibTrans" cxnId="{A9DD8F0D-3A2F-4C55-B2A4-6434B581A152}">
      <dgm:prSet/>
      <dgm:spPr/>
      <dgm:t>
        <a:bodyPr/>
        <a:lstStyle/>
        <a:p>
          <a:endParaRPr lang="en-US"/>
        </a:p>
      </dgm:t>
    </dgm:pt>
    <dgm:pt modelId="{01D0688C-430C-4CF5-8BA1-BFDD4E060FEB}" type="pres">
      <dgm:prSet presAssocID="{9FC233C3-76F8-4464-BA72-2194677E2F65}" presName="linear" presStyleCnt="0">
        <dgm:presLayoutVars>
          <dgm:animLvl val="lvl"/>
          <dgm:resizeHandles val="exact"/>
        </dgm:presLayoutVars>
      </dgm:prSet>
      <dgm:spPr/>
    </dgm:pt>
    <dgm:pt modelId="{38AC8AA3-CE1E-434F-9CE1-8E2F55F89762}" type="pres">
      <dgm:prSet presAssocID="{9F2A5520-DCA7-4C2E-9925-C2F20235E5F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B9ECEC3-3CDD-4A11-9AA6-6AE141766DFF}" type="pres">
      <dgm:prSet presAssocID="{39275926-3FD2-484F-8718-2E19B5BE6C3C}" presName="spacer" presStyleCnt="0"/>
      <dgm:spPr/>
    </dgm:pt>
    <dgm:pt modelId="{E4E6B3E1-3F17-4DBF-954D-851C82C469DE}" type="pres">
      <dgm:prSet presAssocID="{274D12B5-ED99-41C0-9165-3BB6432302B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4C211C-1D66-4A56-8EB6-761B3B7E2485}" type="pres">
      <dgm:prSet presAssocID="{712AB3C1-A589-48BA-B973-F2842D0BE71B}" presName="spacer" presStyleCnt="0"/>
      <dgm:spPr/>
    </dgm:pt>
    <dgm:pt modelId="{51B27FA6-B0FC-4F5C-8EB6-5C5CC33EF12F}" type="pres">
      <dgm:prSet presAssocID="{A8A67468-9829-40F2-ABE4-4B6E30E3BB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9DD8F0D-3A2F-4C55-B2A4-6434B581A152}" srcId="{9FC233C3-76F8-4464-BA72-2194677E2F65}" destId="{A8A67468-9829-40F2-ABE4-4B6E30E3BB54}" srcOrd="2" destOrd="0" parTransId="{ED63036A-EFCE-4769-B27D-40431605DD22}" sibTransId="{5EFEDC32-3D7F-4236-A1D6-172864D7F3E9}"/>
    <dgm:cxn modelId="{876A3236-E71C-4E6C-87DF-53ACB56A535F}" srcId="{9FC233C3-76F8-4464-BA72-2194677E2F65}" destId="{9F2A5520-DCA7-4C2E-9925-C2F20235E5F7}" srcOrd="0" destOrd="0" parTransId="{B69CBE1F-4EB7-4006-AE73-5CEDF54E4B4B}" sibTransId="{39275926-3FD2-484F-8718-2E19B5BE6C3C}"/>
    <dgm:cxn modelId="{80B1B963-12C4-49D1-9CDA-508A04990AFC}" type="presOf" srcId="{A8A67468-9829-40F2-ABE4-4B6E30E3BB54}" destId="{51B27FA6-B0FC-4F5C-8EB6-5C5CC33EF12F}" srcOrd="0" destOrd="0" presId="urn:microsoft.com/office/officeart/2005/8/layout/vList2"/>
    <dgm:cxn modelId="{9723D64D-AE1D-4EC7-B158-EE4644A0E35C}" type="presOf" srcId="{9F2A5520-DCA7-4C2E-9925-C2F20235E5F7}" destId="{38AC8AA3-CE1E-434F-9CE1-8E2F55F89762}" srcOrd="0" destOrd="0" presId="urn:microsoft.com/office/officeart/2005/8/layout/vList2"/>
    <dgm:cxn modelId="{A2B10491-7429-4FA6-AD4B-4E06BF1DE4D1}" srcId="{9FC233C3-76F8-4464-BA72-2194677E2F65}" destId="{274D12B5-ED99-41C0-9165-3BB6432302B4}" srcOrd="1" destOrd="0" parTransId="{0A206481-01A6-4B87-9332-AF691FE0286E}" sibTransId="{712AB3C1-A589-48BA-B973-F2842D0BE71B}"/>
    <dgm:cxn modelId="{445C8CD9-031E-4C95-898A-8813BE45AB68}" type="presOf" srcId="{9FC233C3-76F8-4464-BA72-2194677E2F65}" destId="{01D0688C-430C-4CF5-8BA1-BFDD4E060FEB}" srcOrd="0" destOrd="0" presId="urn:microsoft.com/office/officeart/2005/8/layout/vList2"/>
    <dgm:cxn modelId="{DDF68ADD-E3DF-4939-9615-95C117C94B89}" type="presOf" srcId="{274D12B5-ED99-41C0-9165-3BB6432302B4}" destId="{E4E6B3E1-3F17-4DBF-954D-851C82C469DE}" srcOrd="0" destOrd="0" presId="urn:microsoft.com/office/officeart/2005/8/layout/vList2"/>
    <dgm:cxn modelId="{CBE2E6B1-93F4-4452-98F0-C75C0D168E78}" type="presParOf" srcId="{01D0688C-430C-4CF5-8BA1-BFDD4E060FEB}" destId="{38AC8AA3-CE1E-434F-9CE1-8E2F55F89762}" srcOrd="0" destOrd="0" presId="urn:microsoft.com/office/officeart/2005/8/layout/vList2"/>
    <dgm:cxn modelId="{1286792B-F836-4019-B932-2A98DC2F001E}" type="presParOf" srcId="{01D0688C-430C-4CF5-8BA1-BFDD4E060FEB}" destId="{1B9ECEC3-3CDD-4A11-9AA6-6AE141766DFF}" srcOrd="1" destOrd="0" presId="urn:microsoft.com/office/officeart/2005/8/layout/vList2"/>
    <dgm:cxn modelId="{8AF80D94-F2AD-4B2D-92FA-385B8A948A60}" type="presParOf" srcId="{01D0688C-430C-4CF5-8BA1-BFDD4E060FEB}" destId="{E4E6B3E1-3F17-4DBF-954D-851C82C469DE}" srcOrd="2" destOrd="0" presId="urn:microsoft.com/office/officeart/2005/8/layout/vList2"/>
    <dgm:cxn modelId="{1E1478F4-5D8D-45CF-AE52-2477BA1BDA30}" type="presParOf" srcId="{01D0688C-430C-4CF5-8BA1-BFDD4E060FEB}" destId="{D94C211C-1D66-4A56-8EB6-761B3B7E2485}" srcOrd="3" destOrd="0" presId="urn:microsoft.com/office/officeart/2005/8/layout/vList2"/>
    <dgm:cxn modelId="{B525B484-23D5-480E-8878-0A67FCC3D399}" type="presParOf" srcId="{01D0688C-430C-4CF5-8BA1-BFDD4E060FEB}" destId="{51B27FA6-B0FC-4F5C-8EB6-5C5CC33EF12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D7C07-72C6-4309-8A3B-7659C80D08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F4E41E5-1F0B-4239-A3ED-828BD2EC61B5}">
      <dgm:prSet/>
      <dgm:spPr/>
      <dgm:t>
        <a:bodyPr/>
        <a:lstStyle/>
        <a:p>
          <a:pPr rtl="0"/>
          <a:r>
            <a:rPr lang="en-US" b="1" dirty="0"/>
            <a:t>S </a:t>
          </a:r>
          <a:r>
            <a:rPr lang="en-US" b="1" dirty="0" err="1"/>
            <a:t>obzirom</a:t>
          </a:r>
          <a:r>
            <a:rPr lang="en-US" b="1" dirty="0"/>
            <a:t> da se </a:t>
          </a:r>
          <a:r>
            <a:rPr lang="en-US" b="1" dirty="0" err="1"/>
            <a:t>učenicima</a:t>
          </a:r>
          <a:r>
            <a:rPr lang="en-US" b="1" dirty="0"/>
            <a:t> </a:t>
          </a:r>
          <a:r>
            <a:rPr lang="en-US" b="1" dirty="0" err="1"/>
            <a:t>svidjela</a:t>
          </a:r>
          <a:r>
            <a:rPr lang="en-US" b="1" dirty="0"/>
            <a:t> </a:t>
          </a:r>
          <a:r>
            <a:rPr lang="en-US" b="1" dirty="0" err="1"/>
            <a:t>ideja</a:t>
          </a:r>
          <a:r>
            <a:rPr lang="en-US" b="1" dirty="0"/>
            <a:t>, </a:t>
          </a:r>
          <a:r>
            <a:rPr lang="en-US" b="1" dirty="0" err="1"/>
            <a:t>rado</a:t>
          </a:r>
          <a:r>
            <a:rPr lang="en-US" b="1" dirty="0"/>
            <a:t> </a:t>
          </a:r>
          <a:r>
            <a:rPr lang="en-US" b="1" dirty="0" err="1"/>
            <a:t>su</a:t>
          </a:r>
          <a:r>
            <a:rPr lang="en-US" b="1" dirty="0"/>
            <a:t> je </a:t>
          </a:r>
          <a:r>
            <a:rPr lang="en-US" b="1" dirty="0" err="1"/>
            <a:t>prihvatili</a:t>
          </a:r>
          <a:r>
            <a:rPr lang="en-US" b="1" dirty="0"/>
            <a:t>. Imali </a:t>
          </a:r>
          <a:r>
            <a:rPr lang="en-US" b="1" dirty="0" err="1"/>
            <a:t>smo</a:t>
          </a:r>
          <a:r>
            <a:rPr lang="en-US" b="1" dirty="0"/>
            <a:t> </a:t>
          </a:r>
          <a:r>
            <a:rPr lang="en-US" b="1" dirty="0" err="1"/>
            <a:t>jednu</a:t>
          </a:r>
          <a:r>
            <a:rPr lang="en-US" b="1" dirty="0"/>
            <a:t> </a:t>
          </a:r>
          <a:r>
            <a:rPr lang="en-US" b="1" dirty="0" err="1"/>
            <a:t>bilježnicu</a:t>
          </a:r>
          <a:r>
            <a:rPr lang="en-US" b="1" dirty="0"/>
            <a:t> u </a:t>
          </a:r>
          <a:r>
            <a:rPr lang="en-US" b="1" dirty="0" err="1"/>
            <a:t>koju</a:t>
          </a:r>
          <a:r>
            <a:rPr lang="en-US" b="1" dirty="0"/>
            <a:t> bi </a:t>
          </a:r>
          <a:r>
            <a:rPr lang="en-US" b="1" dirty="0" err="1"/>
            <a:t>oni</a:t>
          </a:r>
          <a:r>
            <a:rPr lang="en-US" b="1" dirty="0"/>
            <a:t> </a:t>
          </a:r>
          <a:r>
            <a:rPr lang="en-US" b="1" dirty="0" err="1"/>
            <a:t>zapisivali</a:t>
          </a:r>
          <a:r>
            <a:rPr lang="en-US" b="1" dirty="0"/>
            <a:t> </a:t>
          </a:r>
          <a:r>
            <a:rPr lang="en-US" b="1" dirty="0" err="1"/>
            <a:t>riječi</a:t>
          </a:r>
          <a:r>
            <a:rPr lang="en-US" b="1" dirty="0"/>
            <a:t> </a:t>
          </a:r>
          <a:r>
            <a:rPr lang="en-US" b="1" dirty="0" err="1"/>
            <a:t>koje</a:t>
          </a:r>
          <a:r>
            <a:rPr lang="en-US" b="1" dirty="0"/>
            <a:t> bi </a:t>
          </a:r>
          <a:r>
            <a:rPr lang="en-US" b="1" dirty="0" err="1"/>
            <a:t>saznali</a:t>
          </a:r>
          <a:r>
            <a:rPr lang="en-US" b="1" dirty="0"/>
            <a:t>.  </a:t>
          </a:r>
          <a:r>
            <a:rPr lang="en-US" b="1" dirty="0" err="1"/>
            <a:t>Uskoro</a:t>
          </a:r>
          <a:r>
            <a:rPr lang="en-US" b="1" dirty="0"/>
            <a:t> je </a:t>
          </a:r>
          <a:r>
            <a:rPr lang="en-US" b="1" dirty="0" err="1"/>
            <a:t>bilježnica</a:t>
          </a:r>
          <a:r>
            <a:rPr lang="en-US" b="1" dirty="0"/>
            <a:t> </a:t>
          </a:r>
          <a:r>
            <a:rPr lang="en-US" b="1" dirty="0" err="1"/>
            <a:t>bila</a:t>
          </a:r>
          <a:r>
            <a:rPr lang="en-US" b="1" dirty="0"/>
            <a:t> </a:t>
          </a:r>
          <a:r>
            <a:rPr lang="en-US" b="1" dirty="0" err="1"/>
            <a:t>puna</a:t>
          </a:r>
          <a:r>
            <a:rPr lang="en-US" b="1" dirty="0"/>
            <a:t>, </a:t>
          </a:r>
          <a:r>
            <a:rPr lang="en-US" b="1" dirty="0" err="1"/>
            <a:t>stoga</a:t>
          </a:r>
          <a:r>
            <a:rPr lang="en-US" b="1" dirty="0"/>
            <a:t> </a:t>
          </a:r>
          <a:r>
            <a:rPr lang="en-US" b="1" dirty="0" err="1">
              <a:latin typeface="Calibri Light" panose="020F0302020204030204"/>
            </a:rPr>
            <a:t>sam</a:t>
          </a:r>
          <a:r>
            <a:rPr lang="en-US" b="1" dirty="0">
              <a:latin typeface="Calibri Light" panose="020F0302020204030204"/>
            </a:rPr>
            <a:t> </a:t>
          </a:r>
          <a:r>
            <a:rPr lang="en-US" b="1" dirty="0"/>
            <a:t> se </a:t>
          </a:r>
          <a:r>
            <a:rPr lang="en-US" b="1" dirty="0" err="1"/>
            <a:t>na</a:t>
          </a:r>
          <a:r>
            <a:rPr lang="en-US" b="1" dirty="0"/>
            <a:t> </a:t>
          </a:r>
          <a:r>
            <a:rPr lang="en-US" b="1" dirty="0" err="1"/>
            <a:t>dodatnoj</a:t>
          </a:r>
          <a:r>
            <a:rPr lang="en-US" b="1" dirty="0"/>
            <a:t> </a:t>
          </a:r>
          <a:r>
            <a:rPr lang="en-US" b="1" dirty="0" err="1"/>
            <a:t>nastavii</a:t>
          </a:r>
          <a:r>
            <a:rPr lang="en-US" b="1" dirty="0">
              <a:latin typeface="Calibri Light" panose="020F0302020204030204"/>
            </a:rPr>
            <a:t>   </a:t>
          </a:r>
          <a:r>
            <a:rPr lang="en-US" b="1" dirty="0" err="1">
              <a:latin typeface="Calibri Light" panose="020F0302020204030204"/>
            </a:rPr>
            <a:t>odlučili</a:t>
          </a:r>
          <a:r>
            <a:rPr lang="en-US" b="1" dirty="0"/>
            <a:t> </a:t>
          </a:r>
          <a:r>
            <a:rPr lang="en-US" b="1" dirty="0" err="1"/>
            <a:t>zapisivati</a:t>
          </a:r>
          <a:r>
            <a:rPr lang="en-US" b="1" dirty="0"/>
            <a:t> </a:t>
          </a:r>
          <a:r>
            <a:rPr lang="en-US" b="1" dirty="0" err="1"/>
            <a:t>riječi</a:t>
          </a:r>
          <a:r>
            <a:rPr lang="en-US" b="1" dirty="0">
              <a:latin typeface="Calibri Light" panose="020F0302020204030204"/>
            </a:rPr>
            <a:t> u </a:t>
          </a:r>
          <a:r>
            <a:rPr lang="en-US" b="1" dirty="0" err="1">
              <a:latin typeface="Calibri Light" panose="020F0302020204030204"/>
            </a:rPr>
            <a:t>Wordu</a:t>
          </a:r>
          <a:r>
            <a:rPr lang="en-US" b="1" dirty="0">
              <a:latin typeface="Calibri Light" panose="020F0302020204030204"/>
            </a:rPr>
            <a:t>.</a:t>
          </a:r>
          <a:endParaRPr lang="en-US" dirty="0"/>
        </a:p>
      </dgm:t>
    </dgm:pt>
    <dgm:pt modelId="{F1E32DC6-9AD8-4C4C-A38E-6CEE9B9FDF8D}" type="parTrans" cxnId="{1529ED11-1D70-4EFA-939E-D01B50EB15F8}">
      <dgm:prSet/>
      <dgm:spPr/>
      <dgm:t>
        <a:bodyPr/>
        <a:lstStyle/>
        <a:p>
          <a:endParaRPr lang="en-US"/>
        </a:p>
      </dgm:t>
    </dgm:pt>
    <dgm:pt modelId="{89364CE7-FE23-42A1-A7BE-F1946793E9EA}" type="sibTrans" cxnId="{1529ED11-1D70-4EFA-939E-D01B50EB15F8}">
      <dgm:prSet/>
      <dgm:spPr/>
      <dgm:t>
        <a:bodyPr/>
        <a:lstStyle/>
        <a:p>
          <a:endParaRPr lang="en-US"/>
        </a:p>
      </dgm:t>
    </dgm:pt>
    <dgm:pt modelId="{2E8FAB15-12DC-4658-B244-16B18B5ADCC1}">
      <dgm:prSet/>
      <dgm:spPr/>
      <dgm:t>
        <a:bodyPr/>
        <a:lstStyle/>
        <a:p>
          <a:r>
            <a:rPr lang="en-US" b="1" dirty="0" err="1"/>
            <a:t>Dosjetili</a:t>
          </a:r>
          <a:r>
            <a:rPr lang="en-US" b="1" dirty="0"/>
            <a:t> </a:t>
          </a:r>
          <a:r>
            <a:rPr lang="en-US" b="1" dirty="0" err="1"/>
            <a:t>smo</a:t>
          </a:r>
          <a:r>
            <a:rPr lang="en-US" b="1" dirty="0"/>
            <a:t> se </a:t>
          </a:r>
          <a:r>
            <a:rPr lang="en-US" b="1" dirty="0" err="1"/>
            <a:t>kako</a:t>
          </a:r>
          <a:r>
            <a:rPr lang="en-US" b="1" dirty="0"/>
            <a:t> bi </a:t>
          </a:r>
          <a:r>
            <a:rPr lang="en-US" b="1" dirty="0" err="1"/>
            <a:t>bilo</a:t>
          </a:r>
          <a:r>
            <a:rPr lang="en-US" b="1" dirty="0"/>
            <a:t> </a:t>
          </a:r>
          <a:r>
            <a:rPr lang="en-US" b="1" dirty="0" err="1"/>
            <a:t>zanimljivo</a:t>
          </a:r>
          <a:r>
            <a:rPr lang="en-US" b="1" dirty="0"/>
            <a:t> </a:t>
          </a:r>
          <a:r>
            <a:rPr lang="en-US" b="1" dirty="0" err="1"/>
            <a:t>natuknicu</a:t>
          </a:r>
          <a:r>
            <a:rPr lang="en-US" b="1" dirty="0"/>
            <a:t> </a:t>
          </a:r>
          <a:r>
            <a:rPr lang="en-US" b="1" dirty="0" err="1"/>
            <a:t>obogatiti</a:t>
          </a:r>
          <a:r>
            <a:rPr lang="en-US" b="1" dirty="0"/>
            <a:t> </a:t>
          </a:r>
          <a:r>
            <a:rPr lang="en-US" b="1" dirty="0" err="1"/>
            <a:t>gramatičkim</a:t>
          </a:r>
          <a:r>
            <a:rPr lang="en-US" b="1" dirty="0"/>
            <a:t> </a:t>
          </a:r>
          <a:r>
            <a:rPr lang="en-US" b="1" dirty="0" err="1"/>
            <a:t>obilježjima</a:t>
          </a:r>
          <a:r>
            <a:rPr lang="en-US" b="1" dirty="0"/>
            <a:t> (rod, </a:t>
          </a:r>
          <a:r>
            <a:rPr lang="en-US" b="1" dirty="0" err="1"/>
            <a:t>broj</a:t>
          </a:r>
          <a:r>
            <a:rPr lang="en-US" b="1" dirty="0"/>
            <a:t> I </a:t>
          </a:r>
          <a:r>
            <a:rPr lang="en-US" b="1" dirty="0" err="1"/>
            <a:t>padež</a:t>
          </a:r>
          <a:r>
            <a:rPr lang="en-US" b="1" dirty="0"/>
            <a:t>)</a:t>
          </a:r>
          <a:endParaRPr lang="en-US" dirty="0"/>
        </a:p>
      </dgm:t>
    </dgm:pt>
    <dgm:pt modelId="{925993B0-2432-4F01-8B2A-6B3AE359AF98}" type="parTrans" cxnId="{7777D3DE-07F1-44DB-B7A3-401209F74232}">
      <dgm:prSet/>
      <dgm:spPr/>
      <dgm:t>
        <a:bodyPr/>
        <a:lstStyle/>
        <a:p>
          <a:endParaRPr lang="en-US"/>
        </a:p>
      </dgm:t>
    </dgm:pt>
    <dgm:pt modelId="{6C4D9C39-E0AA-43D6-9B28-951072A652F5}" type="sibTrans" cxnId="{7777D3DE-07F1-44DB-B7A3-401209F74232}">
      <dgm:prSet/>
      <dgm:spPr/>
      <dgm:t>
        <a:bodyPr/>
        <a:lstStyle/>
        <a:p>
          <a:endParaRPr lang="en-US"/>
        </a:p>
      </dgm:t>
    </dgm:pt>
    <dgm:pt modelId="{09829C92-5B9E-40D2-AA15-0D8AB7388E93}">
      <dgm:prSet/>
      <dgm:spPr/>
      <dgm:t>
        <a:bodyPr/>
        <a:lstStyle/>
        <a:p>
          <a:r>
            <a:rPr lang="en-US" b="1" dirty="0" err="1"/>
            <a:t>Natuknicu</a:t>
          </a:r>
          <a:r>
            <a:rPr lang="en-US" b="1" dirty="0"/>
            <a:t> </a:t>
          </a:r>
          <a:r>
            <a:rPr lang="en-US" b="1" dirty="0" err="1"/>
            <a:t>smo</a:t>
          </a:r>
          <a:r>
            <a:rPr lang="en-US" b="1" dirty="0"/>
            <a:t> </a:t>
          </a:r>
          <a:r>
            <a:rPr lang="en-US" b="1" dirty="0" err="1"/>
            <a:t>obogatili</a:t>
          </a:r>
          <a:r>
            <a:rPr lang="en-US" b="1" dirty="0"/>
            <a:t> </a:t>
          </a:r>
          <a:r>
            <a:rPr lang="en-US" b="1" dirty="0" err="1"/>
            <a:t>fotografijom</a:t>
          </a:r>
          <a:r>
            <a:rPr lang="en-US" b="1" dirty="0"/>
            <a:t> - </a:t>
          </a:r>
          <a:r>
            <a:rPr lang="en-US" b="1" dirty="0" err="1"/>
            <a:t>poteškoće</a:t>
          </a:r>
          <a:endParaRPr lang="en-US" dirty="0" err="1"/>
        </a:p>
      </dgm:t>
    </dgm:pt>
    <dgm:pt modelId="{2322F661-F3A9-4E76-9102-7F84CCB2E26A}" type="parTrans" cxnId="{835F4628-33D3-4E44-8A7B-028AA8AF1780}">
      <dgm:prSet/>
      <dgm:spPr/>
      <dgm:t>
        <a:bodyPr/>
        <a:lstStyle/>
        <a:p>
          <a:endParaRPr lang="en-US"/>
        </a:p>
      </dgm:t>
    </dgm:pt>
    <dgm:pt modelId="{56BAFF11-E789-4786-A21E-7E2F9CDE456F}" type="sibTrans" cxnId="{835F4628-33D3-4E44-8A7B-028AA8AF1780}">
      <dgm:prSet/>
      <dgm:spPr/>
      <dgm:t>
        <a:bodyPr/>
        <a:lstStyle/>
        <a:p>
          <a:endParaRPr lang="en-US"/>
        </a:p>
      </dgm:t>
    </dgm:pt>
    <dgm:pt modelId="{2205EF82-3F5B-4BE4-9096-35E5DC65385E}" type="pres">
      <dgm:prSet presAssocID="{13DD7C07-72C6-4309-8A3B-7659C80D081A}" presName="linear" presStyleCnt="0">
        <dgm:presLayoutVars>
          <dgm:animLvl val="lvl"/>
          <dgm:resizeHandles val="exact"/>
        </dgm:presLayoutVars>
      </dgm:prSet>
      <dgm:spPr/>
    </dgm:pt>
    <dgm:pt modelId="{1FFF18EE-B7E3-49FA-81F4-D83013976A6F}" type="pres">
      <dgm:prSet presAssocID="{9F4E41E5-1F0B-4239-A3ED-828BD2EC61B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D20E67F-396C-4CF6-973A-730B7841615B}" type="pres">
      <dgm:prSet presAssocID="{89364CE7-FE23-42A1-A7BE-F1946793E9EA}" presName="spacer" presStyleCnt="0"/>
      <dgm:spPr/>
    </dgm:pt>
    <dgm:pt modelId="{E72FD858-9745-4D78-82FB-CE38B47AD0ED}" type="pres">
      <dgm:prSet presAssocID="{2E8FAB15-12DC-4658-B244-16B18B5ADC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81A4A4E-A3ED-4EB5-9C65-FF54E1ADD8DD}" type="pres">
      <dgm:prSet presAssocID="{6C4D9C39-E0AA-43D6-9B28-951072A652F5}" presName="spacer" presStyleCnt="0"/>
      <dgm:spPr/>
    </dgm:pt>
    <dgm:pt modelId="{E31D41A0-3E81-4A1B-9552-10C286A09C84}" type="pres">
      <dgm:prSet presAssocID="{09829C92-5B9E-40D2-AA15-0D8AB7388E9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CA06801-0903-4998-A76A-119DEB8A7983}" type="presOf" srcId="{09829C92-5B9E-40D2-AA15-0D8AB7388E93}" destId="{E31D41A0-3E81-4A1B-9552-10C286A09C84}" srcOrd="0" destOrd="0" presId="urn:microsoft.com/office/officeart/2005/8/layout/vList2"/>
    <dgm:cxn modelId="{1529ED11-1D70-4EFA-939E-D01B50EB15F8}" srcId="{13DD7C07-72C6-4309-8A3B-7659C80D081A}" destId="{9F4E41E5-1F0B-4239-A3ED-828BD2EC61B5}" srcOrd="0" destOrd="0" parTransId="{F1E32DC6-9AD8-4C4C-A38E-6CEE9B9FDF8D}" sibTransId="{89364CE7-FE23-42A1-A7BE-F1946793E9EA}"/>
    <dgm:cxn modelId="{835F4628-33D3-4E44-8A7B-028AA8AF1780}" srcId="{13DD7C07-72C6-4309-8A3B-7659C80D081A}" destId="{09829C92-5B9E-40D2-AA15-0D8AB7388E93}" srcOrd="2" destOrd="0" parTransId="{2322F661-F3A9-4E76-9102-7F84CCB2E26A}" sibTransId="{56BAFF11-E789-4786-A21E-7E2F9CDE456F}"/>
    <dgm:cxn modelId="{23223B44-EBAA-4F6F-BB27-CA03493DDA42}" type="presOf" srcId="{13DD7C07-72C6-4309-8A3B-7659C80D081A}" destId="{2205EF82-3F5B-4BE4-9096-35E5DC65385E}" srcOrd="0" destOrd="0" presId="urn:microsoft.com/office/officeart/2005/8/layout/vList2"/>
    <dgm:cxn modelId="{7A8AE056-CCB7-4348-B432-8831AFC6D857}" type="presOf" srcId="{2E8FAB15-12DC-4658-B244-16B18B5ADCC1}" destId="{E72FD858-9745-4D78-82FB-CE38B47AD0ED}" srcOrd="0" destOrd="0" presId="urn:microsoft.com/office/officeart/2005/8/layout/vList2"/>
    <dgm:cxn modelId="{46E89E7E-1438-40B8-9C74-7764010E263F}" type="presOf" srcId="{9F4E41E5-1F0B-4239-A3ED-828BD2EC61B5}" destId="{1FFF18EE-B7E3-49FA-81F4-D83013976A6F}" srcOrd="0" destOrd="0" presId="urn:microsoft.com/office/officeart/2005/8/layout/vList2"/>
    <dgm:cxn modelId="{7777D3DE-07F1-44DB-B7A3-401209F74232}" srcId="{13DD7C07-72C6-4309-8A3B-7659C80D081A}" destId="{2E8FAB15-12DC-4658-B244-16B18B5ADCC1}" srcOrd="1" destOrd="0" parTransId="{925993B0-2432-4F01-8B2A-6B3AE359AF98}" sibTransId="{6C4D9C39-E0AA-43D6-9B28-951072A652F5}"/>
    <dgm:cxn modelId="{5508FEAF-767D-48CB-B907-9676EC8882D7}" type="presParOf" srcId="{2205EF82-3F5B-4BE4-9096-35E5DC65385E}" destId="{1FFF18EE-B7E3-49FA-81F4-D83013976A6F}" srcOrd="0" destOrd="0" presId="urn:microsoft.com/office/officeart/2005/8/layout/vList2"/>
    <dgm:cxn modelId="{68A91916-917F-4155-A23A-10E4A623B7E3}" type="presParOf" srcId="{2205EF82-3F5B-4BE4-9096-35E5DC65385E}" destId="{4D20E67F-396C-4CF6-973A-730B7841615B}" srcOrd="1" destOrd="0" presId="urn:microsoft.com/office/officeart/2005/8/layout/vList2"/>
    <dgm:cxn modelId="{3AA64795-9911-4570-BFFF-95E34722E74A}" type="presParOf" srcId="{2205EF82-3F5B-4BE4-9096-35E5DC65385E}" destId="{E72FD858-9745-4D78-82FB-CE38B47AD0ED}" srcOrd="2" destOrd="0" presId="urn:microsoft.com/office/officeart/2005/8/layout/vList2"/>
    <dgm:cxn modelId="{11F3E56A-C11E-4D54-A38D-41070F15F03D}" type="presParOf" srcId="{2205EF82-3F5B-4BE4-9096-35E5DC65385E}" destId="{981A4A4E-A3ED-4EB5-9C65-FF54E1ADD8DD}" srcOrd="3" destOrd="0" presId="urn:microsoft.com/office/officeart/2005/8/layout/vList2"/>
    <dgm:cxn modelId="{7A377117-5EB4-4132-BCB1-DB0B374B6CC8}" type="presParOf" srcId="{2205EF82-3F5B-4BE4-9096-35E5DC65385E}" destId="{E31D41A0-3E81-4A1B-9552-10C286A09C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A63523-0632-4247-8782-105DE012786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749DB48-C10B-483F-9A29-EB82872EA895}">
      <dgm:prSet/>
      <dgm:spPr/>
      <dgm:t>
        <a:bodyPr/>
        <a:lstStyle/>
        <a:p>
          <a:r>
            <a:rPr lang="en-US" b="1" dirty="0"/>
            <a:t>U 7. </a:t>
          </a:r>
          <a:r>
            <a:rPr lang="en-US" b="1" dirty="0" err="1"/>
            <a:t>razredu</a:t>
          </a:r>
          <a:r>
            <a:rPr lang="en-US" b="1" dirty="0"/>
            <a:t> </a:t>
          </a:r>
          <a:r>
            <a:rPr lang="en-US" b="1" dirty="0" err="1"/>
            <a:t>učenici</a:t>
          </a:r>
          <a:r>
            <a:rPr lang="en-US" b="1" dirty="0"/>
            <a:t> se </a:t>
          </a:r>
          <a:r>
            <a:rPr lang="en-US" b="1" dirty="0" err="1"/>
            <a:t>upoznaju</a:t>
          </a:r>
          <a:r>
            <a:rPr lang="en-US" b="1" dirty="0"/>
            <a:t> s </a:t>
          </a:r>
          <a:r>
            <a:rPr lang="en-US" b="1" dirty="0" err="1"/>
            <a:t>naglasnim</a:t>
          </a:r>
          <a:r>
            <a:rPr lang="en-US" b="1" dirty="0"/>
            <a:t> </a:t>
          </a:r>
          <a:r>
            <a:rPr lang="en-US" b="1" dirty="0" err="1"/>
            <a:t>sustavom</a:t>
          </a:r>
          <a:r>
            <a:rPr lang="en-US" b="1" dirty="0"/>
            <a:t> HJ, </a:t>
          </a:r>
          <a:r>
            <a:rPr lang="en-US" b="1" dirty="0" err="1"/>
            <a:t>stoga</a:t>
          </a:r>
          <a:r>
            <a:rPr lang="en-US" b="1" dirty="0"/>
            <a:t> </a:t>
          </a:r>
          <a:r>
            <a:rPr lang="en-US" b="1" dirty="0" err="1"/>
            <a:t>smo</a:t>
          </a:r>
          <a:r>
            <a:rPr lang="en-US" b="1" dirty="0"/>
            <a:t> </a:t>
          </a:r>
          <a:r>
            <a:rPr lang="en-US" b="1" dirty="0" err="1"/>
            <a:t>odlučili</a:t>
          </a:r>
          <a:r>
            <a:rPr lang="en-US" b="1" dirty="0"/>
            <a:t> </a:t>
          </a:r>
          <a:r>
            <a:rPr lang="en-US" b="1" dirty="0" err="1"/>
            <a:t>ići</a:t>
          </a:r>
          <a:r>
            <a:rPr lang="en-US" b="1" dirty="0"/>
            <a:t> </a:t>
          </a:r>
          <a:r>
            <a:rPr lang="en-US" b="1" dirty="0" err="1"/>
            <a:t>korak</a:t>
          </a:r>
          <a:r>
            <a:rPr lang="en-US" b="1" dirty="0"/>
            <a:t> </a:t>
          </a:r>
          <a:r>
            <a:rPr lang="en-US" b="1" dirty="0" err="1"/>
            <a:t>dalje</a:t>
          </a:r>
          <a:r>
            <a:rPr lang="en-US" b="1" dirty="0"/>
            <a:t> I </a:t>
          </a:r>
          <a:r>
            <a:rPr lang="en-US" b="1" dirty="0" err="1"/>
            <a:t>natuknice</a:t>
          </a:r>
          <a:r>
            <a:rPr lang="en-US" b="1" dirty="0"/>
            <a:t> </a:t>
          </a:r>
          <a:r>
            <a:rPr lang="en-US" b="1" dirty="0" err="1"/>
            <a:t>akcuentirati</a:t>
          </a:r>
          <a:r>
            <a:rPr lang="en-US" b="1" dirty="0"/>
            <a:t>, </a:t>
          </a:r>
          <a:r>
            <a:rPr lang="en-US" b="1" dirty="0" err="1"/>
            <a:t>što</a:t>
          </a:r>
          <a:r>
            <a:rPr lang="en-US" b="1" dirty="0"/>
            <a:t> je </a:t>
          </a:r>
          <a:r>
            <a:rPr lang="en-US" b="1" dirty="0" err="1"/>
            <a:t>bilo</a:t>
          </a:r>
          <a:r>
            <a:rPr lang="en-US" b="1" dirty="0"/>
            <a:t> </a:t>
          </a:r>
          <a:r>
            <a:rPr lang="en-US" b="1" dirty="0" err="1"/>
            <a:t>vrlo</a:t>
          </a:r>
          <a:r>
            <a:rPr lang="en-US" b="1" dirty="0"/>
            <a:t> </a:t>
          </a:r>
          <a:r>
            <a:rPr lang="en-US" b="1" dirty="0" err="1"/>
            <a:t>teško</a:t>
          </a:r>
          <a:r>
            <a:rPr lang="en-US" b="1" dirty="0"/>
            <a:t> </a:t>
          </a:r>
          <a:r>
            <a:rPr lang="en-US" b="1" dirty="0" err="1"/>
            <a:t>jer</a:t>
          </a:r>
          <a:r>
            <a:rPr lang="en-US" b="1" dirty="0"/>
            <a:t> se </a:t>
          </a:r>
          <a:r>
            <a:rPr lang="en-US" b="1" dirty="0" err="1"/>
            <a:t>izgovor</a:t>
          </a:r>
          <a:r>
            <a:rPr lang="en-US" b="1" dirty="0"/>
            <a:t> </a:t>
          </a:r>
          <a:r>
            <a:rPr lang="en-US" b="1" dirty="0" err="1"/>
            <a:t>istog</a:t>
          </a:r>
          <a:r>
            <a:rPr lang="en-US" b="1" dirty="0"/>
            <a:t> </a:t>
          </a:r>
          <a:r>
            <a:rPr lang="en-US" b="1" dirty="0" err="1"/>
            <a:t>lokalizma</a:t>
          </a:r>
          <a:r>
            <a:rPr lang="en-US" b="1" dirty="0"/>
            <a:t> </a:t>
          </a:r>
          <a:r>
            <a:rPr lang="en-US" b="1" dirty="0" err="1"/>
            <a:t>razlikuje</a:t>
          </a:r>
          <a:r>
            <a:rPr lang="en-US" b="1" dirty="0"/>
            <a:t> od </a:t>
          </a:r>
          <a:r>
            <a:rPr lang="en-US" b="1" dirty="0" err="1"/>
            <a:t>mjesta</a:t>
          </a:r>
          <a:r>
            <a:rPr lang="en-US" b="1" dirty="0"/>
            <a:t> do </a:t>
          </a:r>
          <a:r>
            <a:rPr lang="en-US" b="1" dirty="0" err="1"/>
            <a:t>mjesta</a:t>
          </a:r>
          <a:endParaRPr lang="en-US" b="1" dirty="0"/>
        </a:p>
      </dgm:t>
    </dgm:pt>
    <dgm:pt modelId="{DF910363-189D-456D-81B3-EFA1B3052031}" type="parTrans" cxnId="{18B9E6BA-F195-4CB0-8B0E-7E5E5FE53D12}">
      <dgm:prSet/>
      <dgm:spPr/>
      <dgm:t>
        <a:bodyPr/>
        <a:lstStyle/>
        <a:p>
          <a:endParaRPr lang="en-US"/>
        </a:p>
      </dgm:t>
    </dgm:pt>
    <dgm:pt modelId="{D3E0A4B8-E87D-421A-B1C7-98BC5403728E}" type="sibTrans" cxnId="{18B9E6BA-F195-4CB0-8B0E-7E5E5FE53D12}">
      <dgm:prSet/>
      <dgm:spPr/>
      <dgm:t>
        <a:bodyPr/>
        <a:lstStyle/>
        <a:p>
          <a:endParaRPr lang="en-US"/>
        </a:p>
      </dgm:t>
    </dgm:pt>
    <dgm:pt modelId="{69AC8FA4-3870-40FD-811D-030D95EFB2E4}">
      <dgm:prSet/>
      <dgm:spPr/>
      <dgm:t>
        <a:bodyPr/>
        <a:lstStyle/>
        <a:p>
          <a:r>
            <a:rPr lang="en-US" b="1" dirty="0" err="1"/>
            <a:t>Zaključivši</a:t>
          </a:r>
          <a:r>
            <a:rPr lang="en-US" b="1" dirty="0"/>
            <a:t> </a:t>
          </a:r>
          <a:r>
            <a:rPr lang="en-US" b="1" dirty="0" err="1"/>
            <a:t>kako</a:t>
          </a:r>
          <a:r>
            <a:rPr lang="en-US" b="1" dirty="0"/>
            <a:t> je </a:t>
          </a:r>
          <a:r>
            <a:rPr lang="en-US" b="1" dirty="0" err="1"/>
            <a:t>puno</a:t>
          </a:r>
          <a:r>
            <a:rPr lang="en-US" b="1" dirty="0"/>
            <a:t> </a:t>
          </a:r>
          <a:r>
            <a:rPr lang="en-US" b="1" dirty="0" err="1"/>
            <a:t>riječi</a:t>
          </a:r>
          <a:r>
            <a:rPr lang="en-US" b="1" dirty="0"/>
            <a:t> </a:t>
          </a:r>
          <a:r>
            <a:rPr lang="en-US" b="1" dirty="0" err="1"/>
            <a:t>stranog</a:t>
          </a:r>
          <a:r>
            <a:rPr lang="en-US" b="1" dirty="0"/>
            <a:t> </a:t>
          </a:r>
          <a:r>
            <a:rPr lang="en-US" b="1" dirty="0" err="1"/>
            <a:t>podrijetla</a:t>
          </a:r>
          <a:r>
            <a:rPr lang="en-US" b="1" dirty="0"/>
            <a:t>, </a:t>
          </a:r>
          <a:r>
            <a:rPr lang="en-US" b="1" dirty="0" err="1"/>
            <a:t>najviše</a:t>
          </a:r>
          <a:r>
            <a:rPr lang="en-US" b="1" dirty="0"/>
            <a:t> </a:t>
          </a:r>
          <a:r>
            <a:rPr lang="en-US" b="1" dirty="0" err="1"/>
            <a:t>turskog</a:t>
          </a:r>
          <a:r>
            <a:rPr lang="en-US" b="1" dirty="0"/>
            <a:t>, </a:t>
          </a:r>
          <a:r>
            <a:rPr lang="en-US" b="1" dirty="0" err="1"/>
            <a:t>koristeći</a:t>
          </a:r>
          <a:r>
            <a:rPr lang="en-US" b="1" dirty="0"/>
            <a:t> Hrvatski </a:t>
          </a:r>
          <a:r>
            <a:rPr lang="en-US" b="1" dirty="0" err="1"/>
            <a:t>jezični</a:t>
          </a:r>
          <a:r>
            <a:rPr lang="en-US" b="1" dirty="0"/>
            <a:t> portal, </a:t>
          </a:r>
          <a:r>
            <a:rPr lang="en-US" b="1" dirty="0" err="1"/>
            <a:t>pronalazili</a:t>
          </a:r>
          <a:r>
            <a:rPr lang="en-US" b="1" dirty="0"/>
            <a:t> </a:t>
          </a:r>
          <a:r>
            <a:rPr lang="en-US" b="1" dirty="0" err="1"/>
            <a:t>smo</a:t>
          </a:r>
          <a:r>
            <a:rPr lang="en-US" b="1" dirty="0"/>
            <a:t> </a:t>
          </a:r>
          <a:r>
            <a:rPr lang="en-US" b="1" dirty="0" err="1"/>
            <a:t>podrijetlo</a:t>
          </a:r>
          <a:r>
            <a:rPr lang="en-US" b="1" dirty="0"/>
            <a:t> </a:t>
          </a:r>
          <a:r>
            <a:rPr lang="en-US" b="1" dirty="0" err="1"/>
            <a:t>riječi</a:t>
          </a:r>
          <a:r>
            <a:rPr lang="en-US" b="1" dirty="0"/>
            <a:t> </a:t>
          </a:r>
          <a:r>
            <a:rPr lang="en-US" b="1" dirty="0" err="1"/>
            <a:t>onim</a:t>
          </a:r>
          <a:r>
            <a:rPr lang="en-US" b="1" dirty="0"/>
            <a:t> </a:t>
          </a:r>
          <a:r>
            <a:rPr lang="en-US" b="1" dirty="0" err="1"/>
            <a:t>natuknicama</a:t>
          </a:r>
          <a:r>
            <a:rPr lang="en-US" b="1" dirty="0"/>
            <a:t> </a:t>
          </a:r>
          <a:r>
            <a:rPr lang="en-US" b="1" dirty="0" err="1"/>
            <a:t>kojima</a:t>
          </a:r>
          <a:r>
            <a:rPr lang="en-US" b="1" dirty="0"/>
            <a:t> </a:t>
          </a:r>
          <a:r>
            <a:rPr lang="en-US" b="1" dirty="0" err="1"/>
            <a:t>smo</a:t>
          </a:r>
          <a:r>
            <a:rPr lang="en-US" b="1" dirty="0"/>
            <a:t> </a:t>
          </a:r>
          <a:r>
            <a:rPr lang="en-US" b="1" dirty="0" err="1"/>
            <a:t>uspjeli</a:t>
          </a:r>
          <a:r>
            <a:rPr lang="en-US" b="1" dirty="0"/>
            <a:t> </a:t>
          </a:r>
          <a:r>
            <a:rPr lang="en-US" b="1" dirty="0" err="1"/>
            <a:t>pronaći</a:t>
          </a:r>
          <a:r>
            <a:rPr lang="en-US" b="1" dirty="0"/>
            <a:t> </a:t>
          </a:r>
          <a:r>
            <a:rPr lang="en-US" b="1" dirty="0" err="1"/>
            <a:t>podrijetlo</a:t>
          </a:r>
          <a:r>
            <a:rPr lang="en-US" b="1" dirty="0"/>
            <a:t>.</a:t>
          </a:r>
        </a:p>
      </dgm:t>
    </dgm:pt>
    <dgm:pt modelId="{866F53DF-4E5C-46A4-BF28-BFE0228BB1FB}" type="parTrans" cxnId="{05D1A5A6-82CC-47A8-AF91-8DBEE2986091}">
      <dgm:prSet/>
      <dgm:spPr/>
      <dgm:t>
        <a:bodyPr/>
        <a:lstStyle/>
        <a:p>
          <a:endParaRPr lang="en-US"/>
        </a:p>
      </dgm:t>
    </dgm:pt>
    <dgm:pt modelId="{005C8B0F-FE3C-4128-8918-81D15A9663CD}" type="sibTrans" cxnId="{05D1A5A6-82CC-47A8-AF91-8DBEE2986091}">
      <dgm:prSet/>
      <dgm:spPr/>
      <dgm:t>
        <a:bodyPr/>
        <a:lstStyle/>
        <a:p>
          <a:endParaRPr lang="en-US"/>
        </a:p>
      </dgm:t>
    </dgm:pt>
    <dgm:pt modelId="{F7013EE8-77B4-45DF-98BB-B3F3DE37DCA1}">
      <dgm:prSet/>
      <dgm:spPr/>
      <dgm:t>
        <a:bodyPr/>
        <a:lstStyle/>
        <a:p>
          <a:pPr rtl="0"/>
          <a:r>
            <a:rPr lang="en-US" b="1" dirty="0"/>
            <a:t>Kad </a:t>
          </a:r>
          <a:r>
            <a:rPr lang="en-US" b="1" dirty="0" err="1"/>
            <a:t>smo</a:t>
          </a:r>
          <a:r>
            <a:rPr lang="en-US" b="1" dirty="0"/>
            <a:t> se </a:t>
          </a:r>
          <a:r>
            <a:rPr lang="en-US" b="1" dirty="0" err="1"/>
            <a:t>konačno</a:t>
          </a:r>
          <a:r>
            <a:rPr lang="en-US" b="1" dirty="0"/>
            <a:t> </a:t>
          </a:r>
          <a:r>
            <a:rPr lang="en-US" b="1" dirty="0" err="1"/>
            <a:t>dogovorili</a:t>
          </a:r>
          <a:r>
            <a:rPr lang="en-US" b="1" dirty="0"/>
            <a:t> da </a:t>
          </a:r>
          <a:r>
            <a:rPr lang="en-US" b="1" dirty="0" err="1"/>
            <a:t>smo</a:t>
          </a:r>
          <a:r>
            <a:rPr lang="en-US" b="1" dirty="0"/>
            <a:t> </a:t>
          </a:r>
          <a:r>
            <a:rPr lang="en-US" b="1" dirty="0" err="1"/>
            <a:t>prikupili</a:t>
          </a:r>
          <a:r>
            <a:rPr lang="en-US" b="1" dirty="0"/>
            <a:t> </a:t>
          </a:r>
          <a:r>
            <a:rPr lang="en-US" b="1" dirty="0" err="1"/>
            <a:t>dovoljno</a:t>
          </a:r>
          <a:r>
            <a:rPr lang="en-US" b="1" dirty="0"/>
            <a:t> </a:t>
          </a:r>
          <a:r>
            <a:rPr lang="en-US" b="1" dirty="0" err="1"/>
            <a:t>lokalizama</a:t>
          </a:r>
          <a:r>
            <a:rPr lang="en-US" b="1" dirty="0"/>
            <a:t> (</a:t>
          </a:r>
          <a:r>
            <a:rPr lang="en-US" b="1" dirty="0" err="1"/>
            <a:t>jer</a:t>
          </a:r>
          <a:r>
            <a:rPr lang="en-US" b="1" dirty="0"/>
            <a:t> </a:t>
          </a:r>
          <a:r>
            <a:rPr lang="en-US" b="1" dirty="0" err="1"/>
            <a:t>morali</a:t>
          </a:r>
          <a:r>
            <a:rPr lang="en-US" b="1" dirty="0"/>
            <a:t> </a:t>
          </a:r>
          <a:r>
            <a:rPr lang="en-US" b="1" dirty="0" err="1"/>
            <a:t>smo</a:t>
          </a:r>
          <a:r>
            <a:rPr lang="en-US" b="1" dirty="0"/>
            <a:t> </a:t>
          </a:r>
          <a:r>
            <a:rPr lang="en-US" b="1" dirty="0" err="1"/>
            <a:t>podvući</a:t>
          </a:r>
          <a:r>
            <a:rPr lang="en-US" b="1" dirty="0"/>
            <a:t> </a:t>
          </a:r>
          <a:r>
            <a:rPr lang="en-US" b="1" dirty="0" err="1"/>
            <a:t>crtu</a:t>
          </a:r>
          <a:r>
            <a:rPr lang="en-US" b="1" dirty="0"/>
            <a:t> s </a:t>
          </a:r>
          <a:r>
            <a:rPr lang="en-US" b="1" dirty="0" err="1"/>
            <a:t>obzirom</a:t>
          </a:r>
          <a:r>
            <a:rPr lang="en-US" b="1" dirty="0"/>
            <a:t> da je </a:t>
          </a:r>
          <a:r>
            <a:rPr lang="en-US" b="1" dirty="0" err="1"/>
            <a:t>izrada</a:t>
          </a:r>
          <a:r>
            <a:rPr lang="en-US" b="1" dirty="0"/>
            <a:t> </a:t>
          </a:r>
          <a:r>
            <a:rPr lang="en-US" b="1" dirty="0" err="1"/>
            <a:t>rječnika</a:t>
          </a:r>
          <a:r>
            <a:rPr lang="en-US" b="1" dirty="0"/>
            <a:t> </a:t>
          </a:r>
          <a:r>
            <a:rPr lang="en-US" b="1" dirty="0" err="1"/>
            <a:t>dugotrajan</a:t>
          </a:r>
          <a:r>
            <a:rPr lang="en-US" b="1" dirty="0"/>
            <a:t> </a:t>
          </a:r>
          <a:r>
            <a:rPr lang="en-US" b="1" dirty="0" err="1"/>
            <a:t>posao</a:t>
          </a:r>
          <a:r>
            <a:rPr lang="en-US" b="1" dirty="0"/>
            <a:t> I </a:t>
          </a:r>
          <a:r>
            <a:rPr lang="en-US" b="1" dirty="0" err="1"/>
            <a:t>nikad</a:t>
          </a:r>
          <a:r>
            <a:rPr lang="en-US" b="1" dirty="0"/>
            <a:t> </a:t>
          </a:r>
          <a:r>
            <a:rPr lang="en-US" b="1" dirty="0" err="1"/>
            <a:t>nije</a:t>
          </a:r>
          <a:r>
            <a:rPr lang="en-US" b="1" dirty="0"/>
            <a:t> </a:t>
          </a:r>
          <a:r>
            <a:rPr lang="en-US" b="1" dirty="0" err="1"/>
            <a:t>gotov</a:t>
          </a:r>
          <a:r>
            <a:rPr lang="en-US" b="1" dirty="0"/>
            <a:t>), </a:t>
          </a:r>
          <a:r>
            <a:rPr lang="en-US" b="1" dirty="0" err="1"/>
            <a:t>iz</a:t>
          </a:r>
          <a:r>
            <a:rPr lang="en-US" b="1" dirty="0"/>
            <a:t> </a:t>
          </a:r>
          <a:r>
            <a:rPr lang="en-US" b="1" dirty="0" err="1">
              <a:latin typeface="Calibri Light" panose="020F0302020204030204"/>
            </a:rPr>
            <a:t>prikupljenih</a:t>
          </a:r>
          <a:r>
            <a:rPr lang="en-US" b="1" dirty="0"/>
            <a:t> </a:t>
          </a:r>
          <a:r>
            <a:rPr lang="en-US" b="1" dirty="0" err="1"/>
            <a:t>lokalizama</a:t>
          </a:r>
          <a:r>
            <a:rPr lang="en-US" b="1" dirty="0"/>
            <a:t> </a:t>
          </a:r>
          <a:r>
            <a:rPr lang="en-US" b="1" dirty="0" err="1"/>
            <a:t>uočavali</a:t>
          </a:r>
          <a:r>
            <a:rPr lang="en-US" b="1" dirty="0"/>
            <a:t> </a:t>
          </a:r>
          <a:r>
            <a:rPr lang="en-US" b="1" dirty="0" err="1"/>
            <a:t>smo</a:t>
          </a:r>
          <a:r>
            <a:rPr lang="en-US" b="1" dirty="0">
              <a:latin typeface="Calibri Light" panose="020F0302020204030204"/>
            </a:rPr>
            <a:t> I </a:t>
          </a:r>
          <a:r>
            <a:rPr lang="en-US" b="1" dirty="0" err="1">
              <a:latin typeface="Calibri Light" panose="020F0302020204030204"/>
            </a:rPr>
            <a:t>opisivali</a:t>
          </a:r>
          <a:r>
            <a:rPr lang="en-US" b="1" dirty="0"/>
            <a:t> </a:t>
          </a:r>
          <a:r>
            <a:rPr lang="en-US" b="1" dirty="0" err="1"/>
            <a:t>obilježja</a:t>
          </a:r>
          <a:r>
            <a:rPr lang="en-US" b="1" dirty="0"/>
            <a:t> </a:t>
          </a:r>
          <a:r>
            <a:rPr lang="en-US" b="1" dirty="0" err="1"/>
            <a:t>ličkog</a:t>
          </a:r>
          <a:r>
            <a:rPr lang="en-US" b="1" dirty="0"/>
            <a:t> </a:t>
          </a:r>
          <a:r>
            <a:rPr lang="en-US" b="1" dirty="0" err="1"/>
            <a:t>idioma</a:t>
          </a:r>
          <a:r>
            <a:rPr lang="en-US" b="1" dirty="0"/>
            <a:t>.</a:t>
          </a:r>
        </a:p>
      </dgm:t>
    </dgm:pt>
    <dgm:pt modelId="{659144B8-A5D0-41D6-80AC-DB119B835952}" type="parTrans" cxnId="{FAD22581-14B0-4085-8A2B-A06D1ECD535C}">
      <dgm:prSet/>
      <dgm:spPr/>
      <dgm:t>
        <a:bodyPr/>
        <a:lstStyle/>
        <a:p>
          <a:endParaRPr lang="en-US"/>
        </a:p>
      </dgm:t>
    </dgm:pt>
    <dgm:pt modelId="{61E8EC50-2B4A-4E61-8612-06EEEF96BE85}" type="sibTrans" cxnId="{FAD22581-14B0-4085-8A2B-A06D1ECD535C}">
      <dgm:prSet/>
      <dgm:spPr/>
      <dgm:t>
        <a:bodyPr/>
        <a:lstStyle/>
        <a:p>
          <a:endParaRPr lang="en-US"/>
        </a:p>
      </dgm:t>
    </dgm:pt>
    <dgm:pt modelId="{04DD805C-E05C-4FA2-A338-51DE7547FB46}" type="pres">
      <dgm:prSet presAssocID="{E4A63523-0632-4247-8782-105DE0127869}" presName="linear" presStyleCnt="0">
        <dgm:presLayoutVars>
          <dgm:animLvl val="lvl"/>
          <dgm:resizeHandles val="exact"/>
        </dgm:presLayoutVars>
      </dgm:prSet>
      <dgm:spPr/>
    </dgm:pt>
    <dgm:pt modelId="{E0B39D56-5428-418A-BEFC-7702762B2257}" type="pres">
      <dgm:prSet presAssocID="{3749DB48-C10B-483F-9A29-EB82872EA89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29E81D-9A00-4862-9ABB-37324C7A545F}" type="pres">
      <dgm:prSet presAssocID="{D3E0A4B8-E87D-421A-B1C7-98BC5403728E}" presName="spacer" presStyleCnt="0"/>
      <dgm:spPr/>
    </dgm:pt>
    <dgm:pt modelId="{A0C5AC21-1D03-48AB-984F-EB22E26AE5B6}" type="pres">
      <dgm:prSet presAssocID="{69AC8FA4-3870-40FD-811D-030D95EFB2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AA21239-C09B-4279-AB72-091D2451C563}" type="pres">
      <dgm:prSet presAssocID="{005C8B0F-FE3C-4128-8918-81D15A9663CD}" presName="spacer" presStyleCnt="0"/>
      <dgm:spPr/>
    </dgm:pt>
    <dgm:pt modelId="{A6BCAA42-AECC-4449-AF9F-6808065B2B4D}" type="pres">
      <dgm:prSet presAssocID="{F7013EE8-77B4-45DF-98BB-B3F3DE37DCA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F96DB04-E594-4EA6-8B94-D989D575C27C}" type="presOf" srcId="{3749DB48-C10B-483F-9A29-EB82872EA895}" destId="{E0B39D56-5428-418A-BEFC-7702762B2257}" srcOrd="0" destOrd="0" presId="urn:microsoft.com/office/officeart/2005/8/layout/vList2"/>
    <dgm:cxn modelId="{AE0B1123-62C4-429E-B85F-A630EEDB729B}" type="presOf" srcId="{F7013EE8-77B4-45DF-98BB-B3F3DE37DCA1}" destId="{A6BCAA42-AECC-4449-AF9F-6808065B2B4D}" srcOrd="0" destOrd="0" presId="urn:microsoft.com/office/officeart/2005/8/layout/vList2"/>
    <dgm:cxn modelId="{AE332459-EDCD-4CD1-B4C1-1E8A12DC3F18}" type="presOf" srcId="{69AC8FA4-3870-40FD-811D-030D95EFB2E4}" destId="{A0C5AC21-1D03-48AB-984F-EB22E26AE5B6}" srcOrd="0" destOrd="0" presId="urn:microsoft.com/office/officeart/2005/8/layout/vList2"/>
    <dgm:cxn modelId="{5DCA547B-6E16-418A-A9F1-1CD45740B0B6}" type="presOf" srcId="{E4A63523-0632-4247-8782-105DE0127869}" destId="{04DD805C-E05C-4FA2-A338-51DE7547FB46}" srcOrd="0" destOrd="0" presId="urn:microsoft.com/office/officeart/2005/8/layout/vList2"/>
    <dgm:cxn modelId="{FAD22581-14B0-4085-8A2B-A06D1ECD535C}" srcId="{E4A63523-0632-4247-8782-105DE0127869}" destId="{F7013EE8-77B4-45DF-98BB-B3F3DE37DCA1}" srcOrd="2" destOrd="0" parTransId="{659144B8-A5D0-41D6-80AC-DB119B835952}" sibTransId="{61E8EC50-2B4A-4E61-8612-06EEEF96BE85}"/>
    <dgm:cxn modelId="{05D1A5A6-82CC-47A8-AF91-8DBEE2986091}" srcId="{E4A63523-0632-4247-8782-105DE0127869}" destId="{69AC8FA4-3870-40FD-811D-030D95EFB2E4}" srcOrd="1" destOrd="0" parTransId="{866F53DF-4E5C-46A4-BF28-BFE0228BB1FB}" sibTransId="{005C8B0F-FE3C-4128-8918-81D15A9663CD}"/>
    <dgm:cxn modelId="{18B9E6BA-F195-4CB0-8B0E-7E5E5FE53D12}" srcId="{E4A63523-0632-4247-8782-105DE0127869}" destId="{3749DB48-C10B-483F-9A29-EB82872EA895}" srcOrd="0" destOrd="0" parTransId="{DF910363-189D-456D-81B3-EFA1B3052031}" sibTransId="{D3E0A4B8-E87D-421A-B1C7-98BC5403728E}"/>
    <dgm:cxn modelId="{5B3FF15F-1361-4763-BE6C-60EF3445E9C7}" type="presParOf" srcId="{04DD805C-E05C-4FA2-A338-51DE7547FB46}" destId="{E0B39D56-5428-418A-BEFC-7702762B2257}" srcOrd="0" destOrd="0" presId="urn:microsoft.com/office/officeart/2005/8/layout/vList2"/>
    <dgm:cxn modelId="{A3FB14D4-3F2A-42DA-A886-8051721BB985}" type="presParOf" srcId="{04DD805C-E05C-4FA2-A338-51DE7547FB46}" destId="{5429E81D-9A00-4862-9ABB-37324C7A545F}" srcOrd="1" destOrd="0" presId="urn:microsoft.com/office/officeart/2005/8/layout/vList2"/>
    <dgm:cxn modelId="{C328BEA6-F345-4CAD-A142-E44B9AE29F91}" type="presParOf" srcId="{04DD805C-E05C-4FA2-A338-51DE7547FB46}" destId="{A0C5AC21-1D03-48AB-984F-EB22E26AE5B6}" srcOrd="2" destOrd="0" presId="urn:microsoft.com/office/officeart/2005/8/layout/vList2"/>
    <dgm:cxn modelId="{02016C14-503F-4521-B8FE-265500F544C8}" type="presParOf" srcId="{04DD805C-E05C-4FA2-A338-51DE7547FB46}" destId="{DAA21239-C09B-4279-AB72-091D2451C563}" srcOrd="3" destOrd="0" presId="urn:microsoft.com/office/officeart/2005/8/layout/vList2"/>
    <dgm:cxn modelId="{CC27131D-2814-4C59-9BC3-A4AE2AB72377}" type="presParOf" srcId="{04DD805C-E05C-4FA2-A338-51DE7547FB46}" destId="{A6BCAA42-AECC-4449-AF9F-6808065B2B4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08642D-07E2-4D0A-A706-504938F5EE1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5F4D5FB-F5A0-4FC3-AFA9-96023BBA9AB6}">
      <dgm:prSet/>
      <dgm:spPr/>
      <dgm:t>
        <a:bodyPr/>
        <a:lstStyle/>
        <a:p>
          <a:pPr rtl="0"/>
          <a:r>
            <a:rPr lang="en-US" b="1" dirty="0" err="1"/>
            <a:t>Učenici</a:t>
          </a:r>
          <a:r>
            <a:rPr lang="en-US" b="1" dirty="0"/>
            <a:t> </a:t>
          </a:r>
          <a:r>
            <a:rPr lang="en-US" b="1" dirty="0" err="1"/>
            <a:t>su</a:t>
          </a:r>
          <a:r>
            <a:rPr lang="en-US" b="1" dirty="0"/>
            <a:t> </a:t>
          </a:r>
          <a:r>
            <a:rPr lang="en-US" b="1" dirty="0" err="1"/>
            <a:t>naučili</a:t>
          </a:r>
          <a:r>
            <a:rPr lang="en-US" b="1" dirty="0"/>
            <a:t> </a:t>
          </a:r>
          <a:r>
            <a:rPr lang="en-US" b="1" dirty="0" err="1"/>
            <a:t>više</a:t>
          </a:r>
          <a:r>
            <a:rPr lang="en-US" b="1" dirty="0"/>
            <a:t> </a:t>
          </a:r>
          <a:r>
            <a:rPr lang="en-US" b="1" dirty="0" err="1"/>
            <a:t>ovakvim</a:t>
          </a:r>
          <a:r>
            <a:rPr lang="en-US" b="1" dirty="0"/>
            <a:t> </a:t>
          </a:r>
          <a:r>
            <a:rPr lang="en-US" b="1" dirty="0" err="1"/>
            <a:t>načinom</a:t>
          </a:r>
          <a:r>
            <a:rPr lang="en-US" b="1" dirty="0"/>
            <a:t> </a:t>
          </a:r>
          <a:r>
            <a:rPr lang="en-US" b="1" dirty="0" err="1"/>
            <a:t>rada</a:t>
          </a:r>
          <a:r>
            <a:rPr lang="en-US" b="1" dirty="0"/>
            <a:t> </a:t>
          </a:r>
          <a:r>
            <a:rPr lang="en-US" b="1" dirty="0" err="1"/>
            <a:t>nego</a:t>
          </a:r>
          <a:r>
            <a:rPr lang="en-US" b="1" dirty="0"/>
            <a:t> </a:t>
          </a:r>
          <a:r>
            <a:rPr lang="en-US" b="1" dirty="0" err="1"/>
            <a:t>reproduciranjem</a:t>
          </a:r>
          <a:r>
            <a:rPr lang="en-US" b="1" dirty="0"/>
            <a:t> </a:t>
          </a:r>
          <a:r>
            <a:rPr lang="en-US" b="1" dirty="0" err="1">
              <a:latin typeface="Calibri Light" panose="020F0302020204030204"/>
            </a:rPr>
            <a:t>gotovog</a:t>
          </a:r>
          <a:r>
            <a:rPr lang="en-US" b="1" dirty="0"/>
            <a:t> </a:t>
          </a:r>
          <a:r>
            <a:rPr lang="en-US" b="1" dirty="0" err="1"/>
            <a:t>teksta</a:t>
          </a:r>
          <a:r>
            <a:rPr lang="en-US" b="1" dirty="0"/>
            <a:t>.</a:t>
          </a:r>
          <a:r>
            <a:rPr lang="en-US" b="1" dirty="0">
              <a:latin typeface="Calibri Light" panose="020F0302020204030204"/>
            </a:rPr>
            <a:t> </a:t>
          </a:r>
          <a:endParaRPr lang="en-US" b="1" dirty="0"/>
        </a:p>
      </dgm:t>
    </dgm:pt>
    <dgm:pt modelId="{254B556B-AAC9-406D-B6A5-AF0CD946565A}" type="parTrans" cxnId="{F9AD6ED3-8497-4CC0-B1F3-3E8D1BA87A84}">
      <dgm:prSet/>
      <dgm:spPr/>
      <dgm:t>
        <a:bodyPr/>
        <a:lstStyle/>
        <a:p>
          <a:endParaRPr lang="en-US"/>
        </a:p>
      </dgm:t>
    </dgm:pt>
    <dgm:pt modelId="{9FA8FA84-9FBB-4BC1-B0A0-8176EA2313C8}" type="sibTrans" cxnId="{F9AD6ED3-8497-4CC0-B1F3-3E8D1BA87A84}">
      <dgm:prSet/>
      <dgm:spPr/>
      <dgm:t>
        <a:bodyPr/>
        <a:lstStyle/>
        <a:p>
          <a:endParaRPr lang="en-US"/>
        </a:p>
      </dgm:t>
    </dgm:pt>
    <dgm:pt modelId="{3D81CED2-270A-40ED-8D55-9C378826E19B}">
      <dgm:prSet/>
      <dgm:spPr/>
      <dgm:t>
        <a:bodyPr/>
        <a:lstStyle/>
        <a:p>
          <a:r>
            <a:rPr lang="en-US" b="1" dirty="0"/>
            <a:t>U </a:t>
          </a:r>
          <a:r>
            <a:rPr lang="en-US" b="1" dirty="0" err="1"/>
            <a:t>istraživanju</a:t>
          </a:r>
          <a:r>
            <a:rPr lang="en-US" b="1" dirty="0"/>
            <a:t> </a:t>
          </a:r>
          <a:r>
            <a:rPr lang="en-US" b="1" dirty="0" err="1"/>
            <a:t>su</a:t>
          </a:r>
          <a:r>
            <a:rPr lang="en-US" b="1" dirty="0"/>
            <a:t> </a:t>
          </a:r>
          <a:r>
            <a:rPr lang="en-US" b="1" dirty="0" err="1"/>
            <a:t>aktivno</a:t>
          </a:r>
          <a:r>
            <a:rPr lang="en-US" b="1" dirty="0"/>
            <a:t> </a:t>
          </a:r>
          <a:r>
            <a:rPr lang="en-US" b="1" dirty="0" err="1"/>
            <a:t>uključili</a:t>
          </a:r>
          <a:r>
            <a:rPr lang="en-US" b="1" dirty="0"/>
            <a:t> </a:t>
          </a:r>
          <a:r>
            <a:rPr lang="en-US" b="1" dirty="0" err="1"/>
            <a:t>svoje</a:t>
          </a:r>
          <a:r>
            <a:rPr lang="en-US" b="1" dirty="0"/>
            <a:t> </a:t>
          </a:r>
          <a:r>
            <a:rPr lang="en-US" b="1" dirty="0" err="1"/>
            <a:t>starije</a:t>
          </a:r>
          <a:r>
            <a:rPr lang="en-US" b="1" dirty="0"/>
            <a:t> </a:t>
          </a:r>
          <a:r>
            <a:rPr lang="en-US" b="1" dirty="0" err="1"/>
            <a:t>rođake</a:t>
          </a:r>
          <a:r>
            <a:rPr lang="en-US" b="1" dirty="0"/>
            <a:t> s </a:t>
          </a:r>
          <a:r>
            <a:rPr lang="en-US" b="1" dirty="0" err="1"/>
            <a:t>kojima</a:t>
          </a:r>
          <a:r>
            <a:rPr lang="en-US" b="1" dirty="0"/>
            <a:t> </a:t>
          </a:r>
          <a:r>
            <a:rPr lang="en-US" b="1" dirty="0" err="1"/>
            <a:t>su</a:t>
          </a:r>
          <a:r>
            <a:rPr lang="en-US" b="1" dirty="0"/>
            <a:t> </a:t>
          </a:r>
          <a:r>
            <a:rPr lang="en-US" b="1" dirty="0" err="1"/>
            <a:t>proveli</a:t>
          </a:r>
          <a:r>
            <a:rPr lang="en-US" b="1" dirty="0"/>
            <a:t> </a:t>
          </a:r>
          <a:r>
            <a:rPr lang="en-US" b="1" dirty="0" err="1"/>
            <a:t>vrijeme</a:t>
          </a:r>
          <a:r>
            <a:rPr lang="en-US" b="1" dirty="0"/>
            <a:t>.</a:t>
          </a:r>
        </a:p>
      </dgm:t>
    </dgm:pt>
    <dgm:pt modelId="{24CD26C5-85B3-4776-9874-5115591F8F4C}" type="parTrans" cxnId="{2DC73AB0-22A6-4753-BD7E-81F65628B379}">
      <dgm:prSet/>
      <dgm:spPr/>
      <dgm:t>
        <a:bodyPr/>
        <a:lstStyle/>
        <a:p>
          <a:endParaRPr lang="en-US"/>
        </a:p>
      </dgm:t>
    </dgm:pt>
    <dgm:pt modelId="{2FBD307B-EA0B-4670-90AD-1BDBBE3A8BBF}" type="sibTrans" cxnId="{2DC73AB0-22A6-4753-BD7E-81F65628B379}">
      <dgm:prSet/>
      <dgm:spPr/>
      <dgm:t>
        <a:bodyPr/>
        <a:lstStyle/>
        <a:p>
          <a:endParaRPr lang="en-US"/>
        </a:p>
      </dgm:t>
    </dgm:pt>
    <dgm:pt modelId="{370FEBFE-1CE0-4EF2-AE9E-9EADB8D813F4}">
      <dgm:prSet/>
      <dgm:spPr/>
      <dgm:t>
        <a:bodyPr/>
        <a:lstStyle/>
        <a:p>
          <a:r>
            <a:rPr lang="en-US" b="1" dirty="0" err="1"/>
            <a:t>Naučili</a:t>
          </a:r>
          <a:r>
            <a:rPr lang="en-US" b="1" dirty="0"/>
            <a:t> </a:t>
          </a:r>
          <a:r>
            <a:rPr lang="en-US" b="1" dirty="0" err="1"/>
            <a:t>su</a:t>
          </a:r>
          <a:r>
            <a:rPr lang="en-US" b="1" dirty="0"/>
            <a:t> </a:t>
          </a:r>
          <a:r>
            <a:rPr lang="en-US" b="1" dirty="0" err="1"/>
            <a:t>više</a:t>
          </a:r>
          <a:r>
            <a:rPr lang="en-US" b="1" dirty="0"/>
            <a:t> o </a:t>
          </a:r>
          <a:r>
            <a:rPr lang="en-US" b="1" dirty="0" err="1"/>
            <a:t>podrijetlu</a:t>
          </a:r>
          <a:r>
            <a:rPr lang="en-US" b="1" dirty="0"/>
            <a:t>, </a:t>
          </a:r>
          <a:r>
            <a:rPr lang="en-US" b="1" dirty="0" err="1"/>
            <a:t>nastanku</a:t>
          </a:r>
          <a:r>
            <a:rPr lang="en-US" b="1" dirty="0"/>
            <a:t> </a:t>
          </a:r>
          <a:r>
            <a:rPr lang="en-US" b="1" dirty="0" err="1"/>
            <a:t>i</a:t>
          </a:r>
          <a:r>
            <a:rPr lang="en-US" b="1" dirty="0"/>
            <a:t> </a:t>
          </a:r>
          <a:r>
            <a:rPr lang="en-US" b="1" dirty="0" err="1"/>
            <a:t>obilježjima</a:t>
          </a:r>
          <a:r>
            <a:rPr lang="en-US" b="1" dirty="0"/>
            <a:t> </a:t>
          </a:r>
          <a:r>
            <a:rPr lang="en-US" b="1" dirty="0" err="1"/>
            <a:t>svojega</a:t>
          </a:r>
          <a:r>
            <a:rPr lang="en-US" b="1" dirty="0"/>
            <a:t> </a:t>
          </a:r>
          <a:r>
            <a:rPr lang="en-US" b="1" dirty="0" err="1"/>
            <a:t>govora</a:t>
          </a:r>
          <a:r>
            <a:rPr lang="en-US" b="1" dirty="0"/>
            <a:t>. </a:t>
          </a:r>
          <a:r>
            <a:rPr lang="en-US" b="1" dirty="0" err="1"/>
            <a:t>Samostalno</a:t>
          </a:r>
          <a:r>
            <a:rPr lang="en-US" b="1" dirty="0"/>
            <a:t> </a:t>
          </a:r>
          <a:r>
            <a:rPr lang="en-US" b="1" dirty="0" err="1"/>
            <a:t>su</a:t>
          </a:r>
          <a:r>
            <a:rPr lang="en-US" b="1" dirty="0"/>
            <a:t> </a:t>
          </a:r>
          <a:r>
            <a:rPr lang="en-US" b="1" dirty="0" err="1"/>
            <a:t>koristili</a:t>
          </a:r>
          <a:r>
            <a:rPr lang="en-US" b="1" dirty="0"/>
            <a:t> </a:t>
          </a:r>
          <a:r>
            <a:rPr lang="en-US" b="1" dirty="0" err="1"/>
            <a:t>tehnologiju</a:t>
          </a:r>
          <a:r>
            <a:rPr lang="en-US" b="1" dirty="0"/>
            <a:t>, </a:t>
          </a:r>
          <a:r>
            <a:rPr lang="en-US" b="1" dirty="0" err="1"/>
            <a:t>proširili</a:t>
          </a:r>
          <a:r>
            <a:rPr lang="en-US" b="1" dirty="0"/>
            <a:t> </a:t>
          </a:r>
          <a:r>
            <a:rPr lang="en-US" b="1" dirty="0" err="1"/>
            <a:t>znanje</a:t>
          </a:r>
          <a:r>
            <a:rPr lang="en-US" b="1" dirty="0"/>
            <a:t> o </a:t>
          </a:r>
          <a:r>
            <a:rPr lang="en-US" b="1" dirty="0" err="1"/>
            <a:t>rječničkoj</a:t>
          </a:r>
          <a:r>
            <a:rPr lang="en-US" b="1" dirty="0"/>
            <a:t> </a:t>
          </a:r>
          <a:r>
            <a:rPr lang="en-US" b="1" dirty="0" err="1"/>
            <a:t>građi</a:t>
          </a:r>
          <a:r>
            <a:rPr lang="en-US" b="1" dirty="0"/>
            <a:t> </a:t>
          </a:r>
          <a:r>
            <a:rPr lang="en-US" b="1" dirty="0" err="1"/>
            <a:t>te</a:t>
          </a:r>
          <a:r>
            <a:rPr lang="en-US" b="1" dirty="0"/>
            <a:t> </a:t>
          </a:r>
          <a:r>
            <a:rPr lang="en-US" b="1" dirty="0" err="1"/>
            <a:t>su</a:t>
          </a:r>
          <a:r>
            <a:rPr lang="en-US" b="1" dirty="0"/>
            <a:t> </a:t>
          </a:r>
          <a:r>
            <a:rPr lang="en-US" b="1" dirty="0" err="1"/>
            <a:t>ustrajnim</a:t>
          </a:r>
          <a:r>
            <a:rPr lang="en-US" b="1" dirty="0"/>
            <a:t> </a:t>
          </a:r>
          <a:r>
            <a:rPr lang="en-US" b="1" dirty="0" err="1"/>
            <a:t>i</a:t>
          </a:r>
          <a:r>
            <a:rPr lang="en-US" b="1" dirty="0"/>
            <a:t> </a:t>
          </a:r>
          <a:r>
            <a:rPr lang="en-US" b="1" dirty="0" err="1"/>
            <a:t>marljivim</a:t>
          </a:r>
          <a:r>
            <a:rPr lang="en-US" b="1" dirty="0"/>
            <a:t> </a:t>
          </a:r>
          <a:r>
            <a:rPr lang="en-US" b="1" dirty="0" err="1"/>
            <a:t>radom</a:t>
          </a:r>
          <a:r>
            <a:rPr lang="en-US" b="1" dirty="0"/>
            <a:t> </a:t>
          </a:r>
          <a:r>
            <a:rPr lang="en-US" b="1" dirty="0" err="1"/>
            <a:t>ostvarili</a:t>
          </a:r>
          <a:r>
            <a:rPr lang="en-US" b="1" dirty="0"/>
            <a:t> </a:t>
          </a:r>
          <a:r>
            <a:rPr lang="en-US" b="1" dirty="0" err="1"/>
            <a:t>željeni</a:t>
          </a:r>
          <a:r>
            <a:rPr lang="en-US" b="1" dirty="0"/>
            <a:t> </a:t>
          </a:r>
          <a:r>
            <a:rPr lang="en-US" b="1" dirty="0" err="1"/>
            <a:t>cilj</a:t>
          </a:r>
          <a:endParaRPr lang="en-US" b="1" dirty="0"/>
        </a:p>
      </dgm:t>
    </dgm:pt>
    <dgm:pt modelId="{1ABCBFBE-59A3-4708-8AD0-1B584240D9DB}" type="parTrans" cxnId="{5289D2B6-F5E0-46ED-8E82-19F3E291AACD}">
      <dgm:prSet/>
      <dgm:spPr/>
      <dgm:t>
        <a:bodyPr/>
        <a:lstStyle/>
        <a:p>
          <a:endParaRPr lang="en-US"/>
        </a:p>
      </dgm:t>
    </dgm:pt>
    <dgm:pt modelId="{6F50379A-6CF5-4ED9-92D3-0C91DDFF2D7A}" type="sibTrans" cxnId="{5289D2B6-F5E0-46ED-8E82-19F3E291AACD}">
      <dgm:prSet/>
      <dgm:spPr/>
      <dgm:t>
        <a:bodyPr/>
        <a:lstStyle/>
        <a:p>
          <a:endParaRPr lang="en-US"/>
        </a:p>
      </dgm:t>
    </dgm:pt>
    <dgm:pt modelId="{418E30B9-E784-44FA-8ABA-9056D7D1F460}" type="pres">
      <dgm:prSet presAssocID="{3208642D-07E2-4D0A-A706-504938F5EE16}" presName="linear" presStyleCnt="0">
        <dgm:presLayoutVars>
          <dgm:animLvl val="lvl"/>
          <dgm:resizeHandles val="exact"/>
        </dgm:presLayoutVars>
      </dgm:prSet>
      <dgm:spPr/>
    </dgm:pt>
    <dgm:pt modelId="{E219C174-551D-44D4-ACE9-43BC04E7923F}" type="pres">
      <dgm:prSet presAssocID="{65F4D5FB-F5A0-4FC3-AFA9-96023BBA9A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8A4A8FC-46E2-4A43-BCDD-A3CACCB8FF9C}" type="pres">
      <dgm:prSet presAssocID="{9FA8FA84-9FBB-4BC1-B0A0-8176EA2313C8}" presName="spacer" presStyleCnt="0"/>
      <dgm:spPr/>
    </dgm:pt>
    <dgm:pt modelId="{98324748-7CE8-4C9F-BA7F-C66F6F6F29D4}" type="pres">
      <dgm:prSet presAssocID="{3D81CED2-270A-40ED-8D55-9C378826E19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491095A-127B-42AB-A76D-D2BB339546D8}" type="pres">
      <dgm:prSet presAssocID="{2FBD307B-EA0B-4670-90AD-1BDBBE3A8BBF}" presName="spacer" presStyleCnt="0"/>
      <dgm:spPr/>
    </dgm:pt>
    <dgm:pt modelId="{633600C2-1608-4CF1-80D6-73468FC0CC37}" type="pres">
      <dgm:prSet presAssocID="{370FEBFE-1CE0-4EF2-AE9E-9EADB8D813F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B71F603-F274-4BEB-BDE5-10896AC04EA5}" type="presOf" srcId="{3D81CED2-270A-40ED-8D55-9C378826E19B}" destId="{98324748-7CE8-4C9F-BA7F-C66F6F6F29D4}" srcOrd="0" destOrd="0" presId="urn:microsoft.com/office/officeart/2005/8/layout/vList2"/>
    <dgm:cxn modelId="{AD1E4831-5D31-42A1-91CC-5462E59894DB}" type="presOf" srcId="{65F4D5FB-F5A0-4FC3-AFA9-96023BBA9AB6}" destId="{E219C174-551D-44D4-ACE9-43BC04E7923F}" srcOrd="0" destOrd="0" presId="urn:microsoft.com/office/officeart/2005/8/layout/vList2"/>
    <dgm:cxn modelId="{E8729F40-B220-424B-91C4-961BE11A0238}" type="presOf" srcId="{3208642D-07E2-4D0A-A706-504938F5EE16}" destId="{418E30B9-E784-44FA-8ABA-9056D7D1F460}" srcOrd="0" destOrd="0" presId="urn:microsoft.com/office/officeart/2005/8/layout/vList2"/>
    <dgm:cxn modelId="{2DC73AB0-22A6-4753-BD7E-81F65628B379}" srcId="{3208642D-07E2-4D0A-A706-504938F5EE16}" destId="{3D81CED2-270A-40ED-8D55-9C378826E19B}" srcOrd="1" destOrd="0" parTransId="{24CD26C5-85B3-4776-9874-5115591F8F4C}" sibTransId="{2FBD307B-EA0B-4670-90AD-1BDBBE3A8BBF}"/>
    <dgm:cxn modelId="{5289D2B6-F5E0-46ED-8E82-19F3E291AACD}" srcId="{3208642D-07E2-4D0A-A706-504938F5EE16}" destId="{370FEBFE-1CE0-4EF2-AE9E-9EADB8D813F4}" srcOrd="2" destOrd="0" parTransId="{1ABCBFBE-59A3-4708-8AD0-1B584240D9DB}" sibTransId="{6F50379A-6CF5-4ED9-92D3-0C91DDFF2D7A}"/>
    <dgm:cxn modelId="{F9AD6ED3-8497-4CC0-B1F3-3E8D1BA87A84}" srcId="{3208642D-07E2-4D0A-A706-504938F5EE16}" destId="{65F4D5FB-F5A0-4FC3-AFA9-96023BBA9AB6}" srcOrd="0" destOrd="0" parTransId="{254B556B-AAC9-406D-B6A5-AF0CD946565A}" sibTransId="{9FA8FA84-9FBB-4BC1-B0A0-8176EA2313C8}"/>
    <dgm:cxn modelId="{755767E5-7B7C-4973-AED5-729306B8E4FF}" type="presOf" srcId="{370FEBFE-1CE0-4EF2-AE9E-9EADB8D813F4}" destId="{633600C2-1608-4CF1-80D6-73468FC0CC37}" srcOrd="0" destOrd="0" presId="urn:microsoft.com/office/officeart/2005/8/layout/vList2"/>
    <dgm:cxn modelId="{5127F09D-B5CC-4E71-9B81-ACF6B4EF878F}" type="presParOf" srcId="{418E30B9-E784-44FA-8ABA-9056D7D1F460}" destId="{E219C174-551D-44D4-ACE9-43BC04E7923F}" srcOrd="0" destOrd="0" presId="urn:microsoft.com/office/officeart/2005/8/layout/vList2"/>
    <dgm:cxn modelId="{C63F28F3-A993-47D8-8420-890FE0EF9F78}" type="presParOf" srcId="{418E30B9-E784-44FA-8ABA-9056D7D1F460}" destId="{38A4A8FC-46E2-4A43-BCDD-A3CACCB8FF9C}" srcOrd="1" destOrd="0" presId="urn:microsoft.com/office/officeart/2005/8/layout/vList2"/>
    <dgm:cxn modelId="{2C328B66-6624-47C3-A628-79B6389BB80A}" type="presParOf" srcId="{418E30B9-E784-44FA-8ABA-9056D7D1F460}" destId="{98324748-7CE8-4C9F-BA7F-C66F6F6F29D4}" srcOrd="2" destOrd="0" presId="urn:microsoft.com/office/officeart/2005/8/layout/vList2"/>
    <dgm:cxn modelId="{64F7BEC7-1EAA-4711-86BB-AD78F997F0C1}" type="presParOf" srcId="{418E30B9-E784-44FA-8ABA-9056D7D1F460}" destId="{4491095A-127B-42AB-A76D-D2BB339546D8}" srcOrd="3" destOrd="0" presId="urn:microsoft.com/office/officeart/2005/8/layout/vList2"/>
    <dgm:cxn modelId="{2D815BE2-2695-4BC1-BE0D-B9DBB068D02C}" type="presParOf" srcId="{418E30B9-E784-44FA-8ABA-9056D7D1F460}" destId="{633600C2-1608-4CF1-80D6-73468FC0CC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649B87-4259-4064-B957-51FDE998FED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BD568FF-3F93-49FD-BA65-832A02223440}">
      <dgm:prSet/>
      <dgm:spPr/>
      <dgm:t>
        <a:bodyPr/>
        <a:lstStyle/>
        <a:p>
          <a:r>
            <a:rPr lang="en-US"/>
            <a:t>Povijest</a:t>
          </a:r>
        </a:p>
      </dgm:t>
    </dgm:pt>
    <dgm:pt modelId="{38782EB0-9046-4D15-B96C-C04AB15215AC}" type="parTrans" cxnId="{F8EAFB8A-DB08-4432-BDEE-747835E45FC6}">
      <dgm:prSet/>
      <dgm:spPr/>
      <dgm:t>
        <a:bodyPr/>
        <a:lstStyle/>
        <a:p>
          <a:endParaRPr lang="en-US"/>
        </a:p>
      </dgm:t>
    </dgm:pt>
    <dgm:pt modelId="{71D4F3AD-A3BC-4BBE-964C-42402364247A}" type="sibTrans" cxnId="{F8EAFB8A-DB08-4432-BDEE-747835E45FC6}">
      <dgm:prSet/>
      <dgm:spPr/>
      <dgm:t>
        <a:bodyPr/>
        <a:lstStyle/>
        <a:p>
          <a:endParaRPr lang="en-US"/>
        </a:p>
      </dgm:t>
    </dgm:pt>
    <dgm:pt modelId="{590E8AD5-5FB5-4B31-A4B0-7CEFCC257913}">
      <dgm:prSet/>
      <dgm:spPr/>
      <dgm:t>
        <a:bodyPr/>
        <a:lstStyle/>
        <a:p>
          <a:r>
            <a:rPr lang="en-US"/>
            <a:t>Informatika</a:t>
          </a:r>
        </a:p>
      </dgm:t>
    </dgm:pt>
    <dgm:pt modelId="{DD81735A-6059-4F0F-B62D-EC10DDE55C65}" type="parTrans" cxnId="{83DC3A6D-2E16-4734-B611-BBA77022B05D}">
      <dgm:prSet/>
      <dgm:spPr/>
      <dgm:t>
        <a:bodyPr/>
        <a:lstStyle/>
        <a:p>
          <a:endParaRPr lang="en-US"/>
        </a:p>
      </dgm:t>
    </dgm:pt>
    <dgm:pt modelId="{B49951AB-11CF-4ED3-8FBA-611BFFD3052F}" type="sibTrans" cxnId="{83DC3A6D-2E16-4734-B611-BBA77022B05D}">
      <dgm:prSet/>
      <dgm:spPr/>
      <dgm:t>
        <a:bodyPr/>
        <a:lstStyle/>
        <a:p>
          <a:endParaRPr lang="en-US"/>
        </a:p>
      </dgm:t>
    </dgm:pt>
    <dgm:pt modelId="{85F45DD2-68DA-4292-BC16-7A096D1D4C69}">
      <dgm:prSet/>
      <dgm:spPr/>
      <dgm:t>
        <a:bodyPr/>
        <a:lstStyle/>
        <a:p>
          <a:r>
            <a:rPr lang="en-US"/>
            <a:t>Likovna kultura</a:t>
          </a:r>
        </a:p>
      </dgm:t>
    </dgm:pt>
    <dgm:pt modelId="{CF491B06-9466-410F-9A93-122BF77C25AC}" type="parTrans" cxnId="{2B4BFFCB-FF4E-413C-9100-54CC7F0BAA1E}">
      <dgm:prSet/>
      <dgm:spPr/>
      <dgm:t>
        <a:bodyPr/>
        <a:lstStyle/>
        <a:p>
          <a:endParaRPr lang="en-US"/>
        </a:p>
      </dgm:t>
    </dgm:pt>
    <dgm:pt modelId="{9B265FDD-DB64-49E7-A0B0-D7F64CE2C422}" type="sibTrans" cxnId="{2B4BFFCB-FF4E-413C-9100-54CC7F0BAA1E}">
      <dgm:prSet/>
      <dgm:spPr/>
      <dgm:t>
        <a:bodyPr/>
        <a:lstStyle/>
        <a:p>
          <a:endParaRPr lang="en-US"/>
        </a:p>
      </dgm:t>
    </dgm:pt>
    <dgm:pt modelId="{284E9136-5DD1-4C5F-BBCD-365CF46C006A}">
      <dgm:prSet/>
      <dgm:spPr/>
      <dgm:t>
        <a:bodyPr/>
        <a:lstStyle/>
        <a:p>
          <a:r>
            <a:rPr lang="en-US"/>
            <a:t>Razredna nastava</a:t>
          </a:r>
        </a:p>
      </dgm:t>
    </dgm:pt>
    <dgm:pt modelId="{49CE45A4-A155-424E-AB01-FF33D9701AC7}" type="parTrans" cxnId="{063BA0C7-E804-4EB2-8AF0-617FED6DBADC}">
      <dgm:prSet/>
      <dgm:spPr/>
      <dgm:t>
        <a:bodyPr/>
        <a:lstStyle/>
        <a:p>
          <a:endParaRPr lang="en-US"/>
        </a:p>
      </dgm:t>
    </dgm:pt>
    <dgm:pt modelId="{BD3546F5-24E7-4EBB-9D20-DBDE66122089}" type="sibTrans" cxnId="{063BA0C7-E804-4EB2-8AF0-617FED6DBADC}">
      <dgm:prSet/>
      <dgm:spPr/>
      <dgm:t>
        <a:bodyPr/>
        <a:lstStyle/>
        <a:p>
          <a:endParaRPr lang="en-US"/>
        </a:p>
      </dgm:t>
    </dgm:pt>
    <dgm:pt modelId="{CDB898A1-5B23-49F8-9B93-8DA0CFC05E19}">
      <dgm:prSet/>
      <dgm:spPr/>
      <dgm:t>
        <a:bodyPr/>
        <a:lstStyle/>
        <a:p>
          <a:r>
            <a:rPr lang="en-US"/>
            <a:t>Projekt ide dalje, uključite se.</a:t>
          </a:r>
        </a:p>
      </dgm:t>
    </dgm:pt>
    <dgm:pt modelId="{874D85D8-7C68-4C6D-92F3-4887DBDB004B}" type="parTrans" cxnId="{30738522-15C9-4A7F-8AAB-1C65A888E537}">
      <dgm:prSet/>
      <dgm:spPr/>
      <dgm:t>
        <a:bodyPr/>
        <a:lstStyle/>
        <a:p>
          <a:endParaRPr lang="en-US"/>
        </a:p>
      </dgm:t>
    </dgm:pt>
    <dgm:pt modelId="{754A4A45-7119-447E-8B5D-DB267337E56A}" type="sibTrans" cxnId="{30738522-15C9-4A7F-8AAB-1C65A888E537}">
      <dgm:prSet/>
      <dgm:spPr/>
      <dgm:t>
        <a:bodyPr/>
        <a:lstStyle/>
        <a:p>
          <a:endParaRPr lang="en-US"/>
        </a:p>
      </dgm:t>
    </dgm:pt>
    <dgm:pt modelId="{20C07C43-3AC8-4725-918A-76F901372980}" type="pres">
      <dgm:prSet presAssocID="{13649B87-4259-4064-B957-51FDE998FED9}" presName="vert0" presStyleCnt="0">
        <dgm:presLayoutVars>
          <dgm:dir/>
          <dgm:animOne val="branch"/>
          <dgm:animLvl val="lvl"/>
        </dgm:presLayoutVars>
      </dgm:prSet>
      <dgm:spPr/>
    </dgm:pt>
    <dgm:pt modelId="{2718A907-77C7-49EF-8440-6CC50DA0695E}" type="pres">
      <dgm:prSet presAssocID="{7BD568FF-3F93-49FD-BA65-832A02223440}" presName="thickLine" presStyleLbl="alignNode1" presStyleIdx="0" presStyleCnt="5"/>
      <dgm:spPr/>
    </dgm:pt>
    <dgm:pt modelId="{F05F1EE3-1DE7-4366-8CE7-C14B4B3AFB0A}" type="pres">
      <dgm:prSet presAssocID="{7BD568FF-3F93-49FD-BA65-832A02223440}" presName="horz1" presStyleCnt="0"/>
      <dgm:spPr/>
    </dgm:pt>
    <dgm:pt modelId="{BDF779DF-E426-4BB9-AD57-71896D63AC1E}" type="pres">
      <dgm:prSet presAssocID="{7BD568FF-3F93-49FD-BA65-832A02223440}" presName="tx1" presStyleLbl="revTx" presStyleIdx="0" presStyleCnt="5"/>
      <dgm:spPr/>
    </dgm:pt>
    <dgm:pt modelId="{49915589-623D-4E57-9225-2DF39FA89ED3}" type="pres">
      <dgm:prSet presAssocID="{7BD568FF-3F93-49FD-BA65-832A02223440}" presName="vert1" presStyleCnt="0"/>
      <dgm:spPr/>
    </dgm:pt>
    <dgm:pt modelId="{7855FE35-D433-4CD3-8D2B-9C36E7A45768}" type="pres">
      <dgm:prSet presAssocID="{590E8AD5-5FB5-4B31-A4B0-7CEFCC257913}" presName="thickLine" presStyleLbl="alignNode1" presStyleIdx="1" presStyleCnt="5"/>
      <dgm:spPr/>
    </dgm:pt>
    <dgm:pt modelId="{ACB72AE5-D684-44E8-9681-0ACFD0BE5DF9}" type="pres">
      <dgm:prSet presAssocID="{590E8AD5-5FB5-4B31-A4B0-7CEFCC257913}" presName="horz1" presStyleCnt="0"/>
      <dgm:spPr/>
    </dgm:pt>
    <dgm:pt modelId="{830A2CA7-1995-43FE-95A8-DAD5C75E66F1}" type="pres">
      <dgm:prSet presAssocID="{590E8AD5-5FB5-4B31-A4B0-7CEFCC257913}" presName="tx1" presStyleLbl="revTx" presStyleIdx="1" presStyleCnt="5"/>
      <dgm:spPr/>
    </dgm:pt>
    <dgm:pt modelId="{C293F0A7-0AAD-4317-AA53-0229B60B010B}" type="pres">
      <dgm:prSet presAssocID="{590E8AD5-5FB5-4B31-A4B0-7CEFCC257913}" presName="vert1" presStyleCnt="0"/>
      <dgm:spPr/>
    </dgm:pt>
    <dgm:pt modelId="{60337020-379E-4B4C-B37C-6222BFCE6C7C}" type="pres">
      <dgm:prSet presAssocID="{85F45DD2-68DA-4292-BC16-7A096D1D4C69}" presName="thickLine" presStyleLbl="alignNode1" presStyleIdx="2" presStyleCnt="5"/>
      <dgm:spPr/>
    </dgm:pt>
    <dgm:pt modelId="{A75C9E76-7470-4C49-8A5A-BF6213D831B6}" type="pres">
      <dgm:prSet presAssocID="{85F45DD2-68DA-4292-BC16-7A096D1D4C69}" presName="horz1" presStyleCnt="0"/>
      <dgm:spPr/>
    </dgm:pt>
    <dgm:pt modelId="{92BDE837-967E-4CBB-8514-4FFBD36CE9E6}" type="pres">
      <dgm:prSet presAssocID="{85F45DD2-68DA-4292-BC16-7A096D1D4C69}" presName="tx1" presStyleLbl="revTx" presStyleIdx="2" presStyleCnt="5"/>
      <dgm:spPr/>
    </dgm:pt>
    <dgm:pt modelId="{D76DB3C2-D7B7-4EA3-9C66-2D07C8F33934}" type="pres">
      <dgm:prSet presAssocID="{85F45DD2-68DA-4292-BC16-7A096D1D4C69}" presName="vert1" presStyleCnt="0"/>
      <dgm:spPr/>
    </dgm:pt>
    <dgm:pt modelId="{2169C86A-4EFF-47B2-A275-6CBD227E08B4}" type="pres">
      <dgm:prSet presAssocID="{284E9136-5DD1-4C5F-BBCD-365CF46C006A}" presName="thickLine" presStyleLbl="alignNode1" presStyleIdx="3" presStyleCnt="5"/>
      <dgm:spPr/>
    </dgm:pt>
    <dgm:pt modelId="{0FAC2DCA-08F6-48CA-985D-D91FBD1FAF69}" type="pres">
      <dgm:prSet presAssocID="{284E9136-5DD1-4C5F-BBCD-365CF46C006A}" presName="horz1" presStyleCnt="0"/>
      <dgm:spPr/>
    </dgm:pt>
    <dgm:pt modelId="{28BBBA60-E83D-4D28-B4D9-77596AF9AEA4}" type="pres">
      <dgm:prSet presAssocID="{284E9136-5DD1-4C5F-BBCD-365CF46C006A}" presName="tx1" presStyleLbl="revTx" presStyleIdx="3" presStyleCnt="5"/>
      <dgm:spPr/>
    </dgm:pt>
    <dgm:pt modelId="{92CEDE59-4D46-40CF-89BB-72D3AF581782}" type="pres">
      <dgm:prSet presAssocID="{284E9136-5DD1-4C5F-BBCD-365CF46C006A}" presName="vert1" presStyleCnt="0"/>
      <dgm:spPr/>
    </dgm:pt>
    <dgm:pt modelId="{340529C9-62E6-44C3-A3B1-FFABD2995DFD}" type="pres">
      <dgm:prSet presAssocID="{CDB898A1-5B23-49F8-9B93-8DA0CFC05E19}" presName="thickLine" presStyleLbl="alignNode1" presStyleIdx="4" presStyleCnt="5"/>
      <dgm:spPr/>
    </dgm:pt>
    <dgm:pt modelId="{89B413F8-EB8D-4B27-8430-675EA420ED3F}" type="pres">
      <dgm:prSet presAssocID="{CDB898A1-5B23-49F8-9B93-8DA0CFC05E19}" presName="horz1" presStyleCnt="0"/>
      <dgm:spPr/>
    </dgm:pt>
    <dgm:pt modelId="{6233B2EA-6C8F-4218-A7FF-277B4CF3F3D5}" type="pres">
      <dgm:prSet presAssocID="{CDB898A1-5B23-49F8-9B93-8DA0CFC05E19}" presName="tx1" presStyleLbl="revTx" presStyleIdx="4" presStyleCnt="5"/>
      <dgm:spPr/>
    </dgm:pt>
    <dgm:pt modelId="{1B972D42-1DE2-4486-BB7F-1B30422F1FAE}" type="pres">
      <dgm:prSet presAssocID="{CDB898A1-5B23-49F8-9B93-8DA0CFC05E19}" presName="vert1" presStyleCnt="0"/>
      <dgm:spPr/>
    </dgm:pt>
  </dgm:ptLst>
  <dgm:cxnLst>
    <dgm:cxn modelId="{30738522-15C9-4A7F-8AAB-1C65A888E537}" srcId="{13649B87-4259-4064-B957-51FDE998FED9}" destId="{CDB898A1-5B23-49F8-9B93-8DA0CFC05E19}" srcOrd="4" destOrd="0" parTransId="{874D85D8-7C68-4C6D-92F3-4887DBDB004B}" sibTransId="{754A4A45-7119-447E-8B5D-DB267337E56A}"/>
    <dgm:cxn modelId="{5F02C06A-604B-46EA-B199-7865C1105622}" type="presOf" srcId="{590E8AD5-5FB5-4B31-A4B0-7CEFCC257913}" destId="{830A2CA7-1995-43FE-95A8-DAD5C75E66F1}" srcOrd="0" destOrd="0" presId="urn:microsoft.com/office/officeart/2008/layout/LinedList"/>
    <dgm:cxn modelId="{83DC3A6D-2E16-4734-B611-BBA77022B05D}" srcId="{13649B87-4259-4064-B957-51FDE998FED9}" destId="{590E8AD5-5FB5-4B31-A4B0-7CEFCC257913}" srcOrd="1" destOrd="0" parTransId="{DD81735A-6059-4F0F-B62D-EC10DDE55C65}" sibTransId="{B49951AB-11CF-4ED3-8FBA-611BFFD3052F}"/>
    <dgm:cxn modelId="{7E6BB854-9931-40A3-8F54-48D944CD6CED}" type="presOf" srcId="{85F45DD2-68DA-4292-BC16-7A096D1D4C69}" destId="{92BDE837-967E-4CBB-8514-4FFBD36CE9E6}" srcOrd="0" destOrd="0" presId="urn:microsoft.com/office/officeart/2008/layout/LinedList"/>
    <dgm:cxn modelId="{F8EAFB8A-DB08-4432-BDEE-747835E45FC6}" srcId="{13649B87-4259-4064-B957-51FDE998FED9}" destId="{7BD568FF-3F93-49FD-BA65-832A02223440}" srcOrd="0" destOrd="0" parTransId="{38782EB0-9046-4D15-B96C-C04AB15215AC}" sibTransId="{71D4F3AD-A3BC-4BBE-964C-42402364247A}"/>
    <dgm:cxn modelId="{99F9C38C-3E92-4625-BEF6-6364C121C0B6}" type="presOf" srcId="{284E9136-5DD1-4C5F-BBCD-365CF46C006A}" destId="{28BBBA60-E83D-4D28-B4D9-77596AF9AEA4}" srcOrd="0" destOrd="0" presId="urn:microsoft.com/office/officeart/2008/layout/LinedList"/>
    <dgm:cxn modelId="{185908A4-052A-4604-82F3-C1E71DEB0E57}" type="presOf" srcId="{13649B87-4259-4064-B957-51FDE998FED9}" destId="{20C07C43-3AC8-4725-918A-76F901372980}" srcOrd="0" destOrd="0" presId="urn:microsoft.com/office/officeart/2008/layout/LinedList"/>
    <dgm:cxn modelId="{9C1EEABD-8B0F-4CF8-BC8C-5199DF2E9E49}" type="presOf" srcId="{CDB898A1-5B23-49F8-9B93-8DA0CFC05E19}" destId="{6233B2EA-6C8F-4218-A7FF-277B4CF3F3D5}" srcOrd="0" destOrd="0" presId="urn:microsoft.com/office/officeart/2008/layout/LinedList"/>
    <dgm:cxn modelId="{5796A8BE-9A5A-4A8B-837E-36D3AB3E824D}" type="presOf" srcId="{7BD568FF-3F93-49FD-BA65-832A02223440}" destId="{BDF779DF-E426-4BB9-AD57-71896D63AC1E}" srcOrd="0" destOrd="0" presId="urn:microsoft.com/office/officeart/2008/layout/LinedList"/>
    <dgm:cxn modelId="{063BA0C7-E804-4EB2-8AF0-617FED6DBADC}" srcId="{13649B87-4259-4064-B957-51FDE998FED9}" destId="{284E9136-5DD1-4C5F-BBCD-365CF46C006A}" srcOrd="3" destOrd="0" parTransId="{49CE45A4-A155-424E-AB01-FF33D9701AC7}" sibTransId="{BD3546F5-24E7-4EBB-9D20-DBDE66122089}"/>
    <dgm:cxn modelId="{2B4BFFCB-FF4E-413C-9100-54CC7F0BAA1E}" srcId="{13649B87-4259-4064-B957-51FDE998FED9}" destId="{85F45DD2-68DA-4292-BC16-7A096D1D4C69}" srcOrd="2" destOrd="0" parTransId="{CF491B06-9466-410F-9A93-122BF77C25AC}" sibTransId="{9B265FDD-DB64-49E7-A0B0-D7F64CE2C422}"/>
    <dgm:cxn modelId="{8C0976B0-698C-4FB4-9FA2-2163ED2ADF6A}" type="presParOf" srcId="{20C07C43-3AC8-4725-918A-76F901372980}" destId="{2718A907-77C7-49EF-8440-6CC50DA0695E}" srcOrd="0" destOrd="0" presId="urn:microsoft.com/office/officeart/2008/layout/LinedList"/>
    <dgm:cxn modelId="{E81701BE-460E-4B88-BCC0-5338FD925A50}" type="presParOf" srcId="{20C07C43-3AC8-4725-918A-76F901372980}" destId="{F05F1EE3-1DE7-4366-8CE7-C14B4B3AFB0A}" srcOrd="1" destOrd="0" presId="urn:microsoft.com/office/officeart/2008/layout/LinedList"/>
    <dgm:cxn modelId="{32FE71DD-1748-4EB3-B0BE-D05A49B07D40}" type="presParOf" srcId="{F05F1EE3-1DE7-4366-8CE7-C14B4B3AFB0A}" destId="{BDF779DF-E426-4BB9-AD57-71896D63AC1E}" srcOrd="0" destOrd="0" presId="urn:microsoft.com/office/officeart/2008/layout/LinedList"/>
    <dgm:cxn modelId="{D5211C62-BA70-4081-BB6A-E9598015A307}" type="presParOf" srcId="{F05F1EE3-1DE7-4366-8CE7-C14B4B3AFB0A}" destId="{49915589-623D-4E57-9225-2DF39FA89ED3}" srcOrd="1" destOrd="0" presId="urn:microsoft.com/office/officeart/2008/layout/LinedList"/>
    <dgm:cxn modelId="{BD1EBE03-FD1C-4B3E-B7C8-9FD66B57920E}" type="presParOf" srcId="{20C07C43-3AC8-4725-918A-76F901372980}" destId="{7855FE35-D433-4CD3-8D2B-9C36E7A45768}" srcOrd="2" destOrd="0" presId="urn:microsoft.com/office/officeart/2008/layout/LinedList"/>
    <dgm:cxn modelId="{21194942-2B85-4621-BF57-715B7473B8CB}" type="presParOf" srcId="{20C07C43-3AC8-4725-918A-76F901372980}" destId="{ACB72AE5-D684-44E8-9681-0ACFD0BE5DF9}" srcOrd="3" destOrd="0" presId="urn:microsoft.com/office/officeart/2008/layout/LinedList"/>
    <dgm:cxn modelId="{BC2FE693-D00C-42E7-818B-FCDD2CA09250}" type="presParOf" srcId="{ACB72AE5-D684-44E8-9681-0ACFD0BE5DF9}" destId="{830A2CA7-1995-43FE-95A8-DAD5C75E66F1}" srcOrd="0" destOrd="0" presId="urn:microsoft.com/office/officeart/2008/layout/LinedList"/>
    <dgm:cxn modelId="{35C81669-5360-4DE1-B430-B6F6DA419C4F}" type="presParOf" srcId="{ACB72AE5-D684-44E8-9681-0ACFD0BE5DF9}" destId="{C293F0A7-0AAD-4317-AA53-0229B60B010B}" srcOrd="1" destOrd="0" presId="urn:microsoft.com/office/officeart/2008/layout/LinedList"/>
    <dgm:cxn modelId="{D5A97FB3-CD22-4038-84F2-1AE238AB0E24}" type="presParOf" srcId="{20C07C43-3AC8-4725-918A-76F901372980}" destId="{60337020-379E-4B4C-B37C-6222BFCE6C7C}" srcOrd="4" destOrd="0" presId="urn:microsoft.com/office/officeart/2008/layout/LinedList"/>
    <dgm:cxn modelId="{10BFBF05-8E99-4CB5-99D1-238012BE1566}" type="presParOf" srcId="{20C07C43-3AC8-4725-918A-76F901372980}" destId="{A75C9E76-7470-4C49-8A5A-BF6213D831B6}" srcOrd="5" destOrd="0" presId="urn:microsoft.com/office/officeart/2008/layout/LinedList"/>
    <dgm:cxn modelId="{F6708D2D-5A31-4474-98AE-021FCE9EF67D}" type="presParOf" srcId="{A75C9E76-7470-4C49-8A5A-BF6213D831B6}" destId="{92BDE837-967E-4CBB-8514-4FFBD36CE9E6}" srcOrd="0" destOrd="0" presId="urn:microsoft.com/office/officeart/2008/layout/LinedList"/>
    <dgm:cxn modelId="{2E3E6E1C-38F9-4CB0-A51F-98E1789281E5}" type="presParOf" srcId="{A75C9E76-7470-4C49-8A5A-BF6213D831B6}" destId="{D76DB3C2-D7B7-4EA3-9C66-2D07C8F33934}" srcOrd="1" destOrd="0" presId="urn:microsoft.com/office/officeart/2008/layout/LinedList"/>
    <dgm:cxn modelId="{71CA83C4-C570-4175-A911-4D69E00CABE0}" type="presParOf" srcId="{20C07C43-3AC8-4725-918A-76F901372980}" destId="{2169C86A-4EFF-47B2-A275-6CBD227E08B4}" srcOrd="6" destOrd="0" presId="urn:microsoft.com/office/officeart/2008/layout/LinedList"/>
    <dgm:cxn modelId="{E6665F15-E42E-4FEC-8FCB-809822877FE9}" type="presParOf" srcId="{20C07C43-3AC8-4725-918A-76F901372980}" destId="{0FAC2DCA-08F6-48CA-985D-D91FBD1FAF69}" srcOrd="7" destOrd="0" presId="urn:microsoft.com/office/officeart/2008/layout/LinedList"/>
    <dgm:cxn modelId="{979BD9BB-788A-4F0D-BA3C-95BFD4A4EE30}" type="presParOf" srcId="{0FAC2DCA-08F6-48CA-985D-D91FBD1FAF69}" destId="{28BBBA60-E83D-4D28-B4D9-77596AF9AEA4}" srcOrd="0" destOrd="0" presId="urn:microsoft.com/office/officeart/2008/layout/LinedList"/>
    <dgm:cxn modelId="{FA7B89BF-4D6A-46E7-B2AE-A2F4F31D8CB7}" type="presParOf" srcId="{0FAC2DCA-08F6-48CA-985D-D91FBD1FAF69}" destId="{92CEDE59-4D46-40CF-89BB-72D3AF581782}" srcOrd="1" destOrd="0" presId="urn:microsoft.com/office/officeart/2008/layout/LinedList"/>
    <dgm:cxn modelId="{3455F6B4-11BF-4C93-AA26-372E3590B61F}" type="presParOf" srcId="{20C07C43-3AC8-4725-918A-76F901372980}" destId="{340529C9-62E6-44C3-A3B1-FFABD2995DFD}" srcOrd="8" destOrd="0" presId="urn:microsoft.com/office/officeart/2008/layout/LinedList"/>
    <dgm:cxn modelId="{45BC3411-634A-457F-8A01-96E4EF0E1660}" type="presParOf" srcId="{20C07C43-3AC8-4725-918A-76F901372980}" destId="{89B413F8-EB8D-4B27-8430-675EA420ED3F}" srcOrd="9" destOrd="0" presId="urn:microsoft.com/office/officeart/2008/layout/LinedList"/>
    <dgm:cxn modelId="{22582BC4-6A51-4524-8E3D-71388C7A1B17}" type="presParOf" srcId="{89B413F8-EB8D-4B27-8430-675EA420ED3F}" destId="{6233B2EA-6C8F-4218-A7FF-277B4CF3F3D5}" srcOrd="0" destOrd="0" presId="urn:microsoft.com/office/officeart/2008/layout/LinedList"/>
    <dgm:cxn modelId="{09C8A966-62E0-40AC-818F-067CC455B399}" type="presParOf" srcId="{89B413F8-EB8D-4B27-8430-675EA420ED3F}" destId="{1B972D42-1DE2-4486-BB7F-1B30422F1F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C8AA3-CE1E-434F-9CE1-8E2F55F89762}">
      <dsp:nvSpPr>
        <dsp:cNvPr id="0" name=""/>
        <dsp:cNvSpPr/>
      </dsp:nvSpPr>
      <dsp:spPr>
        <a:xfrm>
          <a:off x="0" y="322197"/>
          <a:ext cx="6263640" cy="156633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- kako učenicima približiti mjesni govor I poticati lokalpatriotizam</a:t>
          </a:r>
          <a:endParaRPr lang="en-US" sz="2800" kern="1200"/>
        </a:p>
      </dsp:txBody>
      <dsp:txXfrm>
        <a:off x="76462" y="398659"/>
        <a:ext cx="6110716" cy="1413413"/>
      </dsp:txXfrm>
    </dsp:sp>
    <dsp:sp modelId="{E4E6B3E1-3F17-4DBF-954D-851C82C469DE}">
      <dsp:nvSpPr>
        <dsp:cNvPr id="0" name=""/>
        <dsp:cNvSpPr/>
      </dsp:nvSpPr>
      <dsp:spPr>
        <a:xfrm>
          <a:off x="0" y="1969175"/>
          <a:ext cx="6263640" cy="1566337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- poteškoćama na koje nailaze učitelji razredne I predmetne nastave  u poučavanju lokalnoga govora</a:t>
          </a:r>
          <a:endParaRPr lang="en-US" sz="2800" kern="1200"/>
        </a:p>
      </dsp:txBody>
      <dsp:txXfrm>
        <a:off x="76462" y="2045637"/>
        <a:ext cx="6110716" cy="1413413"/>
      </dsp:txXfrm>
    </dsp:sp>
    <dsp:sp modelId="{51B27FA6-B0FC-4F5C-8EB6-5C5CC33EF12F}">
      <dsp:nvSpPr>
        <dsp:cNvPr id="0" name=""/>
        <dsp:cNvSpPr/>
      </dsp:nvSpPr>
      <dsp:spPr>
        <a:xfrm>
          <a:off x="0" y="3616152"/>
          <a:ext cx="6263640" cy="156633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- predstavit će se slikovni razlikovni rječnik ličkoga ikavskoga govora kao primjer dobre prakse</a:t>
          </a:r>
          <a:endParaRPr lang="en-US" sz="2800" kern="1200"/>
        </a:p>
      </dsp:txBody>
      <dsp:txXfrm>
        <a:off x="76462" y="3692614"/>
        <a:ext cx="6110716" cy="1413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F18EE-B7E3-49FA-81F4-D83013976A6F}">
      <dsp:nvSpPr>
        <dsp:cNvPr id="0" name=""/>
        <dsp:cNvSpPr/>
      </dsp:nvSpPr>
      <dsp:spPr>
        <a:xfrm>
          <a:off x="0" y="379896"/>
          <a:ext cx="6263640" cy="19913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S </a:t>
          </a:r>
          <a:r>
            <a:rPr lang="en-US" sz="2300" b="1" kern="1200" dirty="0" err="1"/>
            <a:t>obzirom</a:t>
          </a:r>
          <a:r>
            <a:rPr lang="en-US" sz="2300" b="1" kern="1200" dirty="0"/>
            <a:t> da se </a:t>
          </a:r>
          <a:r>
            <a:rPr lang="en-US" sz="2300" b="1" kern="1200" dirty="0" err="1"/>
            <a:t>učenicima</a:t>
          </a:r>
          <a:r>
            <a:rPr lang="en-US" sz="2300" b="1" kern="1200" dirty="0"/>
            <a:t> </a:t>
          </a:r>
          <a:r>
            <a:rPr lang="en-US" sz="2300" b="1" kern="1200" dirty="0" err="1"/>
            <a:t>svidjela</a:t>
          </a:r>
          <a:r>
            <a:rPr lang="en-US" sz="2300" b="1" kern="1200" dirty="0"/>
            <a:t> </a:t>
          </a:r>
          <a:r>
            <a:rPr lang="en-US" sz="2300" b="1" kern="1200" dirty="0" err="1"/>
            <a:t>ideja</a:t>
          </a:r>
          <a:r>
            <a:rPr lang="en-US" sz="2300" b="1" kern="1200" dirty="0"/>
            <a:t>, </a:t>
          </a:r>
          <a:r>
            <a:rPr lang="en-US" sz="2300" b="1" kern="1200" dirty="0" err="1"/>
            <a:t>rado</a:t>
          </a:r>
          <a:r>
            <a:rPr lang="en-US" sz="2300" b="1" kern="1200" dirty="0"/>
            <a:t> </a:t>
          </a:r>
          <a:r>
            <a:rPr lang="en-US" sz="2300" b="1" kern="1200" dirty="0" err="1"/>
            <a:t>su</a:t>
          </a:r>
          <a:r>
            <a:rPr lang="en-US" sz="2300" b="1" kern="1200" dirty="0"/>
            <a:t> je </a:t>
          </a:r>
          <a:r>
            <a:rPr lang="en-US" sz="2300" b="1" kern="1200" dirty="0" err="1"/>
            <a:t>prihvatili</a:t>
          </a:r>
          <a:r>
            <a:rPr lang="en-US" sz="2300" b="1" kern="1200" dirty="0"/>
            <a:t>. Imali </a:t>
          </a:r>
          <a:r>
            <a:rPr lang="en-US" sz="2300" b="1" kern="1200" dirty="0" err="1"/>
            <a:t>smo</a:t>
          </a:r>
          <a:r>
            <a:rPr lang="en-US" sz="2300" b="1" kern="1200" dirty="0"/>
            <a:t> </a:t>
          </a:r>
          <a:r>
            <a:rPr lang="en-US" sz="2300" b="1" kern="1200" dirty="0" err="1"/>
            <a:t>jednu</a:t>
          </a:r>
          <a:r>
            <a:rPr lang="en-US" sz="2300" b="1" kern="1200" dirty="0"/>
            <a:t> </a:t>
          </a:r>
          <a:r>
            <a:rPr lang="en-US" sz="2300" b="1" kern="1200" dirty="0" err="1"/>
            <a:t>bilježnicu</a:t>
          </a:r>
          <a:r>
            <a:rPr lang="en-US" sz="2300" b="1" kern="1200" dirty="0"/>
            <a:t> u </a:t>
          </a:r>
          <a:r>
            <a:rPr lang="en-US" sz="2300" b="1" kern="1200" dirty="0" err="1"/>
            <a:t>koju</a:t>
          </a:r>
          <a:r>
            <a:rPr lang="en-US" sz="2300" b="1" kern="1200" dirty="0"/>
            <a:t> bi </a:t>
          </a:r>
          <a:r>
            <a:rPr lang="en-US" sz="2300" b="1" kern="1200" dirty="0" err="1"/>
            <a:t>oni</a:t>
          </a:r>
          <a:r>
            <a:rPr lang="en-US" sz="2300" b="1" kern="1200" dirty="0"/>
            <a:t> </a:t>
          </a:r>
          <a:r>
            <a:rPr lang="en-US" sz="2300" b="1" kern="1200" dirty="0" err="1"/>
            <a:t>zapisivali</a:t>
          </a:r>
          <a:r>
            <a:rPr lang="en-US" sz="2300" b="1" kern="1200" dirty="0"/>
            <a:t> </a:t>
          </a:r>
          <a:r>
            <a:rPr lang="en-US" sz="2300" b="1" kern="1200" dirty="0" err="1"/>
            <a:t>riječi</a:t>
          </a:r>
          <a:r>
            <a:rPr lang="en-US" sz="2300" b="1" kern="1200" dirty="0"/>
            <a:t> </a:t>
          </a:r>
          <a:r>
            <a:rPr lang="en-US" sz="2300" b="1" kern="1200" dirty="0" err="1"/>
            <a:t>koje</a:t>
          </a:r>
          <a:r>
            <a:rPr lang="en-US" sz="2300" b="1" kern="1200" dirty="0"/>
            <a:t> bi </a:t>
          </a:r>
          <a:r>
            <a:rPr lang="en-US" sz="2300" b="1" kern="1200" dirty="0" err="1"/>
            <a:t>saznali</a:t>
          </a:r>
          <a:r>
            <a:rPr lang="en-US" sz="2300" b="1" kern="1200" dirty="0"/>
            <a:t>.  </a:t>
          </a:r>
          <a:r>
            <a:rPr lang="en-US" sz="2300" b="1" kern="1200" dirty="0" err="1"/>
            <a:t>Uskoro</a:t>
          </a:r>
          <a:r>
            <a:rPr lang="en-US" sz="2300" b="1" kern="1200" dirty="0"/>
            <a:t> je </a:t>
          </a:r>
          <a:r>
            <a:rPr lang="en-US" sz="2300" b="1" kern="1200" dirty="0" err="1"/>
            <a:t>bilježnica</a:t>
          </a:r>
          <a:r>
            <a:rPr lang="en-US" sz="2300" b="1" kern="1200" dirty="0"/>
            <a:t> </a:t>
          </a:r>
          <a:r>
            <a:rPr lang="en-US" sz="2300" b="1" kern="1200" dirty="0" err="1"/>
            <a:t>bila</a:t>
          </a:r>
          <a:r>
            <a:rPr lang="en-US" sz="2300" b="1" kern="1200" dirty="0"/>
            <a:t> </a:t>
          </a:r>
          <a:r>
            <a:rPr lang="en-US" sz="2300" b="1" kern="1200" dirty="0" err="1"/>
            <a:t>puna</a:t>
          </a:r>
          <a:r>
            <a:rPr lang="en-US" sz="2300" b="1" kern="1200" dirty="0"/>
            <a:t>, </a:t>
          </a:r>
          <a:r>
            <a:rPr lang="en-US" sz="2300" b="1" kern="1200" dirty="0" err="1"/>
            <a:t>stoga</a:t>
          </a:r>
          <a:r>
            <a:rPr lang="en-US" sz="2300" b="1" kern="1200" dirty="0"/>
            <a:t> </a:t>
          </a:r>
          <a:r>
            <a:rPr lang="en-US" sz="2300" b="1" kern="1200" dirty="0" err="1">
              <a:latin typeface="Calibri Light" panose="020F0302020204030204"/>
            </a:rPr>
            <a:t>sam</a:t>
          </a:r>
          <a:r>
            <a:rPr lang="en-US" sz="2300" b="1" kern="1200" dirty="0">
              <a:latin typeface="Calibri Light" panose="020F0302020204030204"/>
            </a:rPr>
            <a:t> </a:t>
          </a:r>
          <a:r>
            <a:rPr lang="en-US" sz="2300" b="1" kern="1200" dirty="0"/>
            <a:t> se </a:t>
          </a:r>
          <a:r>
            <a:rPr lang="en-US" sz="2300" b="1" kern="1200" dirty="0" err="1"/>
            <a:t>na</a:t>
          </a:r>
          <a:r>
            <a:rPr lang="en-US" sz="2300" b="1" kern="1200" dirty="0"/>
            <a:t> </a:t>
          </a:r>
          <a:r>
            <a:rPr lang="en-US" sz="2300" b="1" kern="1200" dirty="0" err="1"/>
            <a:t>dodatnoj</a:t>
          </a:r>
          <a:r>
            <a:rPr lang="en-US" sz="2300" b="1" kern="1200" dirty="0"/>
            <a:t> </a:t>
          </a:r>
          <a:r>
            <a:rPr lang="en-US" sz="2300" b="1" kern="1200" dirty="0" err="1"/>
            <a:t>nastavii</a:t>
          </a:r>
          <a:r>
            <a:rPr lang="en-US" sz="2300" b="1" kern="1200" dirty="0">
              <a:latin typeface="Calibri Light" panose="020F0302020204030204"/>
            </a:rPr>
            <a:t>   </a:t>
          </a:r>
          <a:r>
            <a:rPr lang="en-US" sz="2300" b="1" kern="1200" dirty="0" err="1">
              <a:latin typeface="Calibri Light" panose="020F0302020204030204"/>
            </a:rPr>
            <a:t>odlučili</a:t>
          </a:r>
          <a:r>
            <a:rPr lang="en-US" sz="2300" b="1" kern="1200" dirty="0"/>
            <a:t> </a:t>
          </a:r>
          <a:r>
            <a:rPr lang="en-US" sz="2300" b="1" kern="1200" dirty="0" err="1"/>
            <a:t>zapisivati</a:t>
          </a:r>
          <a:r>
            <a:rPr lang="en-US" sz="2300" b="1" kern="1200" dirty="0"/>
            <a:t> </a:t>
          </a:r>
          <a:r>
            <a:rPr lang="en-US" sz="2300" b="1" kern="1200" dirty="0" err="1"/>
            <a:t>riječi</a:t>
          </a:r>
          <a:r>
            <a:rPr lang="en-US" sz="2300" b="1" kern="1200" dirty="0">
              <a:latin typeface="Calibri Light" panose="020F0302020204030204"/>
            </a:rPr>
            <a:t> u </a:t>
          </a:r>
          <a:r>
            <a:rPr lang="en-US" sz="2300" b="1" kern="1200" dirty="0" err="1">
              <a:latin typeface="Calibri Light" panose="020F0302020204030204"/>
            </a:rPr>
            <a:t>Wordu</a:t>
          </a:r>
          <a:r>
            <a:rPr lang="en-US" sz="2300" b="1" kern="1200" dirty="0">
              <a:latin typeface="Calibri Light" panose="020F0302020204030204"/>
            </a:rPr>
            <a:t>.</a:t>
          </a:r>
          <a:endParaRPr lang="en-US" sz="2300" kern="1200" dirty="0"/>
        </a:p>
      </dsp:txBody>
      <dsp:txXfrm>
        <a:off x="97209" y="477105"/>
        <a:ext cx="6069222" cy="1796922"/>
      </dsp:txXfrm>
    </dsp:sp>
    <dsp:sp modelId="{E72FD858-9745-4D78-82FB-CE38B47AD0ED}">
      <dsp:nvSpPr>
        <dsp:cNvPr id="0" name=""/>
        <dsp:cNvSpPr/>
      </dsp:nvSpPr>
      <dsp:spPr>
        <a:xfrm>
          <a:off x="0" y="2437476"/>
          <a:ext cx="6263640" cy="19913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Dosjetili</a:t>
          </a:r>
          <a:r>
            <a:rPr lang="en-US" sz="2300" b="1" kern="1200" dirty="0"/>
            <a:t> </a:t>
          </a:r>
          <a:r>
            <a:rPr lang="en-US" sz="2300" b="1" kern="1200" dirty="0" err="1"/>
            <a:t>smo</a:t>
          </a:r>
          <a:r>
            <a:rPr lang="en-US" sz="2300" b="1" kern="1200" dirty="0"/>
            <a:t> se </a:t>
          </a:r>
          <a:r>
            <a:rPr lang="en-US" sz="2300" b="1" kern="1200" dirty="0" err="1"/>
            <a:t>kako</a:t>
          </a:r>
          <a:r>
            <a:rPr lang="en-US" sz="2300" b="1" kern="1200" dirty="0"/>
            <a:t> bi </a:t>
          </a:r>
          <a:r>
            <a:rPr lang="en-US" sz="2300" b="1" kern="1200" dirty="0" err="1"/>
            <a:t>bilo</a:t>
          </a:r>
          <a:r>
            <a:rPr lang="en-US" sz="2300" b="1" kern="1200" dirty="0"/>
            <a:t> </a:t>
          </a:r>
          <a:r>
            <a:rPr lang="en-US" sz="2300" b="1" kern="1200" dirty="0" err="1"/>
            <a:t>zanimljivo</a:t>
          </a:r>
          <a:r>
            <a:rPr lang="en-US" sz="2300" b="1" kern="1200" dirty="0"/>
            <a:t> </a:t>
          </a:r>
          <a:r>
            <a:rPr lang="en-US" sz="2300" b="1" kern="1200" dirty="0" err="1"/>
            <a:t>natuknicu</a:t>
          </a:r>
          <a:r>
            <a:rPr lang="en-US" sz="2300" b="1" kern="1200" dirty="0"/>
            <a:t> </a:t>
          </a:r>
          <a:r>
            <a:rPr lang="en-US" sz="2300" b="1" kern="1200" dirty="0" err="1"/>
            <a:t>obogatiti</a:t>
          </a:r>
          <a:r>
            <a:rPr lang="en-US" sz="2300" b="1" kern="1200" dirty="0"/>
            <a:t> </a:t>
          </a:r>
          <a:r>
            <a:rPr lang="en-US" sz="2300" b="1" kern="1200" dirty="0" err="1"/>
            <a:t>gramatičkim</a:t>
          </a:r>
          <a:r>
            <a:rPr lang="en-US" sz="2300" b="1" kern="1200" dirty="0"/>
            <a:t> </a:t>
          </a:r>
          <a:r>
            <a:rPr lang="en-US" sz="2300" b="1" kern="1200" dirty="0" err="1"/>
            <a:t>obilježjima</a:t>
          </a:r>
          <a:r>
            <a:rPr lang="en-US" sz="2300" b="1" kern="1200" dirty="0"/>
            <a:t> (rod, </a:t>
          </a:r>
          <a:r>
            <a:rPr lang="en-US" sz="2300" b="1" kern="1200" dirty="0" err="1"/>
            <a:t>broj</a:t>
          </a:r>
          <a:r>
            <a:rPr lang="en-US" sz="2300" b="1" kern="1200" dirty="0"/>
            <a:t> I </a:t>
          </a:r>
          <a:r>
            <a:rPr lang="en-US" sz="2300" b="1" kern="1200" dirty="0" err="1"/>
            <a:t>padež</a:t>
          </a:r>
          <a:r>
            <a:rPr lang="en-US" sz="2300" b="1" kern="1200" dirty="0"/>
            <a:t>)</a:t>
          </a:r>
          <a:endParaRPr lang="en-US" sz="2300" kern="1200" dirty="0"/>
        </a:p>
      </dsp:txBody>
      <dsp:txXfrm>
        <a:off x="97209" y="2534685"/>
        <a:ext cx="6069222" cy="1796922"/>
      </dsp:txXfrm>
    </dsp:sp>
    <dsp:sp modelId="{E31D41A0-3E81-4A1B-9552-10C286A09C84}">
      <dsp:nvSpPr>
        <dsp:cNvPr id="0" name=""/>
        <dsp:cNvSpPr/>
      </dsp:nvSpPr>
      <dsp:spPr>
        <a:xfrm>
          <a:off x="0" y="4495057"/>
          <a:ext cx="6263640" cy="19913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 err="1"/>
            <a:t>Natuknicu</a:t>
          </a:r>
          <a:r>
            <a:rPr lang="en-US" sz="2300" b="1" kern="1200" dirty="0"/>
            <a:t> </a:t>
          </a:r>
          <a:r>
            <a:rPr lang="en-US" sz="2300" b="1" kern="1200" dirty="0" err="1"/>
            <a:t>smo</a:t>
          </a:r>
          <a:r>
            <a:rPr lang="en-US" sz="2300" b="1" kern="1200" dirty="0"/>
            <a:t> </a:t>
          </a:r>
          <a:r>
            <a:rPr lang="en-US" sz="2300" b="1" kern="1200" dirty="0" err="1"/>
            <a:t>obogatili</a:t>
          </a:r>
          <a:r>
            <a:rPr lang="en-US" sz="2300" b="1" kern="1200" dirty="0"/>
            <a:t> </a:t>
          </a:r>
          <a:r>
            <a:rPr lang="en-US" sz="2300" b="1" kern="1200" dirty="0" err="1"/>
            <a:t>fotografijom</a:t>
          </a:r>
          <a:r>
            <a:rPr lang="en-US" sz="2300" b="1" kern="1200" dirty="0"/>
            <a:t> - </a:t>
          </a:r>
          <a:r>
            <a:rPr lang="en-US" sz="2300" b="1" kern="1200" dirty="0" err="1"/>
            <a:t>poteškoće</a:t>
          </a:r>
          <a:endParaRPr lang="en-US" sz="2300" kern="1200" dirty="0" err="1"/>
        </a:p>
      </dsp:txBody>
      <dsp:txXfrm>
        <a:off x="97209" y="4592266"/>
        <a:ext cx="6069222" cy="17969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39D56-5428-418A-BEFC-7702762B2257}">
      <dsp:nvSpPr>
        <dsp:cNvPr id="0" name=""/>
        <dsp:cNvSpPr/>
      </dsp:nvSpPr>
      <dsp:spPr>
        <a:xfrm>
          <a:off x="0" y="512646"/>
          <a:ext cx="6263640" cy="1904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U 7. </a:t>
          </a:r>
          <a:r>
            <a:rPr lang="en-US" sz="2200" b="1" kern="1200" dirty="0" err="1"/>
            <a:t>razredu</a:t>
          </a:r>
          <a:r>
            <a:rPr lang="en-US" sz="2200" b="1" kern="1200" dirty="0"/>
            <a:t> </a:t>
          </a:r>
          <a:r>
            <a:rPr lang="en-US" sz="2200" b="1" kern="1200" dirty="0" err="1"/>
            <a:t>učenici</a:t>
          </a:r>
          <a:r>
            <a:rPr lang="en-US" sz="2200" b="1" kern="1200" dirty="0"/>
            <a:t> se </a:t>
          </a:r>
          <a:r>
            <a:rPr lang="en-US" sz="2200" b="1" kern="1200" dirty="0" err="1"/>
            <a:t>upoznaju</a:t>
          </a:r>
          <a:r>
            <a:rPr lang="en-US" sz="2200" b="1" kern="1200" dirty="0"/>
            <a:t> s </a:t>
          </a:r>
          <a:r>
            <a:rPr lang="en-US" sz="2200" b="1" kern="1200" dirty="0" err="1"/>
            <a:t>naglasnim</a:t>
          </a:r>
          <a:r>
            <a:rPr lang="en-US" sz="2200" b="1" kern="1200" dirty="0"/>
            <a:t> </a:t>
          </a:r>
          <a:r>
            <a:rPr lang="en-US" sz="2200" b="1" kern="1200" dirty="0" err="1"/>
            <a:t>sustavom</a:t>
          </a:r>
          <a:r>
            <a:rPr lang="en-US" sz="2200" b="1" kern="1200" dirty="0"/>
            <a:t> HJ, </a:t>
          </a:r>
          <a:r>
            <a:rPr lang="en-US" sz="2200" b="1" kern="1200" dirty="0" err="1"/>
            <a:t>stoga</a:t>
          </a:r>
          <a:r>
            <a:rPr lang="en-US" sz="2200" b="1" kern="1200" dirty="0"/>
            <a:t> </a:t>
          </a:r>
          <a:r>
            <a:rPr lang="en-US" sz="2200" b="1" kern="1200" dirty="0" err="1"/>
            <a:t>smo</a:t>
          </a:r>
          <a:r>
            <a:rPr lang="en-US" sz="2200" b="1" kern="1200" dirty="0"/>
            <a:t> </a:t>
          </a:r>
          <a:r>
            <a:rPr lang="en-US" sz="2200" b="1" kern="1200" dirty="0" err="1"/>
            <a:t>odlučili</a:t>
          </a:r>
          <a:r>
            <a:rPr lang="en-US" sz="2200" b="1" kern="1200" dirty="0"/>
            <a:t> </a:t>
          </a:r>
          <a:r>
            <a:rPr lang="en-US" sz="2200" b="1" kern="1200" dirty="0" err="1"/>
            <a:t>ići</a:t>
          </a:r>
          <a:r>
            <a:rPr lang="en-US" sz="2200" b="1" kern="1200" dirty="0"/>
            <a:t> </a:t>
          </a:r>
          <a:r>
            <a:rPr lang="en-US" sz="2200" b="1" kern="1200" dirty="0" err="1"/>
            <a:t>korak</a:t>
          </a:r>
          <a:r>
            <a:rPr lang="en-US" sz="2200" b="1" kern="1200" dirty="0"/>
            <a:t> </a:t>
          </a:r>
          <a:r>
            <a:rPr lang="en-US" sz="2200" b="1" kern="1200" dirty="0" err="1"/>
            <a:t>dalje</a:t>
          </a:r>
          <a:r>
            <a:rPr lang="en-US" sz="2200" b="1" kern="1200" dirty="0"/>
            <a:t> I </a:t>
          </a:r>
          <a:r>
            <a:rPr lang="en-US" sz="2200" b="1" kern="1200" dirty="0" err="1"/>
            <a:t>natuknice</a:t>
          </a:r>
          <a:r>
            <a:rPr lang="en-US" sz="2200" b="1" kern="1200" dirty="0"/>
            <a:t> </a:t>
          </a:r>
          <a:r>
            <a:rPr lang="en-US" sz="2200" b="1" kern="1200" dirty="0" err="1"/>
            <a:t>akcuentirati</a:t>
          </a:r>
          <a:r>
            <a:rPr lang="en-US" sz="2200" b="1" kern="1200" dirty="0"/>
            <a:t>, </a:t>
          </a:r>
          <a:r>
            <a:rPr lang="en-US" sz="2200" b="1" kern="1200" dirty="0" err="1"/>
            <a:t>što</a:t>
          </a:r>
          <a:r>
            <a:rPr lang="en-US" sz="2200" b="1" kern="1200" dirty="0"/>
            <a:t> je </a:t>
          </a:r>
          <a:r>
            <a:rPr lang="en-US" sz="2200" b="1" kern="1200" dirty="0" err="1"/>
            <a:t>bilo</a:t>
          </a:r>
          <a:r>
            <a:rPr lang="en-US" sz="2200" b="1" kern="1200" dirty="0"/>
            <a:t> </a:t>
          </a:r>
          <a:r>
            <a:rPr lang="en-US" sz="2200" b="1" kern="1200" dirty="0" err="1"/>
            <a:t>vrlo</a:t>
          </a:r>
          <a:r>
            <a:rPr lang="en-US" sz="2200" b="1" kern="1200" dirty="0"/>
            <a:t> </a:t>
          </a:r>
          <a:r>
            <a:rPr lang="en-US" sz="2200" b="1" kern="1200" dirty="0" err="1"/>
            <a:t>teško</a:t>
          </a:r>
          <a:r>
            <a:rPr lang="en-US" sz="2200" b="1" kern="1200" dirty="0"/>
            <a:t> </a:t>
          </a:r>
          <a:r>
            <a:rPr lang="en-US" sz="2200" b="1" kern="1200" dirty="0" err="1"/>
            <a:t>jer</a:t>
          </a:r>
          <a:r>
            <a:rPr lang="en-US" sz="2200" b="1" kern="1200" dirty="0"/>
            <a:t> se </a:t>
          </a:r>
          <a:r>
            <a:rPr lang="en-US" sz="2200" b="1" kern="1200" dirty="0" err="1"/>
            <a:t>izgovor</a:t>
          </a:r>
          <a:r>
            <a:rPr lang="en-US" sz="2200" b="1" kern="1200" dirty="0"/>
            <a:t> </a:t>
          </a:r>
          <a:r>
            <a:rPr lang="en-US" sz="2200" b="1" kern="1200" dirty="0" err="1"/>
            <a:t>istog</a:t>
          </a:r>
          <a:r>
            <a:rPr lang="en-US" sz="2200" b="1" kern="1200" dirty="0"/>
            <a:t> </a:t>
          </a:r>
          <a:r>
            <a:rPr lang="en-US" sz="2200" b="1" kern="1200" dirty="0" err="1"/>
            <a:t>lokalizma</a:t>
          </a:r>
          <a:r>
            <a:rPr lang="en-US" sz="2200" b="1" kern="1200" dirty="0"/>
            <a:t> </a:t>
          </a:r>
          <a:r>
            <a:rPr lang="en-US" sz="2200" b="1" kern="1200" dirty="0" err="1"/>
            <a:t>razlikuje</a:t>
          </a:r>
          <a:r>
            <a:rPr lang="en-US" sz="2200" b="1" kern="1200" dirty="0"/>
            <a:t> od </a:t>
          </a:r>
          <a:r>
            <a:rPr lang="en-US" sz="2200" b="1" kern="1200" dirty="0" err="1"/>
            <a:t>mjesta</a:t>
          </a:r>
          <a:r>
            <a:rPr lang="en-US" sz="2200" b="1" kern="1200" dirty="0"/>
            <a:t> do </a:t>
          </a:r>
          <a:r>
            <a:rPr lang="en-US" sz="2200" b="1" kern="1200" dirty="0" err="1"/>
            <a:t>mjesta</a:t>
          </a:r>
          <a:endParaRPr lang="en-US" sz="2200" b="1" kern="1200" dirty="0"/>
        </a:p>
      </dsp:txBody>
      <dsp:txXfrm>
        <a:off x="92983" y="605629"/>
        <a:ext cx="6077674" cy="1718794"/>
      </dsp:txXfrm>
    </dsp:sp>
    <dsp:sp modelId="{A0C5AC21-1D03-48AB-984F-EB22E26AE5B6}">
      <dsp:nvSpPr>
        <dsp:cNvPr id="0" name=""/>
        <dsp:cNvSpPr/>
      </dsp:nvSpPr>
      <dsp:spPr>
        <a:xfrm>
          <a:off x="0" y="2480766"/>
          <a:ext cx="6263640" cy="19047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Zaključivši</a:t>
          </a:r>
          <a:r>
            <a:rPr lang="en-US" sz="2200" b="1" kern="1200" dirty="0"/>
            <a:t> </a:t>
          </a:r>
          <a:r>
            <a:rPr lang="en-US" sz="2200" b="1" kern="1200" dirty="0" err="1"/>
            <a:t>kako</a:t>
          </a:r>
          <a:r>
            <a:rPr lang="en-US" sz="2200" b="1" kern="1200" dirty="0"/>
            <a:t> je </a:t>
          </a:r>
          <a:r>
            <a:rPr lang="en-US" sz="2200" b="1" kern="1200" dirty="0" err="1"/>
            <a:t>puno</a:t>
          </a:r>
          <a:r>
            <a:rPr lang="en-US" sz="2200" b="1" kern="1200" dirty="0"/>
            <a:t> </a:t>
          </a:r>
          <a:r>
            <a:rPr lang="en-US" sz="2200" b="1" kern="1200" dirty="0" err="1"/>
            <a:t>riječi</a:t>
          </a:r>
          <a:r>
            <a:rPr lang="en-US" sz="2200" b="1" kern="1200" dirty="0"/>
            <a:t> </a:t>
          </a:r>
          <a:r>
            <a:rPr lang="en-US" sz="2200" b="1" kern="1200" dirty="0" err="1"/>
            <a:t>stranog</a:t>
          </a:r>
          <a:r>
            <a:rPr lang="en-US" sz="2200" b="1" kern="1200" dirty="0"/>
            <a:t> </a:t>
          </a:r>
          <a:r>
            <a:rPr lang="en-US" sz="2200" b="1" kern="1200" dirty="0" err="1"/>
            <a:t>podrijetla</a:t>
          </a:r>
          <a:r>
            <a:rPr lang="en-US" sz="2200" b="1" kern="1200" dirty="0"/>
            <a:t>, </a:t>
          </a:r>
          <a:r>
            <a:rPr lang="en-US" sz="2200" b="1" kern="1200" dirty="0" err="1"/>
            <a:t>najviše</a:t>
          </a:r>
          <a:r>
            <a:rPr lang="en-US" sz="2200" b="1" kern="1200" dirty="0"/>
            <a:t> </a:t>
          </a:r>
          <a:r>
            <a:rPr lang="en-US" sz="2200" b="1" kern="1200" dirty="0" err="1"/>
            <a:t>turskog</a:t>
          </a:r>
          <a:r>
            <a:rPr lang="en-US" sz="2200" b="1" kern="1200" dirty="0"/>
            <a:t>, </a:t>
          </a:r>
          <a:r>
            <a:rPr lang="en-US" sz="2200" b="1" kern="1200" dirty="0" err="1"/>
            <a:t>koristeći</a:t>
          </a:r>
          <a:r>
            <a:rPr lang="en-US" sz="2200" b="1" kern="1200" dirty="0"/>
            <a:t> Hrvatski </a:t>
          </a:r>
          <a:r>
            <a:rPr lang="en-US" sz="2200" b="1" kern="1200" dirty="0" err="1"/>
            <a:t>jezični</a:t>
          </a:r>
          <a:r>
            <a:rPr lang="en-US" sz="2200" b="1" kern="1200" dirty="0"/>
            <a:t> portal, </a:t>
          </a:r>
          <a:r>
            <a:rPr lang="en-US" sz="2200" b="1" kern="1200" dirty="0" err="1"/>
            <a:t>pronalazili</a:t>
          </a:r>
          <a:r>
            <a:rPr lang="en-US" sz="2200" b="1" kern="1200" dirty="0"/>
            <a:t> </a:t>
          </a:r>
          <a:r>
            <a:rPr lang="en-US" sz="2200" b="1" kern="1200" dirty="0" err="1"/>
            <a:t>smo</a:t>
          </a:r>
          <a:r>
            <a:rPr lang="en-US" sz="2200" b="1" kern="1200" dirty="0"/>
            <a:t> </a:t>
          </a:r>
          <a:r>
            <a:rPr lang="en-US" sz="2200" b="1" kern="1200" dirty="0" err="1"/>
            <a:t>podrijetlo</a:t>
          </a:r>
          <a:r>
            <a:rPr lang="en-US" sz="2200" b="1" kern="1200" dirty="0"/>
            <a:t> </a:t>
          </a:r>
          <a:r>
            <a:rPr lang="en-US" sz="2200" b="1" kern="1200" dirty="0" err="1"/>
            <a:t>riječi</a:t>
          </a:r>
          <a:r>
            <a:rPr lang="en-US" sz="2200" b="1" kern="1200" dirty="0"/>
            <a:t> </a:t>
          </a:r>
          <a:r>
            <a:rPr lang="en-US" sz="2200" b="1" kern="1200" dirty="0" err="1"/>
            <a:t>onim</a:t>
          </a:r>
          <a:r>
            <a:rPr lang="en-US" sz="2200" b="1" kern="1200" dirty="0"/>
            <a:t> </a:t>
          </a:r>
          <a:r>
            <a:rPr lang="en-US" sz="2200" b="1" kern="1200" dirty="0" err="1"/>
            <a:t>natuknicama</a:t>
          </a:r>
          <a:r>
            <a:rPr lang="en-US" sz="2200" b="1" kern="1200" dirty="0"/>
            <a:t> </a:t>
          </a:r>
          <a:r>
            <a:rPr lang="en-US" sz="2200" b="1" kern="1200" dirty="0" err="1"/>
            <a:t>kojima</a:t>
          </a:r>
          <a:r>
            <a:rPr lang="en-US" sz="2200" b="1" kern="1200" dirty="0"/>
            <a:t> </a:t>
          </a:r>
          <a:r>
            <a:rPr lang="en-US" sz="2200" b="1" kern="1200" dirty="0" err="1"/>
            <a:t>smo</a:t>
          </a:r>
          <a:r>
            <a:rPr lang="en-US" sz="2200" b="1" kern="1200" dirty="0"/>
            <a:t> </a:t>
          </a:r>
          <a:r>
            <a:rPr lang="en-US" sz="2200" b="1" kern="1200" dirty="0" err="1"/>
            <a:t>uspjeli</a:t>
          </a:r>
          <a:r>
            <a:rPr lang="en-US" sz="2200" b="1" kern="1200" dirty="0"/>
            <a:t> </a:t>
          </a:r>
          <a:r>
            <a:rPr lang="en-US" sz="2200" b="1" kern="1200" dirty="0" err="1"/>
            <a:t>pronaći</a:t>
          </a:r>
          <a:r>
            <a:rPr lang="en-US" sz="2200" b="1" kern="1200" dirty="0"/>
            <a:t> </a:t>
          </a:r>
          <a:r>
            <a:rPr lang="en-US" sz="2200" b="1" kern="1200" dirty="0" err="1"/>
            <a:t>podrijetlo</a:t>
          </a:r>
          <a:r>
            <a:rPr lang="en-US" sz="2200" b="1" kern="1200" dirty="0"/>
            <a:t>.</a:t>
          </a:r>
        </a:p>
      </dsp:txBody>
      <dsp:txXfrm>
        <a:off x="92983" y="2573749"/>
        <a:ext cx="6077674" cy="1718794"/>
      </dsp:txXfrm>
    </dsp:sp>
    <dsp:sp modelId="{A6BCAA42-AECC-4449-AF9F-6808065B2B4D}">
      <dsp:nvSpPr>
        <dsp:cNvPr id="0" name=""/>
        <dsp:cNvSpPr/>
      </dsp:nvSpPr>
      <dsp:spPr>
        <a:xfrm>
          <a:off x="0" y="4448886"/>
          <a:ext cx="6263640" cy="19047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Kad </a:t>
          </a:r>
          <a:r>
            <a:rPr lang="en-US" sz="2200" b="1" kern="1200" dirty="0" err="1"/>
            <a:t>smo</a:t>
          </a:r>
          <a:r>
            <a:rPr lang="en-US" sz="2200" b="1" kern="1200" dirty="0"/>
            <a:t> se </a:t>
          </a:r>
          <a:r>
            <a:rPr lang="en-US" sz="2200" b="1" kern="1200" dirty="0" err="1"/>
            <a:t>konačno</a:t>
          </a:r>
          <a:r>
            <a:rPr lang="en-US" sz="2200" b="1" kern="1200" dirty="0"/>
            <a:t> </a:t>
          </a:r>
          <a:r>
            <a:rPr lang="en-US" sz="2200" b="1" kern="1200" dirty="0" err="1"/>
            <a:t>dogovorili</a:t>
          </a:r>
          <a:r>
            <a:rPr lang="en-US" sz="2200" b="1" kern="1200" dirty="0"/>
            <a:t> da </a:t>
          </a:r>
          <a:r>
            <a:rPr lang="en-US" sz="2200" b="1" kern="1200" dirty="0" err="1"/>
            <a:t>smo</a:t>
          </a:r>
          <a:r>
            <a:rPr lang="en-US" sz="2200" b="1" kern="1200" dirty="0"/>
            <a:t> </a:t>
          </a:r>
          <a:r>
            <a:rPr lang="en-US" sz="2200" b="1" kern="1200" dirty="0" err="1"/>
            <a:t>prikupili</a:t>
          </a:r>
          <a:r>
            <a:rPr lang="en-US" sz="2200" b="1" kern="1200" dirty="0"/>
            <a:t> </a:t>
          </a:r>
          <a:r>
            <a:rPr lang="en-US" sz="2200" b="1" kern="1200" dirty="0" err="1"/>
            <a:t>dovoljno</a:t>
          </a:r>
          <a:r>
            <a:rPr lang="en-US" sz="2200" b="1" kern="1200" dirty="0"/>
            <a:t> </a:t>
          </a:r>
          <a:r>
            <a:rPr lang="en-US" sz="2200" b="1" kern="1200" dirty="0" err="1"/>
            <a:t>lokalizama</a:t>
          </a:r>
          <a:r>
            <a:rPr lang="en-US" sz="2200" b="1" kern="1200" dirty="0"/>
            <a:t> (</a:t>
          </a:r>
          <a:r>
            <a:rPr lang="en-US" sz="2200" b="1" kern="1200" dirty="0" err="1"/>
            <a:t>jer</a:t>
          </a:r>
          <a:r>
            <a:rPr lang="en-US" sz="2200" b="1" kern="1200" dirty="0"/>
            <a:t> </a:t>
          </a:r>
          <a:r>
            <a:rPr lang="en-US" sz="2200" b="1" kern="1200" dirty="0" err="1"/>
            <a:t>morali</a:t>
          </a:r>
          <a:r>
            <a:rPr lang="en-US" sz="2200" b="1" kern="1200" dirty="0"/>
            <a:t> </a:t>
          </a:r>
          <a:r>
            <a:rPr lang="en-US" sz="2200" b="1" kern="1200" dirty="0" err="1"/>
            <a:t>smo</a:t>
          </a:r>
          <a:r>
            <a:rPr lang="en-US" sz="2200" b="1" kern="1200" dirty="0"/>
            <a:t> </a:t>
          </a:r>
          <a:r>
            <a:rPr lang="en-US" sz="2200" b="1" kern="1200" dirty="0" err="1"/>
            <a:t>podvući</a:t>
          </a:r>
          <a:r>
            <a:rPr lang="en-US" sz="2200" b="1" kern="1200" dirty="0"/>
            <a:t> </a:t>
          </a:r>
          <a:r>
            <a:rPr lang="en-US" sz="2200" b="1" kern="1200" dirty="0" err="1"/>
            <a:t>crtu</a:t>
          </a:r>
          <a:r>
            <a:rPr lang="en-US" sz="2200" b="1" kern="1200" dirty="0"/>
            <a:t> s </a:t>
          </a:r>
          <a:r>
            <a:rPr lang="en-US" sz="2200" b="1" kern="1200" dirty="0" err="1"/>
            <a:t>obzirom</a:t>
          </a:r>
          <a:r>
            <a:rPr lang="en-US" sz="2200" b="1" kern="1200" dirty="0"/>
            <a:t> da je </a:t>
          </a:r>
          <a:r>
            <a:rPr lang="en-US" sz="2200" b="1" kern="1200" dirty="0" err="1"/>
            <a:t>izrada</a:t>
          </a:r>
          <a:r>
            <a:rPr lang="en-US" sz="2200" b="1" kern="1200" dirty="0"/>
            <a:t> </a:t>
          </a:r>
          <a:r>
            <a:rPr lang="en-US" sz="2200" b="1" kern="1200" dirty="0" err="1"/>
            <a:t>rječnika</a:t>
          </a:r>
          <a:r>
            <a:rPr lang="en-US" sz="2200" b="1" kern="1200" dirty="0"/>
            <a:t> </a:t>
          </a:r>
          <a:r>
            <a:rPr lang="en-US" sz="2200" b="1" kern="1200" dirty="0" err="1"/>
            <a:t>dugotrajan</a:t>
          </a:r>
          <a:r>
            <a:rPr lang="en-US" sz="2200" b="1" kern="1200" dirty="0"/>
            <a:t> </a:t>
          </a:r>
          <a:r>
            <a:rPr lang="en-US" sz="2200" b="1" kern="1200" dirty="0" err="1"/>
            <a:t>posao</a:t>
          </a:r>
          <a:r>
            <a:rPr lang="en-US" sz="2200" b="1" kern="1200" dirty="0"/>
            <a:t> I </a:t>
          </a:r>
          <a:r>
            <a:rPr lang="en-US" sz="2200" b="1" kern="1200" dirty="0" err="1"/>
            <a:t>nikad</a:t>
          </a:r>
          <a:r>
            <a:rPr lang="en-US" sz="2200" b="1" kern="1200" dirty="0"/>
            <a:t> </a:t>
          </a:r>
          <a:r>
            <a:rPr lang="en-US" sz="2200" b="1" kern="1200" dirty="0" err="1"/>
            <a:t>nije</a:t>
          </a:r>
          <a:r>
            <a:rPr lang="en-US" sz="2200" b="1" kern="1200" dirty="0"/>
            <a:t> </a:t>
          </a:r>
          <a:r>
            <a:rPr lang="en-US" sz="2200" b="1" kern="1200" dirty="0" err="1"/>
            <a:t>gotov</a:t>
          </a:r>
          <a:r>
            <a:rPr lang="en-US" sz="2200" b="1" kern="1200" dirty="0"/>
            <a:t>), </a:t>
          </a:r>
          <a:r>
            <a:rPr lang="en-US" sz="2200" b="1" kern="1200" dirty="0" err="1"/>
            <a:t>iz</a:t>
          </a:r>
          <a:r>
            <a:rPr lang="en-US" sz="2200" b="1" kern="1200" dirty="0"/>
            <a:t> </a:t>
          </a:r>
          <a:r>
            <a:rPr lang="en-US" sz="2200" b="1" kern="1200" dirty="0" err="1">
              <a:latin typeface="Calibri Light" panose="020F0302020204030204"/>
            </a:rPr>
            <a:t>prikupljenih</a:t>
          </a:r>
          <a:r>
            <a:rPr lang="en-US" sz="2200" b="1" kern="1200" dirty="0"/>
            <a:t> </a:t>
          </a:r>
          <a:r>
            <a:rPr lang="en-US" sz="2200" b="1" kern="1200" dirty="0" err="1"/>
            <a:t>lokalizama</a:t>
          </a:r>
          <a:r>
            <a:rPr lang="en-US" sz="2200" b="1" kern="1200" dirty="0"/>
            <a:t> </a:t>
          </a:r>
          <a:r>
            <a:rPr lang="en-US" sz="2200" b="1" kern="1200" dirty="0" err="1"/>
            <a:t>uočavali</a:t>
          </a:r>
          <a:r>
            <a:rPr lang="en-US" sz="2200" b="1" kern="1200" dirty="0"/>
            <a:t> </a:t>
          </a:r>
          <a:r>
            <a:rPr lang="en-US" sz="2200" b="1" kern="1200" dirty="0" err="1"/>
            <a:t>smo</a:t>
          </a:r>
          <a:r>
            <a:rPr lang="en-US" sz="2200" b="1" kern="1200" dirty="0">
              <a:latin typeface="Calibri Light" panose="020F0302020204030204"/>
            </a:rPr>
            <a:t> I </a:t>
          </a:r>
          <a:r>
            <a:rPr lang="en-US" sz="2200" b="1" kern="1200" dirty="0" err="1">
              <a:latin typeface="Calibri Light" panose="020F0302020204030204"/>
            </a:rPr>
            <a:t>opisivali</a:t>
          </a:r>
          <a:r>
            <a:rPr lang="en-US" sz="2200" b="1" kern="1200" dirty="0"/>
            <a:t> </a:t>
          </a:r>
          <a:r>
            <a:rPr lang="en-US" sz="2200" b="1" kern="1200" dirty="0" err="1"/>
            <a:t>obilježja</a:t>
          </a:r>
          <a:r>
            <a:rPr lang="en-US" sz="2200" b="1" kern="1200" dirty="0"/>
            <a:t> </a:t>
          </a:r>
          <a:r>
            <a:rPr lang="en-US" sz="2200" b="1" kern="1200" dirty="0" err="1"/>
            <a:t>ličkog</a:t>
          </a:r>
          <a:r>
            <a:rPr lang="en-US" sz="2200" b="1" kern="1200" dirty="0"/>
            <a:t> </a:t>
          </a:r>
          <a:r>
            <a:rPr lang="en-US" sz="2200" b="1" kern="1200" dirty="0" err="1"/>
            <a:t>idioma</a:t>
          </a:r>
          <a:r>
            <a:rPr lang="en-US" sz="2200" b="1" kern="1200" dirty="0"/>
            <a:t>.</a:t>
          </a:r>
        </a:p>
      </dsp:txBody>
      <dsp:txXfrm>
        <a:off x="92983" y="4541869"/>
        <a:ext cx="6077674" cy="17187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19C174-551D-44D4-ACE9-43BC04E7923F}">
      <dsp:nvSpPr>
        <dsp:cNvPr id="0" name=""/>
        <dsp:cNvSpPr/>
      </dsp:nvSpPr>
      <dsp:spPr>
        <a:xfrm>
          <a:off x="0" y="350665"/>
          <a:ext cx="6263640" cy="15588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Učenici</a:t>
          </a:r>
          <a:r>
            <a:rPr lang="en-US" sz="2200" b="1" kern="1200" dirty="0"/>
            <a:t> </a:t>
          </a:r>
          <a:r>
            <a:rPr lang="en-US" sz="2200" b="1" kern="1200" dirty="0" err="1"/>
            <a:t>su</a:t>
          </a:r>
          <a:r>
            <a:rPr lang="en-US" sz="2200" b="1" kern="1200" dirty="0"/>
            <a:t> </a:t>
          </a:r>
          <a:r>
            <a:rPr lang="en-US" sz="2200" b="1" kern="1200" dirty="0" err="1"/>
            <a:t>naučili</a:t>
          </a:r>
          <a:r>
            <a:rPr lang="en-US" sz="2200" b="1" kern="1200" dirty="0"/>
            <a:t> </a:t>
          </a:r>
          <a:r>
            <a:rPr lang="en-US" sz="2200" b="1" kern="1200" dirty="0" err="1"/>
            <a:t>više</a:t>
          </a:r>
          <a:r>
            <a:rPr lang="en-US" sz="2200" b="1" kern="1200" dirty="0"/>
            <a:t> </a:t>
          </a:r>
          <a:r>
            <a:rPr lang="en-US" sz="2200" b="1" kern="1200" dirty="0" err="1"/>
            <a:t>ovakvim</a:t>
          </a:r>
          <a:r>
            <a:rPr lang="en-US" sz="2200" b="1" kern="1200" dirty="0"/>
            <a:t> </a:t>
          </a:r>
          <a:r>
            <a:rPr lang="en-US" sz="2200" b="1" kern="1200" dirty="0" err="1"/>
            <a:t>načinom</a:t>
          </a:r>
          <a:r>
            <a:rPr lang="en-US" sz="2200" b="1" kern="1200" dirty="0"/>
            <a:t> </a:t>
          </a:r>
          <a:r>
            <a:rPr lang="en-US" sz="2200" b="1" kern="1200" dirty="0" err="1"/>
            <a:t>rada</a:t>
          </a:r>
          <a:r>
            <a:rPr lang="en-US" sz="2200" b="1" kern="1200" dirty="0"/>
            <a:t> </a:t>
          </a:r>
          <a:r>
            <a:rPr lang="en-US" sz="2200" b="1" kern="1200" dirty="0" err="1"/>
            <a:t>nego</a:t>
          </a:r>
          <a:r>
            <a:rPr lang="en-US" sz="2200" b="1" kern="1200" dirty="0"/>
            <a:t> </a:t>
          </a:r>
          <a:r>
            <a:rPr lang="en-US" sz="2200" b="1" kern="1200" dirty="0" err="1"/>
            <a:t>reproduciranjem</a:t>
          </a:r>
          <a:r>
            <a:rPr lang="en-US" sz="2200" b="1" kern="1200" dirty="0"/>
            <a:t> </a:t>
          </a:r>
          <a:r>
            <a:rPr lang="en-US" sz="2200" b="1" kern="1200" dirty="0" err="1">
              <a:latin typeface="Calibri Light" panose="020F0302020204030204"/>
            </a:rPr>
            <a:t>gotovog</a:t>
          </a:r>
          <a:r>
            <a:rPr lang="en-US" sz="2200" b="1" kern="1200" dirty="0"/>
            <a:t> </a:t>
          </a:r>
          <a:r>
            <a:rPr lang="en-US" sz="2200" b="1" kern="1200" dirty="0" err="1"/>
            <a:t>teksta</a:t>
          </a:r>
          <a:r>
            <a:rPr lang="en-US" sz="2200" b="1" kern="1200" dirty="0"/>
            <a:t>.</a:t>
          </a:r>
          <a:r>
            <a:rPr lang="en-US" sz="2200" b="1" kern="1200" dirty="0">
              <a:latin typeface="Calibri Light" panose="020F0302020204030204"/>
            </a:rPr>
            <a:t> </a:t>
          </a:r>
          <a:endParaRPr lang="en-US" sz="2200" b="1" kern="1200" dirty="0"/>
        </a:p>
      </dsp:txBody>
      <dsp:txXfrm>
        <a:off x="76098" y="426763"/>
        <a:ext cx="6111444" cy="1406682"/>
      </dsp:txXfrm>
    </dsp:sp>
    <dsp:sp modelId="{98324748-7CE8-4C9F-BA7F-C66F6F6F29D4}">
      <dsp:nvSpPr>
        <dsp:cNvPr id="0" name=""/>
        <dsp:cNvSpPr/>
      </dsp:nvSpPr>
      <dsp:spPr>
        <a:xfrm>
          <a:off x="0" y="1972904"/>
          <a:ext cx="6263640" cy="155887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/>
            <a:t>U </a:t>
          </a:r>
          <a:r>
            <a:rPr lang="en-US" sz="2200" b="1" kern="1200" dirty="0" err="1"/>
            <a:t>istraživanju</a:t>
          </a:r>
          <a:r>
            <a:rPr lang="en-US" sz="2200" b="1" kern="1200" dirty="0"/>
            <a:t> </a:t>
          </a:r>
          <a:r>
            <a:rPr lang="en-US" sz="2200" b="1" kern="1200" dirty="0" err="1"/>
            <a:t>su</a:t>
          </a:r>
          <a:r>
            <a:rPr lang="en-US" sz="2200" b="1" kern="1200" dirty="0"/>
            <a:t> </a:t>
          </a:r>
          <a:r>
            <a:rPr lang="en-US" sz="2200" b="1" kern="1200" dirty="0" err="1"/>
            <a:t>aktivno</a:t>
          </a:r>
          <a:r>
            <a:rPr lang="en-US" sz="2200" b="1" kern="1200" dirty="0"/>
            <a:t> </a:t>
          </a:r>
          <a:r>
            <a:rPr lang="en-US" sz="2200" b="1" kern="1200" dirty="0" err="1"/>
            <a:t>uključili</a:t>
          </a:r>
          <a:r>
            <a:rPr lang="en-US" sz="2200" b="1" kern="1200" dirty="0"/>
            <a:t> </a:t>
          </a:r>
          <a:r>
            <a:rPr lang="en-US" sz="2200" b="1" kern="1200" dirty="0" err="1"/>
            <a:t>svoje</a:t>
          </a:r>
          <a:r>
            <a:rPr lang="en-US" sz="2200" b="1" kern="1200" dirty="0"/>
            <a:t> </a:t>
          </a:r>
          <a:r>
            <a:rPr lang="en-US" sz="2200" b="1" kern="1200" dirty="0" err="1"/>
            <a:t>starije</a:t>
          </a:r>
          <a:r>
            <a:rPr lang="en-US" sz="2200" b="1" kern="1200" dirty="0"/>
            <a:t> </a:t>
          </a:r>
          <a:r>
            <a:rPr lang="en-US" sz="2200" b="1" kern="1200" dirty="0" err="1"/>
            <a:t>rođake</a:t>
          </a:r>
          <a:r>
            <a:rPr lang="en-US" sz="2200" b="1" kern="1200" dirty="0"/>
            <a:t> s </a:t>
          </a:r>
          <a:r>
            <a:rPr lang="en-US" sz="2200" b="1" kern="1200" dirty="0" err="1"/>
            <a:t>kojima</a:t>
          </a:r>
          <a:r>
            <a:rPr lang="en-US" sz="2200" b="1" kern="1200" dirty="0"/>
            <a:t> </a:t>
          </a:r>
          <a:r>
            <a:rPr lang="en-US" sz="2200" b="1" kern="1200" dirty="0" err="1"/>
            <a:t>su</a:t>
          </a:r>
          <a:r>
            <a:rPr lang="en-US" sz="2200" b="1" kern="1200" dirty="0"/>
            <a:t> </a:t>
          </a:r>
          <a:r>
            <a:rPr lang="en-US" sz="2200" b="1" kern="1200" dirty="0" err="1"/>
            <a:t>proveli</a:t>
          </a:r>
          <a:r>
            <a:rPr lang="en-US" sz="2200" b="1" kern="1200" dirty="0"/>
            <a:t> </a:t>
          </a:r>
          <a:r>
            <a:rPr lang="en-US" sz="2200" b="1" kern="1200" dirty="0" err="1"/>
            <a:t>vrijeme</a:t>
          </a:r>
          <a:r>
            <a:rPr lang="en-US" sz="2200" b="1" kern="1200" dirty="0"/>
            <a:t>.</a:t>
          </a:r>
        </a:p>
      </dsp:txBody>
      <dsp:txXfrm>
        <a:off x="76098" y="2049002"/>
        <a:ext cx="6111444" cy="1406682"/>
      </dsp:txXfrm>
    </dsp:sp>
    <dsp:sp modelId="{633600C2-1608-4CF1-80D6-73468FC0CC37}">
      <dsp:nvSpPr>
        <dsp:cNvPr id="0" name=""/>
        <dsp:cNvSpPr/>
      </dsp:nvSpPr>
      <dsp:spPr>
        <a:xfrm>
          <a:off x="0" y="3595143"/>
          <a:ext cx="6263640" cy="155887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/>
            <a:t>Naučili</a:t>
          </a:r>
          <a:r>
            <a:rPr lang="en-US" sz="2200" b="1" kern="1200" dirty="0"/>
            <a:t> </a:t>
          </a:r>
          <a:r>
            <a:rPr lang="en-US" sz="2200" b="1" kern="1200" dirty="0" err="1"/>
            <a:t>su</a:t>
          </a:r>
          <a:r>
            <a:rPr lang="en-US" sz="2200" b="1" kern="1200" dirty="0"/>
            <a:t> </a:t>
          </a:r>
          <a:r>
            <a:rPr lang="en-US" sz="2200" b="1" kern="1200" dirty="0" err="1"/>
            <a:t>više</a:t>
          </a:r>
          <a:r>
            <a:rPr lang="en-US" sz="2200" b="1" kern="1200" dirty="0"/>
            <a:t> o </a:t>
          </a:r>
          <a:r>
            <a:rPr lang="en-US" sz="2200" b="1" kern="1200" dirty="0" err="1"/>
            <a:t>podrijetlu</a:t>
          </a:r>
          <a:r>
            <a:rPr lang="en-US" sz="2200" b="1" kern="1200" dirty="0"/>
            <a:t>, </a:t>
          </a:r>
          <a:r>
            <a:rPr lang="en-US" sz="2200" b="1" kern="1200" dirty="0" err="1"/>
            <a:t>nastanku</a:t>
          </a:r>
          <a:r>
            <a:rPr lang="en-US" sz="2200" b="1" kern="1200" dirty="0"/>
            <a:t> </a:t>
          </a:r>
          <a:r>
            <a:rPr lang="en-US" sz="2200" b="1" kern="1200" dirty="0" err="1"/>
            <a:t>i</a:t>
          </a:r>
          <a:r>
            <a:rPr lang="en-US" sz="2200" b="1" kern="1200" dirty="0"/>
            <a:t> </a:t>
          </a:r>
          <a:r>
            <a:rPr lang="en-US" sz="2200" b="1" kern="1200" dirty="0" err="1"/>
            <a:t>obilježjima</a:t>
          </a:r>
          <a:r>
            <a:rPr lang="en-US" sz="2200" b="1" kern="1200" dirty="0"/>
            <a:t> </a:t>
          </a:r>
          <a:r>
            <a:rPr lang="en-US" sz="2200" b="1" kern="1200" dirty="0" err="1"/>
            <a:t>svojega</a:t>
          </a:r>
          <a:r>
            <a:rPr lang="en-US" sz="2200" b="1" kern="1200" dirty="0"/>
            <a:t> </a:t>
          </a:r>
          <a:r>
            <a:rPr lang="en-US" sz="2200" b="1" kern="1200" dirty="0" err="1"/>
            <a:t>govora</a:t>
          </a:r>
          <a:r>
            <a:rPr lang="en-US" sz="2200" b="1" kern="1200" dirty="0"/>
            <a:t>. </a:t>
          </a:r>
          <a:r>
            <a:rPr lang="en-US" sz="2200" b="1" kern="1200" dirty="0" err="1"/>
            <a:t>Samostalno</a:t>
          </a:r>
          <a:r>
            <a:rPr lang="en-US" sz="2200" b="1" kern="1200" dirty="0"/>
            <a:t> </a:t>
          </a:r>
          <a:r>
            <a:rPr lang="en-US" sz="2200" b="1" kern="1200" dirty="0" err="1"/>
            <a:t>su</a:t>
          </a:r>
          <a:r>
            <a:rPr lang="en-US" sz="2200" b="1" kern="1200" dirty="0"/>
            <a:t> </a:t>
          </a:r>
          <a:r>
            <a:rPr lang="en-US" sz="2200" b="1" kern="1200" dirty="0" err="1"/>
            <a:t>koristili</a:t>
          </a:r>
          <a:r>
            <a:rPr lang="en-US" sz="2200" b="1" kern="1200" dirty="0"/>
            <a:t> </a:t>
          </a:r>
          <a:r>
            <a:rPr lang="en-US" sz="2200" b="1" kern="1200" dirty="0" err="1"/>
            <a:t>tehnologiju</a:t>
          </a:r>
          <a:r>
            <a:rPr lang="en-US" sz="2200" b="1" kern="1200" dirty="0"/>
            <a:t>, </a:t>
          </a:r>
          <a:r>
            <a:rPr lang="en-US" sz="2200" b="1" kern="1200" dirty="0" err="1"/>
            <a:t>proširili</a:t>
          </a:r>
          <a:r>
            <a:rPr lang="en-US" sz="2200" b="1" kern="1200" dirty="0"/>
            <a:t> </a:t>
          </a:r>
          <a:r>
            <a:rPr lang="en-US" sz="2200" b="1" kern="1200" dirty="0" err="1"/>
            <a:t>znanje</a:t>
          </a:r>
          <a:r>
            <a:rPr lang="en-US" sz="2200" b="1" kern="1200" dirty="0"/>
            <a:t> o </a:t>
          </a:r>
          <a:r>
            <a:rPr lang="en-US" sz="2200" b="1" kern="1200" dirty="0" err="1"/>
            <a:t>rječničkoj</a:t>
          </a:r>
          <a:r>
            <a:rPr lang="en-US" sz="2200" b="1" kern="1200" dirty="0"/>
            <a:t> </a:t>
          </a:r>
          <a:r>
            <a:rPr lang="en-US" sz="2200" b="1" kern="1200" dirty="0" err="1"/>
            <a:t>građi</a:t>
          </a:r>
          <a:r>
            <a:rPr lang="en-US" sz="2200" b="1" kern="1200" dirty="0"/>
            <a:t> </a:t>
          </a:r>
          <a:r>
            <a:rPr lang="en-US" sz="2200" b="1" kern="1200" dirty="0" err="1"/>
            <a:t>te</a:t>
          </a:r>
          <a:r>
            <a:rPr lang="en-US" sz="2200" b="1" kern="1200" dirty="0"/>
            <a:t> </a:t>
          </a:r>
          <a:r>
            <a:rPr lang="en-US" sz="2200" b="1" kern="1200" dirty="0" err="1"/>
            <a:t>su</a:t>
          </a:r>
          <a:r>
            <a:rPr lang="en-US" sz="2200" b="1" kern="1200" dirty="0"/>
            <a:t> </a:t>
          </a:r>
          <a:r>
            <a:rPr lang="en-US" sz="2200" b="1" kern="1200" dirty="0" err="1"/>
            <a:t>ustrajnim</a:t>
          </a:r>
          <a:r>
            <a:rPr lang="en-US" sz="2200" b="1" kern="1200" dirty="0"/>
            <a:t> </a:t>
          </a:r>
          <a:r>
            <a:rPr lang="en-US" sz="2200" b="1" kern="1200" dirty="0" err="1"/>
            <a:t>i</a:t>
          </a:r>
          <a:r>
            <a:rPr lang="en-US" sz="2200" b="1" kern="1200" dirty="0"/>
            <a:t> </a:t>
          </a:r>
          <a:r>
            <a:rPr lang="en-US" sz="2200" b="1" kern="1200" dirty="0" err="1"/>
            <a:t>marljivim</a:t>
          </a:r>
          <a:r>
            <a:rPr lang="en-US" sz="2200" b="1" kern="1200" dirty="0"/>
            <a:t> </a:t>
          </a:r>
          <a:r>
            <a:rPr lang="en-US" sz="2200" b="1" kern="1200" dirty="0" err="1"/>
            <a:t>radom</a:t>
          </a:r>
          <a:r>
            <a:rPr lang="en-US" sz="2200" b="1" kern="1200" dirty="0"/>
            <a:t> </a:t>
          </a:r>
          <a:r>
            <a:rPr lang="en-US" sz="2200" b="1" kern="1200" dirty="0" err="1"/>
            <a:t>ostvarili</a:t>
          </a:r>
          <a:r>
            <a:rPr lang="en-US" sz="2200" b="1" kern="1200" dirty="0"/>
            <a:t> </a:t>
          </a:r>
          <a:r>
            <a:rPr lang="en-US" sz="2200" b="1" kern="1200" dirty="0" err="1"/>
            <a:t>željeni</a:t>
          </a:r>
          <a:r>
            <a:rPr lang="en-US" sz="2200" b="1" kern="1200" dirty="0"/>
            <a:t> </a:t>
          </a:r>
          <a:r>
            <a:rPr lang="en-US" sz="2200" b="1" kern="1200" dirty="0" err="1"/>
            <a:t>cilj</a:t>
          </a:r>
          <a:endParaRPr lang="en-US" sz="2200" b="1" kern="1200" dirty="0"/>
        </a:p>
      </dsp:txBody>
      <dsp:txXfrm>
        <a:off x="76098" y="3671241"/>
        <a:ext cx="6111444" cy="14066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18A907-77C7-49EF-8440-6CC50DA0695E}">
      <dsp:nvSpPr>
        <dsp:cNvPr id="0" name=""/>
        <dsp:cNvSpPr/>
      </dsp:nvSpPr>
      <dsp:spPr>
        <a:xfrm>
          <a:off x="0" y="671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779DF-E426-4BB9-AD57-71896D63AC1E}">
      <dsp:nvSpPr>
        <dsp:cNvPr id="0" name=""/>
        <dsp:cNvSpPr/>
      </dsp:nvSpPr>
      <dsp:spPr>
        <a:xfrm>
          <a:off x="0" y="671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Povijest</a:t>
          </a:r>
        </a:p>
      </dsp:txBody>
      <dsp:txXfrm>
        <a:off x="0" y="671"/>
        <a:ext cx="6263640" cy="1100668"/>
      </dsp:txXfrm>
    </dsp:sp>
    <dsp:sp modelId="{7855FE35-D433-4CD3-8D2B-9C36E7A45768}">
      <dsp:nvSpPr>
        <dsp:cNvPr id="0" name=""/>
        <dsp:cNvSpPr/>
      </dsp:nvSpPr>
      <dsp:spPr>
        <a:xfrm>
          <a:off x="0" y="1101340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A2CA7-1995-43FE-95A8-DAD5C75E66F1}">
      <dsp:nvSpPr>
        <dsp:cNvPr id="0" name=""/>
        <dsp:cNvSpPr/>
      </dsp:nvSpPr>
      <dsp:spPr>
        <a:xfrm>
          <a:off x="0" y="1101340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Informatika</a:t>
          </a:r>
        </a:p>
      </dsp:txBody>
      <dsp:txXfrm>
        <a:off x="0" y="1101340"/>
        <a:ext cx="6263640" cy="1100668"/>
      </dsp:txXfrm>
    </dsp:sp>
    <dsp:sp modelId="{60337020-379E-4B4C-B37C-6222BFCE6C7C}">
      <dsp:nvSpPr>
        <dsp:cNvPr id="0" name=""/>
        <dsp:cNvSpPr/>
      </dsp:nvSpPr>
      <dsp:spPr>
        <a:xfrm>
          <a:off x="0" y="2202009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DE837-967E-4CBB-8514-4FFBD36CE9E6}">
      <dsp:nvSpPr>
        <dsp:cNvPr id="0" name=""/>
        <dsp:cNvSpPr/>
      </dsp:nvSpPr>
      <dsp:spPr>
        <a:xfrm>
          <a:off x="0" y="2202009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Likovna kultura</a:t>
          </a:r>
        </a:p>
      </dsp:txBody>
      <dsp:txXfrm>
        <a:off x="0" y="2202009"/>
        <a:ext cx="6263640" cy="1100668"/>
      </dsp:txXfrm>
    </dsp:sp>
    <dsp:sp modelId="{2169C86A-4EFF-47B2-A275-6CBD227E08B4}">
      <dsp:nvSpPr>
        <dsp:cNvPr id="0" name=""/>
        <dsp:cNvSpPr/>
      </dsp:nvSpPr>
      <dsp:spPr>
        <a:xfrm>
          <a:off x="0" y="3302678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BBA60-E83D-4D28-B4D9-77596AF9AEA4}">
      <dsp:nvSpPr>
        <dsp:cNvPr id="0" name=""/>
        <dsp:cNvSpPr/>
      </dsp:nvSpPr>
      <dsp:spPr>
        <a:xfrm>
          <a:off x="0" y="3302678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Razredna nastava</a:t>
          </a:r>
        </a:p>
      </dsp:txBody>
      <dsp:txXfrm>
        <a:off x="0" y="3302678"/>
        <a:ext cx="6263640" cy="1100668"/>
      </dsp:txXfrm>
    </dsp:sp>
    <dsp:sp modelId="{340529C9-62E6-44C3-A3B1-FFABD2995DFD}">
      <dsp:nvSpPr>
        <dsp:cNvPr id="0" name=""/>
        <dsp:cNvSpPr/>
      </dsp:nvSpPr>
      <dsp:spPr>
        <a:xfrm>
          <a:off x="0" y="4403347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3B2EA-6C8F-4218-A7FF-277B4CF3F3D5}">
      <dsp:nvSpPr>
        <dsp:cNvPr id="0" name=""/>
        <dsp:cNvSpPr/>
      </dsp:nvSpPr>
      <dsp:spPr>
        <a:xfrm>
          <a:off x="0" y="4403347"/>
          <a:ext cx="6263640" cy="1100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Projekt ide dalje, uključite se.</a:t>
          </a:r>
        </a:p>
      </dsp:txBody>
      <dsp:txXfrm>
        <a:off x="0" y="4403347"/>
        <a:ext cx="6263640" cy="1100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rutak.wordpress.com/naramak-lickih-ric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kolazazivot.hr/medupredmetne-tem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1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Očuvanje lokalnoga govora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Calibri"/>
              </a:rPr>
              <a:t>Kako </a:t>
            </a:r>
            <a:r>
              <a:rPr lang="en-US" b="1" dirty="0" err="1">
                <a:cs typeface="Calibri"/>
              </a:rPr>
              <a:t>izraditi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razlikovni</a:t>
            </a:r>
            <a:r>
              <a:rPr lang="en-US" b="1" dirty="0">
                <a:cs typeface="Calibri"/>
              </a:rPr>
              <a:t>  </a:t>
            </a:r>
            <a:r>
              <a:rPr lang="en-US" b="1" dirty="0" err="1">
                <a:cs typeface="Calibri"/>
              </a:rPr>
              <a:t>rječnik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ikavskog</a:t>
            </a:r>
            <a:r>
              <a:rPr lang="en-US" b="1" dirty="0">
                <a:cs typeface="Calibri"/>
              </a:rPr>
              <a:t> (</a:t>
            </a:r>
            <a:r>
              <a:rPr lang="en-US" b="1" dirty="0" err="1">
                <a:cs typeface="Calibri"/>
              </a:rPr>
              <a:t>ličkog</a:t>
            </a:r>
            <a:r>
              <a:rPr lang="en-US" b="1" dirty="0">
                <a:cs typeface="Calibri"/>
              </a:rPr>
              <a:t>) </a:t>
            </a:r>
            <a:r>
              <a:rPr lang="en-US" b="1" dirty="0" err="1">
                <a:cs typeface="Calibri"/>
              </a:rPr>
              <a:t>idioma</a:t>
            </a:r>
          </a:p>
          <a:p>
            <a:r>
              <a:rPr lang="en-US" b="1" dirty="0">
                <a:cs typeface="Calibri"/>
              </a:rPr>
              <a:t>ŽSV </a:t>
            </a:r>
            <a:r>
              <a:rPr lang="en-US" b="1" dirty="0" err="1">
                <a:cs typeface="Calibri"/>
              </a:rPr>
              <a:t>Ličko-senjske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županije</a:t>
            </a:r>
            <a:r>
              <a:rPr lang="en-US" b="1" dirty="0">
                <a:cs typeface="Calibri"/>
              </a:rPr>
              <a:t>, 30. </a:t>
            </a:r>
            <a:r>
              <a:rPr lang="en-US" b="1" dirty="0" err="1">
                <a:cs typeface="Calibri"/>
              </a:rPr>
              <a:t>lipnja</a:t>
            </a:r>
            <a:r>
              <a:rPr lang="en-US" b="1" dirty="0">
                <a:cs typeface="Calibri"/>
              </a:rPr>
              <a:t> 2022.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5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28C68387-C1D6-71E3-CDDC-A9A1FE3BB1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50" r="-4" b="-4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370BB-DBDB-B874-34FB-E13512D1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cs typeface="Calibri Light"/>
              </a:rPr>
              <a:t>Digitalna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ili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tiskana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inačica</a:t>
            </a:r>
            <a:r>
              <a:rPr lang="en-US" b="1" dirty="0"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E7769-0B2D-8DFC-3E03-38E5B3692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8216"/>
            <a:ext cx="10515600" cy="448874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cs typeface="Calibri" panose="020F0502020204030204"/>
              </a:rPr>
              <a:t>Planirajući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ovaj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projekt</a:t>
            </a:r>
            <a:r>
              <a:rPr lang="en-US" b="1" dirty="0">
                <a:cs typeface="Calibri" panose="020F0502020204030204"/>
              </a:rPr>
              <a:t> u </a:t>
            </a:r>
            <a:r>
              <a:rPr lang="en-US" b="1" dirty="0" err="1">
                <a:cs typeface="Calibri" panose="020F0502020204030204"/>
              </a:rPr>
              <a:t>Školskom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kurikulumu</a:t>
            </a:r>
            <a:r>
              <a:rPr lang="en-US" b="1" dirty="0">
                <a:cs typeface="Calibri" panose="020F0502020204030204"/>
              </a:rPr>
              <a:t>, </a:t>
            </a:r>
            <a:r>
              <a:rPr lang="en-US" b="1" dirty="0" err="1">
                <a:cs typeface="Calibri" panose="020F0502020204030204"/>
              </a:rPr>
              <a:t>napisala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sam</a:t>
            </a:r>
            <a:r>
              <a:rPr lang="en-US" b="1" dirty="0">
                <a:cs typeface="Calibri" panose="020F0502020204030204"/>
              </a:rPr>
              <a:t> da </a:t>
            </a:r>
            <a:r>
              <a:rPr lang="en-US" b="1" dirty="0" err="1">
                <a:cs typeface="Calibri" panose="020F0502020204030204"/>
              </a:rPr>
              <a:t>će</a:t>
            </a:r>
            <a:r>
              <a:rPr lang="en-US" b="1" dirty="0">
                <a:cs typeface="Calibri" panose="020F0502020204030204"/>
              </a:rPr>
              <a:t> se </a:t>
            </a:r>
            <a:r>
              <a:rPr lang="en-US" b="1" dirty="0" err="1">
                <a:cs typeface="Calibri" panose="020F0502020204030204"/>
              </a:rPr>
              <a:t>objaviti</a:t>
            </a:r>
            <a:r>
              <a:rPr lang="en-US" b="1" dirty="0">
                <a:cs typeface="Calibri" panose="020F0502020204030204"/>
              </a:rPr>
              <a:t> za Dane </a:t>
            </a:r>
            <a:r>
              <a:rPr lang="en-US" b="1" dirty="0" err="1">
                <a:cs typeface="Calibri" panose="020F0502020204030204"/>
              </a:rPr>
              <a:t>hrvatskog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jezika</a:t>
            </a:r>
            <a:r>
              <a:rPr lang="en-US" b="1" dirty="0">
                <a:cs typeface="Calibri" panose="020F0502020204030204"/>
              </a:rPr>
              <a:t> (11. - 17. </a:t>
            </a:r>
            <a:r>
              <a:rPr lang="en-US" b="1" dirty="0" err="1">
                <a:cs typeface="Calibri" panose="020F0502020204030204"/>
              </a:rPr>
              <a:t>ožujka</a:t>
            </a:r>
            <a:r>
              <a:rPr lang="en-US" b="1" dirty="0">
                <a:cs typeface="Calibri" panose="020F0502020204030204"/>
              </a:rPr>
              <a:t>), </a:t>
            </a:r>
            <a:r>
              <a:rPr lang="en-US" b="1" dirty="0" err="1">
                <a:cs typeface="Calibri" panose="020F0502020204030204"/>
              </a:rPr>
              <a:t>stoga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smo</a:t>
            </a:r>
            <a:r>
              <a:rPr lang="en-US" b="1" dirty="0">
                <a:cs typeface="Calibri" panose="020F0502020204030204"/>
              </a:rPr>
              <a:t> ga </a:t>
            </a:r>
            <a:r>
              <a:rPr lang="en-US" b="1" dirty="0" err="1">
                <a:cs typeface="Calibri" panose="020F0502020204030204"/>
              </a:rPr>
              <a:t>ipak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odlučili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digitalno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objaviti</a:t>
            </a:r>
            <a:r>
              <a:rPr lang="en-US" b="1" dirty="0">
                <a:cs typeface="Calibri" panose="020F0502020204030204"/>
              </a:rPr>
              <a:t> u </a:t>
            </a:r>
            <a:r>
              <a:rPr lang="en-US" b="1" dirty="0" err="1">
                <a:cs typeface="Calibri" panose="020F0502020204030204"/>
              </a:rPr>
              <a:t>čemu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nam</a:t>
            </a:r>
            <a:r>
              <a:rPr lang="en-US" b="1" dirty="0">
                <a:cs typeface="Calibri" panose="020F0502020204030204"/>
              </a:rPr>
              <a:t> je </a:t>
            </a:r>
            <a:r>
              <a:rPr lang="en-US" b="1" dirty="0" err="1">
                <a:cs typeface="Calibri" panose="020F0502020204030204"/>
              </a:rPr>
              <a:t>puno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momogao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učitelj</a:t>
            </a:r>
            <a:r>
              <a:rPr lang="en-US" b="1" dirty="0">
                <a:cs typeface="Calibri" panose="020F0502020204030204"/>
              </a:rPr>
              <a:t>  </a:t>
            </a:r>
            <a:r>
              <a:rPr lang="en-US" b="1" dirty="0" err="1">
                <a:cs typeface="Calibri" panose="020F0502020204030204"/>
              </a:rPr>
              <a:t>informatike</a:t>
            </a:r>
            <a:r>
              <a:rPr lang="en-US" b="1" dirty="0">
                <a:cs typeface="Calibri" panose="020F0502020204030204"/>
              </a:rPr>
              <a:t> koji </a:t>
            </a:r>
            <a:r>
              <a:rPr lang="en-US" b="1" dirty="0" err="1">
                <a:cs typeface="Calibri" panose="020F0502020204030204"/>
              </a:rPr>
              <a:t>nam</a:t>
            </a:r>
            <a:r>
              <a:rPr lang="en-US" b="1" dirty="0">
                <a:cs typeface="Calibri" panose="020F0502020204030204"/>
              </a:rPr>
              <a:t> je </a:t>
            </a:r>
            <a:r>
              <a:rPr lang="en-US" b="1" dirty="0" err="1">
                <a:cs typeface="Calibri" panose="020F0502020204030204"/>
              </a:rPr>
              <a:t>i</a:t>
            </a:r>
            <a:r>
              <a:rPr lang="en-US" b="1" dirty="0">
                <a:cs typeface="Calibri" panose="020F0502020204030204"/>
              </a:rPr>
              <a:t> </a:t>
            </a:r>
            <a:r>
              <a:rPr lang="en-US" b="1" dirty="0" err="1">
                <a:cs typeface="Calibri" panose="020F0502020204030204"/>
              </a:rPr>
              <a:t>tijekom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izrade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nesebično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pomagao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savjetima</a:t>
            </a:r>
            <a:r>
              <a:rPr lang="en-US" b="1" dirty="0">
                <a:cs typeface="Calibri" panose="020F0502020204030204"/>
              </a:rPr>
              <a:t> </a:t>
            </a:r>
            <a:r>
              <a:rPr lang="en-US" b="1" dirty="0" err="1">
                <a:cs typeface="Calibri" panose="020F0502020204030204"/>
              </a:rPr>
              <a:t>i</a:t>
            </a:r>
            <a:r>
              <a:rPr lang="en-US" b="1" dirty="0">
                <a:cs typeface="Calibri" panose="020F0502020204030204"/>
              </a:rPr>
              <a:t> </a:t>
            </a:r>
            <a:r>
              <a:rPr lang="en-US" b="1" dirty="0" err="1">
                <a:cs typeface="Calibri" panose="020F0502020204030204"/>
              </a:rPr>
              <a:t>idejama</a:t>
            </a:r>
            <a:r>
              <a:rPr lang="en-US" b="1" dirty="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 err="1">
                <a:cs typeface="Calibri" panose="020F0502020204030204"/>
              </a:rPr>
              <a:t>Naravno</a:t>
            </a:r>
            <a:r>
              <a:rPr lang="en-US" b="1" dirty="0">
                <a:cs typeface="Calibri" panose="020F0502020204030204"/>
              </a:rPr>
              <a:t>, </a:t>
            </a:r>
            <a:r>
              <a:rPr lang="en-US" b="1" dirty="0" err="1">
                <a:cs typeface="Calibri" panose="020F0502020204030204"/>
              </a:rPr>
              <a:t>nije</a:t>
            </a:r>
            <a:r>
              <a:rPr lang="en-US" b="1" dirty="0">
                <a:cs typeface="Calibri" panose="020F0502020204030204"/>
              </a:rPr>
              <a:t>  se </a:t>
            </a:r>
            <a:r>
              <a:rPr lang="en-US" b="1" dirty="0" err="1">
                <a:cs typeface="Calibri" panose="020F0502020204030204"/>
              </a:rPr>
              <a:t>odustalo</a:t>
            </a:r>
            <a:r>
              <a:rPr lang="en-US" b="1" dirty="0">
                <a:cs typeface="Calibri" panose="020F0502020204030204"/>
              </a:rPr>
              <a:t> od </a:t>
            </a:r>
            <a:r>
              <a:rPr lang="en-US" b="1" dirty="0" err="1">
                <a:cs typeface="Calibri" panose="020F0502020204030204"/>
              </a:rPr>
              <a:t>tiskane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inačice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što</a:t>
            </a:r>
            <a:r>
              <a:rPr lang="en-US" b="1" dirty="0">
                <a:cs typeface="Calibri" panose="020F0502020204030204"/>
              </a:rPr>
              <a:t> je </a:t>
            </a:r>
            <a:r>
              <a:rPr lang="en-US" b="1" dirty="0" err="1">
                <a:cs typeface="Calibri" panose="020F0502020204030204"/>
              </a:rPr>
              <a:t>planirano</a:t>
            </a:r>
            <a:r>
              <a:rPr lang="en-US" b="1" dirty="0">
                <a:cs typeface="Calibri" panose="020F0502020204030204"/>
              </a:rPr>
              <a:t> u </a:t>
            </a:r>
            <a:r>
              <a:rPr lang="en-US" b="1" dirty="0" err="1">
                <a:cs typeface="Calibri" panose="020F0502020204030204"/>
              </a:rPr>
              <a:t>budućnosti</a:t>
            </a:r>
            <a:r>
              <a:rPr lang="en-US" b="1" dirty="0">
                <a:cs typeface="Calibri" panose="020F0502020204030204"/>
              </a:rPr>
              <a:t>.</a:t>
            </a:r>
          </a:p>
          <a:p>
            <a:pPr marL="0" indent="0">
              <a:buNone/>
            </a:pPr>
            <a:r>
              <a:rPr lang="en-US" b="1" dirty="0" err="1">
                <a:cs typeface="Calibri" panose="020F0502020204030204"/>
              </a:rPr>
              <a:t>Rječnik</a:t>
            </a:r>
            <a:r>
              <a:rPr lang="en-US" b="1" dirty="0">
                <a:cs typeface="Calibri" panose="020F0502020204030204"/>
              </a:rPr>
              <a:t> je </a:t>
            </a:r>
            <a:r>
              <a:rPr lang="en-US" b="1" dirty="0" err="1">
                <a:cs typeface="Calibri" panose="020F0502020204030204"/>
              </a:rPr>
              <a:t>dostupan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na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mrežnim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stranicama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škole</a:t>
            </a:r>
            <a:r>
              <a:rPr lang="en-US" b="1" dirty="0">
                <a:cs typeface="Calibri" panose="020F0502020204030204"/>
              </a:rPr>
              <a:t>, </a:t>
            </a:r>
            <a:r>
              <a:rPr lang="en-US" b="1" dirty="0" err="1">
                <a:cs typeface="Calibri" panose="020F0502020204030204"/>
              </a:rPr>
              <a:t>ali</a:t>
            </a:r>
            <a:r>
              <a:rPr lang="en-US" b="1" dirty="0">
                <a:cs typeface="Calibri" panose="020F0502020204030204"/>
              </a:rPr>
              <a:t> se </a:t>
            </a:r>
            <a:r>
              <a:rPr lang="en-US" b="1" dirty="0" err="1">
                <a:cs typeface="Calibri" panose="020F0502020204030204"/>
              </a:rPr>
              <a:t>može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pronaći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tako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što</a:t>
            </a:r>
            <a:r>
              <a:rPr lang="en-US" b="1" dirty="0">
                <a:cs typeface="Calibri" panose="020F0502020204030204"/>
              </a:rPr>
              <a:t>  u </a:t>
            </a:r>
            <a:r>
              <a:rPr lang="en-US" b="1" dirty="0" err="1">
                <a:cs typeface="Calibri" panose="020F0502020204030204"/>
              </a:rPr>
              <a:t>tražilicu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unesete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 panose="020F0502020204030204"/>
              </a:rPr>
              <a:t>naramak</a:t>
            </a:r>
            <a:r>
              <a:rPr lang="en-US" b="1" dirty="0">
                <a:solidFill>
                  <a:srgbClr val="FF0000"/>
                </a:solidFill>
                <a:cs typeface="Calibri" panose="020F0502020204030204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 panose="020F0502020204030204"/>
              </a:rPr>
              <a:t>lički</a:t>
            </a:r>
            <a:r>
              <a:rPr lang="en-US" b="1" dirty="0">
                <a:solidFill>
                  <a:srgbClr val="FF0000"/>
                </a:solidFill>
                <a:cs typeface="Calibri" panose="020F0502020204030204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 panose="020F0502020204030204"/>
              </a:rPr>
              <a:t>riči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ili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na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poveznici</a:t>
            </a:r>
            <a:r>
              <a:rPr lang="en-US" b="1" dirty="0">
                <a:cs typeface="Calibri" panose="020F0502020204030204"/>
              </a:rPr>
              <a:t>: </a:t>
            </a:r>
            <a:r>
              <a:rPr lang="en-US" b="1" dirty="0">
                <a:cs typeface="Calibri" panose="020F0502020204030204"/>
                <a:hlinkClick r:id="rId2"/>
              </a:rPr>
              <a:t>https://vrutak.wordpress.com/naramak-lickih-rici/</a:t>
            </a:r>
            <a:endParaRPr lang="en-US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33073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9ECF-AB50-6F8D-4790-32A0E233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5924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Renata ko Renata... </a:t>
            </a:r>
            <a:r>
              <a:rPr lang="en-US" dirty="0" err="1">
                <a:cs typeface="Calibri Light"/>
              </a:rPr>
              <a:t>nikad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zadovoljna</a:t>
            </a:r>
            <a:br>
              <a:rPr lang="en-US" dirty="0">
                <a:cs typeface="Calibri Light"/>
              </a:rPr>
            </a:b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1A45-0097-C1D3-FFC1-C72143426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167" y="1138576"/>
            <a:ext cx="10515600" cy="5425632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 err="1">
                <a:cs typeface="Calibri"/>
              </a:rPr>
              <a:t>Želeći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čuti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mišljenje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struke</a:t>
            </a:r>
            <a:r>
              <a:rPr lang="en-US" sz="3200" b="1" dirty="0">
                <a:cs typeface="Calibri"/>
              </a:rPr>
              <a:t>, </a:t>
            </a:r>
            <a:r>
              <a:rPr lang="en-US" sz="3200" b="1" dirty="0" err="1">
                <a:cs typeface="Calibri"/>
              </a:rPr>
              <a:t>poslala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sam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radnu</a:t>
            </a:r>
            <a:r>
              <a:rPr lang="en-US" sz="3200" b="1" dirty="0">
                <a:cs typeface="Calibri"/>
              </a:rPr>
              <a:t> </a:t>
            </a:r>
            <a:r>
              <a:rPr lang="en-US" sz="3200" b="1" dirty="0" err="1">
                <a:cs typeface="Calibri"/>
              </a:rPr>
              <a:t>inačicu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rječnika</a:t>
            </a:r>
            <a:r>
              <a:rPr lang="en-US" sz="3200" b="1" dirty="0">
                <a:cs typeface="Calibri"/>
              </a:rPr>
              <a:t> prof. Anti </a:t>
            </a:r>
            <a:r>
              <a:rPr lang="en-US" sz="3200" b="1" dirty="0" err="1">
                <a:cs typeface="Calibri"/>
              </a:rPr>
              <a:t>Beženu</a:t>
            </a:r>
            <a:r>
              <a:rPr lang="en-US" sz="3200" b="1" dirty="0">
                <a:cs typeface="Calibri"/>
              </a:rPr>
              <a:t> koji mi je, </a:t>
            </a:r>
            <a:r>
              <a:rPr lang="en-US" sz="3200" b="1" dirty="0" err="1">
                <a:cs typeface="Calibri"/>
              </a:rPr>
              <a:t>između</a:t>
            </a:r>
            <a:r>
              <a:rPr lang="en-US" sz="3200" b="1" dirty="0">
                <a:cs typeface="Calibri"/>
              </a:rPr>
              <a:t> </a:t>
            </a:r>
            <a:r>
              <a:rPr lang="en-US" sz="3200" b="1" dirty="0" err="1">
                <a:cs typeface="Calibri"/>
              </a:rPr>
              <a:t>ostalog</a:t>
            </a:r>
            <a:r>
              <a:rPr lang="en-US" sz="3200" b="1" dirty="0">
                <a:cs typeface="Calibri"/>
              </a:rPr>
              <a:t>, </a:t>
            </a:r>
            <a:r>
              <a:rPr lang="en-US" sz="3200" b="1" dirty="0" err="1">
                <a:cs typeface="Calibri"/>
              </a:rPr>
              <a:t>napisao</a:t>
            </a:r>
            <a:r>
              <a:rPr lang="en-US" sz="3200" b="1" dirty="0">
                <a:cs typeface="Calibri"/>
              </a:rPr>
              <a:t>:</a:t>
            </a: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pPr marL="0" indent="0">
              <a:buNone/>
            </a:pPr>
            <a:r>
              <a:rPr lang="en-US" b="1" i="1" dirty="0">
                <a:cs typeface="Calibri"/>
              </a:rPr>
              <a:t> "</a:t>
            </a:r>
            <a:r>
              <a:rPr lang="en-US" sz="3200" b="1" i="1" dirty="0" err="1">
                <a:ea typeface="+mn-lt"/>
                <a:cs typeface="+mn-lt"/>
              </a:rPr>
              <a:t>Poštovana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gospođo</a:t>
            </a:r>
            <a:r>
              <a:rPr lang="en-US" sz="3200" b="1" i="1" dirty="0">
                <a:ea typeface="+mn-lt"/>
                <a:cs typeface="+mn-lt"/>
              </a:rPr>
              <a:t>,</a:t>
            </a:r>
            <a:endParaRPr lang="en-US" sz="3200" b="1" i="1">
              <a:cs typeface="Calibri"/>
            </a:endParaRPr>
          </a:p>
          <a:p>
            <a:pPr>
              <a:buNone/>
            </a:pPr>
            <a:r>
              <a:rPr lang="en-US" sz="3200" b="1" i="1" dirty="0" err="1">
                <a:ea typeface="+mn-lt"/>
                <a:cs typeface="+mn-lt"/>
              </a:rPr>
              <a:t>Vrlo</a:t>
            </a:r>
            <a:r>
              <a:rPr lang="en-US" sz="3200" b="1" i="1" dirty="0">
                <a:ea typeface="+mn-lt"/>
                <a:cs typeface="+mn-lt"/>
              </a:rPr>
              <a:t> mi je </a:t>
            </a:r>
            <a:r>
              <a:rPr lang="en-US" sz="3200" b="1" i="1" dirty="0" err="1">
                <a:ea typeface="+mn-lt"/>
                <a:cs typeface="+mn-lt"/>
              </a:rPr>
              <a:t>drago</a:t>
            </a:r>
            <a:r>
              <a:rPr lang="en-US" sz="3200" b="1" i="1" dirty="0">
                <a:ea typeface="+mn-lt"/>
                <a:cs typeface="+mn-lt"/>
              </a:rPr>
              <a:t> da </a:t>
            </a:r>
            <a:r>
              <a:rPr lang="en-US" sz="3200" b="1" i="1" dirty="0" err="1">
                <a:ea typeface="+mn-lt"/>
                <a:cs typeface="+mn-lt"/>
              </a:rPr>
              <a:t>ste</a:t>
            </a:r>
            <a:r>
              <a:rPr lang="en-US" sz="3200" b="1" i="1" dirty="0">
                <a:ea typeface="+mn-lt"/>
                <a:cs typeface="+mn-lt"/>
              </a:rPr>
              <a:t> mi se </a:t>
            </a:r>
            <a:r>
              <a:rPr lang="en-US" sz="3200" b="1" i="1" dirty="0" err="1">
                <a:ea typeface="+mn-lt"/>
                <a:cs typeface="+mn-lt"/>
              </a:rPr>
              <a:t>javili</a:t>
            </a:r>
            <a:r>
              <a:rPr lang="en-US" sz="3200" b="1" i="1" dirty="0">
                <a:ea typeface="+mn-lt"/>
                <a:cs typeface="+mn-lt"/>
              </a:rPr>
              <a:t> s </a:t>
            </a:r>
            <a:r>
              <a:rPr lang="en-US" sz="3200" b="1" i="1" dirty="0" err="1">
                <a:ea typeface="+mn-lt"/>
                <a:cs typeface="+mn-lt"/>
              </a:rPr>
              <a:t>Vašim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radom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na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malom</a:t>
            </a:r>
            <a:endParaRPr lang="en-US" sz="3200" b="1" i="1">
              <a:ea typeface="+mn-lt"/>
              <a:cs typeface="+mn-lt"/>
            </a:endParaRPr>
          </a:p>
          <a:p>
            <a:pPr>
              <a:buNone/>
            </a:pPr>
            <a:r>
              <a:rPr lang="en-US" sz="3200" b="1" i="1" dirty="0">
                <a:ea typeface="+mn-lt"/>
                <a:cs typeface="+mn-lt"/>
              </a:rPr>
              <a:t> </a:t>
            </a:r>
            <a:r>
              <a:rPr lang="en-US" sz="3200" b="1" i="1" dirty="0" err="1">
                <a:ea typeface="+mn-lt"/>
                <a:cs typeface="+mn-lt"/>
              </a:rPr>
              <a:t>rječniku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ličkog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govora</a:t>
            </a:r>
            <a:r>
              <a:rPr lang="en-US" sz="3200" b="1" i="1" dirty="0">
                <a:ea typeface="+mn-lt"/>
                <a:cs typeface="+mn-lt"/>
              </a:rPr>
              <a:t>. </a:t>
            </a:r>
            <a:r>
              <a:rPr lang="en-US" sz="3200" b="1" i="1" dirty="0" err="1">
                <a:ea typeface="+mn-lt"/>
                <a:cs typeface="+mn-lt"/>
              </a:rPr>
              <a:t>Vaša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ideja</a:t>
            </a:r>
            <a:r>
              <a:rPr lang="en-US" sz="3200" b="1" i="1" dirty="0">
                <a:ea typeface="+mn-lt"/>
                <a:cs typeface="+mn-lt"/>
              </a:rPr>
              <a:t> je </a:t>
            </a:r>
            <a:r>
              <a:rPr lang="en-US" sz="3200" b="1" i="1" dirty="0" err="1">
                <a:ea typeface="+mn-lt"/>
                <a:cs typeface="+mn-lt"/>
              </a:rPr>
              <a:t>metodički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kreativna</a:t>
            </a:r>
            <a:r>
              <a:rPr lang="en-US" sz="3200" b="1" i="1" dirty="0">
                <a:ea typeface="+mn-lt"/>
                <a:cs typeface="+mn-lt"/>
              </a:rPr>
              <a:t> I</a:t>
            </a:r>
          </a:p>
          <a:p>
            <a:pPr>
              <a:buNone/>
            </a:pPr>
            <a:r>
              <a:rPr lang="en-US" sz="3200" b="1" i="1" dirty="0">
                <a:ea typeface="+mn-lt"/>
                <a:cs typeface="+mn-lt"/>
              </a:rPr>
              <a:t> </a:t>
            </a:r>
            <a:r>
              <a:rPr lang="en-US" sz="3200" b="1" i="1" dirty="0" err="1">
                <a:ea typeface="+mn-lt"/>
                <a:cs typeface="+mn-lt"/>
              </a:rPr>
              <a:t>jezikoslovno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relevantna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te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može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pridonijeti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unapređivanju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metodike</a:t>
            </a:r>
            <a:endParaRPr lang="en-US" sz="3200" b="1" i="1">
              <a:ea typeface="+mn-lt"/>
              <a:cs typeface="+mn-lt"/>
            </a:endParaRPr>
          </a:p>
          <a:p>
            <a:pPr>
              <a:buNone/>
            </a:pPr>
            <a:r>
              <a:rPr lang="en-US" sz="3200" b="1" i="1" dirty="0">
                <a:ea typeface="+mn-lt"/>
                <a:cs typeface="+mn-lt"/>
              </a:rPr>
              <a:t> </a:t>
            </a:r>
            <a:r>
              <a:rPr lang="en-US" sz="3200" b="1" i="1" dirty="0" err="1">
                <a:ea typeface="+mn-lt"/>
                <a:cs typeface="+mn-lt"/>
              </a:rPr>
              <a:t>nastave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hrvatskoga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jezika</a:t>
            </a:r>
            <a:r>
              <a:rPr lang="en-US" sz="3200" b="1" i="1" dirty="0">
                <a:ea typeface="+mn-lt"/>
                <a:cs typeface="+mn-lt"/>
              </a:rPr>
              <a:t>, </a:t>
            </a:r>
            <a:r>
              <a:rPr lang="en-US" sz="3200" b="1" i="1" dirty="0" err="1">
                <a:ea typeface="+mn-lt"/>
                <a:cs typeface="+mn-lt"/>
              </a:rPr>
              <a:t>ali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upotpunjavanju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dijalektološke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slike</a:t>
            </a:r>
            <a:endParaRPr lang="en-US" sz="3200" b="1" i="1">
              <a:ea typeface="+mn-lt"/>
              <a:cs typeface="+mn-lt"/>
            </a:endParaRPr>
          </a:p>
          <a:p>
            <a:pPr>
              <a:buNone/>
            </a:pPr>
            <a:r>
              <a:rPr lang="en-US" sz="3200" b="1" i="1" dirty="0">
                <a:ea typeface="+mn-lt"/>
                <a:cs typeface="+mn-lt"/>
              </a:rPr>
              <a:t> </a:t>
            </a:r>
            <a:r>
              <a:rPr lang="en-US" sz="3200" b="1" i="1" dirty="0" err="1">
                <a:ea typeface="+mn-lt"/>
                <a:cs typeface="+mn-lt"/>
              </a:rPr>
              <a:t>ličkog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prostora</a:t>
            </a:r>
            <a:r>
              <a:rPr lang="en-US" sz="3200" b="1" i="1" dirty="0">
                <a:ea typeface="+mn-lt"/>
                <a:cs typeface="+mn-lt"/>
              </a:rPr>
              <a:t>. U tom </a:t>
            </a:r>
            <a:r>
              <a:rPr lang="en-US" sz="3200" b="1" i="1" dirty="0" err="1">
                <a:ea typeface="+mn-lt"/>
                <a:cs typeface="+mn-lt"/>
              </a:rPr>
              <a:t>smislu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podupirem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Vaš</a:t>
            </a:r>
            <a:r>
              <a:rPr lang="en-US" sz="3200" b="1" i="1" dirty="0">
                <a:ea typeface="+mn-lt"/>
                <a:cs typeface="+mn-lt"/>
              </a:rPr>
              <a:t> rad. Rado </a:t>
            </a:r>
            <a:r>
              <a:rPr lang="en-US" sz="3200" b="1" i="1" dirty="0" err="1">
                <a:ea typeface="+mn-lt"/>
                <a:cs typeface="+mn-lt"/>
              </a:rPr>
              <a:t>ću</a:t>
            </a:r>
            <a:r>
              <a:rPr lang="en-US" sz="3200" b="1" i="1" dirty="0">
                <a:ea typeface="+mn-lt"/>
                <a:cs typeface="+mn-lt"/>
              </a:rPr>
              <a:t> Vam </a:t>
            </a:r>
            <a:r>
              <a:rPr lang="en-US" sz="3200" b="1" i="1" dirty="0" err="1">
                <a:ea typeface="+mn-lt"/>
                <a:cs typeface="+mn-lt"/>
              </a:rPr>
              <a:t>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dalje</a:t>
            </a:r>
            <a:endParaRPr lang="en-US" sz="3200" b="1" i="1">
              <a:ea typeface="+mn-lt"/>
              <a:cs typeface="+mn-lt"/>
            </a:endParaRPr>
          </a:p>
          <a:p>
            <a:pPr>
              <a:buNone/>
            </a:pPr>
            <a:r>
              <a:rPr lang="en-US" sz="3200" b="1" i="1" dirty="0">
                <a:ea typeface="+mn-lt"/>
                <a:cs typeface="+mn-lt"/>
              </a:rPr>
              <a:t> </a:t>
            </a:r>
            <a:r>
              <a:rPr lang="en-US" sz="3200" b="1" i="1" dirty="0" err="1">
                <a:ea typeface="+mn-lt"/>
                <a:cs typeface="+mn-lt"/>
              </a:rPr>
              <a:t>pomoći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savjetima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jer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podupirem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ovakve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inovacije</a:t>
            </a:r>
            <a:r>
              <a:rPr lang="en-US" sz="3200" b="1" i="1" dirty="0">
                <a:ea typeface="+mn-lt"/>
                <a:cs typeface="+mn-lt"/>
              </a:rPr>
              <a:t> u </a:t>
            </a:r>
            <a:r>
              <a:rPr lang="en-US" sz="3200" b="1" i="1" dirty="0" err="1">
                <a:ea typeface="+mn-lt"/>
                <a:cs typeface="+mn-lt"/>
              </a:rPr>
              <a:t>nastavi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jezika</a:t>
            </a:r>
            <a:r>
              <a:rPr lang="en-US" sz="3200" b="1" i="1" dirty="0">
                <a:ea typeface="+mn-lt"/>
                <a:cs typeface="+mn-lt"/>
              </a:rPr>
              <a:t>.</a:t>
            </a:r>
            <a:endParaRPr lang="en-US" sz="3200" b="1" i="1">
              <a:cs typeface="Calibri"/>
            </a:endParaRPr>
          </a:p>
          <a:p>
            <a:pPr>
              <a:buNone/>
            </a:pPr>
            <a:r>
              <a:rPr lang="en-US" sz="3200" b="1" i="1" dirty="0">
                <a:ea typeface="+mn-lt"/>
                <a:cs typeface="+mn-lt"/>
              </a:rPr>
              <a:t>Puno </a:t>
            </a:r>
            <a:r>
              <a:rPr lang="en-US" sz="3200" b="1" i="1" dirty="0" err="1">
                <a:ea typeface="+mn-lt"/>
                <a:cs typeface="+mn-lt"/>
              </a:rPr>
              <a:t>uspjeha</a:t>
            </a:r>
            <a:r>
              <a:rPr lang="en-US" sz="3200" b="1" i="1" dirty="0">
                <a:ea typeface="+mn-lt"/>
                <a:cs typeface="+mn-lt"/>
              </a:rPr>
              <a:t> u </a:t>
            </a:r>
            <a:r>
              <a:rPr lang="en-US" sz="3200" b="1" i="1" dirty="0" err="1">
                <a:ea typeface="+mn-lt"/>
                <a:cs typeface="+mn-lt"/>
              </a:rPr>
              <a:t>daljnjem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radu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i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srdačan</a:t>
            </a:r>
            <a:r>
              <a:rPr lang="en-US" sz="3200" b="1" i="1" dirty="0">
                <a:ea typeface="+mn-lt"/>
                <a:cs typeface="+mn-lt"/>
              </a:rPr>
              <a:t> </a:t>
            </a:r>
            <a:r>
              <a:rPr lang="en-US" sz="3200" b="1" i="1" dirty="0" err="1">
                <a:ea typeface="+mn-lt"/>
                <a:cs typeface="+mn-lt"/>
              </a:rPr>
              <a:t>pozdrav</a:t>
            </a:r>
            <a:r>
              <a:rPr lang="en-US" sz="3200" b="1" i="1" dirty="0">
                <a:ea typeface="+mn-lt"/>
                <a:cs typeface="+mn-lt"/>
              </a:rPr>
              <a:t>,</a:t>
            </a:r>
            <a:endParaRPr lang="en-US" sz="3200" b="1" i="1">
              <a:cs typeface="Calibri"/>
            </a:endParaRPr>
          </a:p>
          <a:p>
            <a:pPr>
              <a:buNone/>
            </a:pPr>
            <a:r>
              <a:rPr lang="en-US" sz="3200" b="1" i="1" dirty="0">
                <a:ea typeface="+mn-lt"/>
                <a:cs typeface="+mn-lt"/>
              </a:rPr>
              <a:t>Ante Bežen"</a:t>
            </a:r>
            <a:endParaRPr lang="en-US" sz="3200" b="1" i="1" dirty="0">
              <a:cs typeface="Calibri"/>
            </a:endParaRPr>
          </a:p>
          <a:p>
            <a:pPr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8356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F34E57-0B1E-9CCE-3879-19630093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bg1"/>
                </a:solidFill>
                <a:ea typeface="+mj-lt"/>
                <a:cs typeface="+mj-lt"/>
              </a:rPr>
              <a:t>Što su učenici naučili u ovom projektu?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7123B1-7AF2-D9C5-79D3-2E57F2A282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87033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660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590D88-A76A-9BC8-ACD4-6D4ED4C9F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ea typeface="+mj-lt"/>
                <a:cs typeface="+mj-lt"/>
              </a:rPr>
              <a:t>Ostvarene međupredmetne teme</a:t>
            </a: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4351-BA57-2722-AE19-BCD7B4491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Osobni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 I 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socijalni</a:t>
            </a:r>
            <a:r>
              <a:rPr lang="en-US" b="1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FF0000"/>
                </a:solidFill>
                <a:ea typeface="+mn-lt"/>
                <a:cs typeface="+mn-lt"/>
              </a:rPr>
              <a:t>razvoj</a:t>
            </a:r>
            <a:endParaRPr lang="en-US" b="1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b="1" dirty="0" err="1">
                <a:ea typeface="+mn-lt"/>
                <a:cs typeface="+mn-lt"/>
              </a:rPr>
              <a:t>Učenici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razvijaju</a:t>
            </a:r>
            <a:r>
              <a:rPr lang="en-US" sz="3200" b="1" dirty="0">
                <a:ea typeface="+mn-lt"/>
                <a:cs typeface="+mn-lt"/>
              </a:rPr>
              <a:t>: </a:t>
            </a:r>
            <a:endParaRPr lang="en-US" sz="3200" b="1">
              <a:cs typeface="Calibri" panose="020F0502020204030204"/>
            </a:endParaRPr>
          </a:p>
          <a:p>
            <a:r>
              <a:rPr lang="en-US" sz="3200" b="1" dirty="0" err="1">
                <a:ea typeface="+mn-lt"/>
                <a:cs typeface="+mn-lt"/>
              </a:rPr>
              <a:t>sliku</a:t>
            </a:r>
            <a:r>
              <a:rPr lang="en-US" sz="3200" b="1" dirty="0">
                <a:ea typeface="+mn-lt"/>
                <a:cs typeface="+mn-lt"/>
              </a:rPr>
              <a:t> o </a:t>
            </a:r>
            <a:r>
              <a:rPr lang="en-US" sz="3200" b="1" dirty="0" err="1">
                <a:ea typeface="+mn-lt"/>
                <a:cs typeface="+mn-lt"/>
              </a:rPr>
              <a:t>sebi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samopoštovanje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samopouzdanje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prepoznavanje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prihvaćanje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različitosti</a:t>
            </a:r>
            <a:endParaRPr lang="en-US" sz="3200" b="1" dirty="0">
              <a:cs typeface="Calibri"/>
            </a:endParaRPr>
          </a:p>
          <a:p>
            <a:r>
              <a:rPr lang="en-US" sz="3200" b="1" dirty="0" err="1">
                <a:ea typeface="+mn-lt"/>
                <a:cs typeface="+mn-lt"/>
              </a:rPr>
              <a:t>socijalne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komunikacijske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vještine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suradnju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timski</a:t>
            </a:r>
            <a:r>
              <a:rPr lang="en-US" sz="3200" b="1" dirty="0">
                <a:ea typeface="+mn-lt"/>
                <a:cs typeface="+mn-lt"/>
              </a:rPr>
              <a:t> rad, </a:t>
            </a:r>
            <a:r>
              <a:rPr lang="en-US" sz="3200" b="1" dirty="0" err="1">
                <a:ea typeface="+mn-lt"/>
                <a:cs typeface="+mn-lt"/>
              </a:rPr>
              <a:t>odgovorno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ponašanje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prema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sebi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drugima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donošenje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odluka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te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planiranje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cjeloživotnog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učenja</a:t>
            </a:r>
            <a:r>
              <a:rPr lang="en-US" sz="3200" b="1" dirty="0">
                <a:ea typeface="+mn-lt"/>
                <a:cs typeface="+mn-lt"/>
              </a:rPr>
              <a:t>.</a:t>
            </a:r>
            <a:endParaRPr lang="en-US" sz="3200" b="1" dirty="0">
              <a:cs typeface="Calibri"/>
            </a:endParaRPr>
          </a:p>
          <a:p>
            <a:endParaRPr lang="en-US" sz="32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676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2C5E1C-8E3B-1D5E-0A64-AE386CCC9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 b="1">
                <a:solidFill>
                  <a:srgbClr val="FFFFFF"/>
                </a:solidFill>
                <a:cs typeface="Calibri Light"/>
              </a:rPr>
              <a:t>Međupredmetne teme</a:t>
            </a:r>
            <a:endParaRPr lang="en-US" sz="3400" b="1">
              <a:solidFill>
                <a:srgbClr val="FFFFFF"/>
              </a:solidFill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1E5EB-CFEF-F1E4-D6B6-8E765769D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err="1">
                <a:solidFill>
                  <a:srgbClr val="7030A0"/>
                </a:solidFill>
                <a:ea typeface="+mn-lt"/>
                <a:cs typeface="+mn-lt"/>
              </a:rPr>
              <a:t>Učiti</a:t>
            </a:r>
            <a:r>
              <a:rPr lang="en-US" sz="2600" b="1" dirty="0">
                <a:solidFill>
                  <a:srgbClr val="7030A0"/>
                </a:solidFill>
                <a:ea typeface="+mn-lt"/>
                <a:cs typeface="+mn-lt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ea typeface="+mn-lt"/>
                <a:cs typeface="+mn-lt"/>
              </a:rPr>
              <a:t>kako</a:t>
            </a:r>
            <a:r>
              <a:rPr lang="en-US" sz="2600" b="1" dirty="0">
                <a:solidFill>
                  <a:srgbClr val="7030A0"/>
                </a:solidFill>
                <a:ea typeface="+mn-lt"/>
                <a:cs typeface="+mn-lt"/>
              </a:rPr>
              <a:t> </a:t>
            </a:r>
            <a:r>
              <a:rPr lang="en-US" sz="2600" b="1" dirty="0" err="1">
                <a:solidFill>
                  <a:srgbClr val="7030A0"/>
                </a:solidFill>
                <a:ea typeface="+mn-lt"/>
                <a:cs typeface="+mn-lt"/>
              </a:rPr>
              <a:t>učiti</a:t>
            </a:r>
            <a:r>
              <a:rPr lang="en-US" sz="2600" b="1" dirty="0">
                <a:solidFill>
                  <a:srgbClr val="7030A0"/>
                </a:solidFill>
                <a:ea typeface="+mn-lt"/>
                <a:cs typeface="+mn-lt"/>
              </a:rPr>
              <a:t> </a:t>
            </a:r>
            <a:endParaRPr lang="en-US" sz="2600" b="1" dirty="0">
              <a:solidFill>
                <a:srgbClr val="7030A0"/>
              </a:solidFill>
              <a:cs typeface="Calibri" panose="020F0502020204030204"/>
            </a:endParaRPr>
          </a:p>
          <a:p>
            <a:r>
              <a:rPr lang="en-US" sz="2600" b="1" dirty="0">
                <a:ea typeface="+mn-lt"/>
                <a:cs typeface="+mn-lt"/>
              </a:rPr>
              <a:t>1. </a:t>
            </a:r>
            <a:r>
              <a:rPr lang="en-US" sz="2600" b="1" dirty="0" err="1">
                <a:ea typeface="+mn-lt"/>
                <a:cs typeface="+mn-lt"/>
              </a:rPr>
              <a:t>Učenik</a:t>
            </a:r>
            <a:r>
              <a:rPr lang="en-US" sz="2600" b="1" dirty="0">
                <a:ea typeface="+mn-lt"/>
                <a:cs typeface="+mn-lt"/>
              </a:rPr>
              <a:t> se </a:t>
            </a:r>
            <a:r>
              <a:rPr lang="en-US" sz="2600" b="1" dirty="0" err="1">
                <a:ea typeface="+mn-lt"/>
                <a:cs typeface="+mn-lt"/>
              </a:rPr>
              <a:t>koristi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različitim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strategijama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učenja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upravljanja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informacijama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koje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su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temelj</a:t>
            </a:r>
            <a:r>
              <a:rPr lang="en-US" sz="2600" b="1" dirty="0">
                <a:ea typeface="+mn-lt"/>
                <a:cs typeface="+mn-lt"/>
              </a:rPr>
              <a:t> za </a:t>
            </a:r>
            <a:r>
              <a:rPr lang="en-US" sz="2600" b="1" dirty="0" err="1">
                <a:ea typeface="+mn-lt"/>
                <a:cs typeface="+mn-lt"/>
              </a:rPr>
              <a:t>razvoj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ostalih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vrsta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pismenosti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te</a:t>
            </a:r>
            <a:r>
              <a:rPr lang="en-US" sz="2600" b="1" dirty="0">
                <a:ea typeface="+mn-lt"/>
                <a:cs typeface="+mn-lt"/>
              </a:rPr>
              <a:t> za </a:t>
            </a:r>
            <a:r>
              <a:rPr lang="en-US" sz="2600" b="1" dirty="0" err="1">
                <a:ea typeface="+mn-lt"/>
                <a:cs typeface="+mn-lt"/>
              </a:rPr>
              <a:t>kritički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kreativni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pristup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rješavanju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problema</a:t>
            </a:r>
            <a:r>
              <a:rPr lang="en-US" sz="2600" b="1" dirty="0">
                <a:ea typeface="+mn-lt"/>
                <a:cs typeface="+mn-lt"/>
              </a:rPr>
              <a:t>. </a:t>
            </a:r>
            <a:endParaRPr lang="en-US" sz="2600" b="1" dirty="0">
              <a:cs typeface="Calibri"/>
            </a:endParaRPr>
          </a:p>
          <a:p>
            <a:r>
              <a:rPr lang="en-US" sz="2600" b="1" dirty="0">
                <a:ea typeface="+mn-lt"/>
                <a:cs typeface="+mn-lt"/>
              </a:rPr>
              <a:t>2. </a:t>
            </a:r>
            <a:r>
              <a:rPr lang="en-US" sz="2600" b="1" dirty="0" err="1">
                <a:ea typeface="+mn-lt"/>
                <a:cs typeface="+mn-lt"/>
              </a:rPr>
              <a:t>Učenik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prepoznaje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vrijednost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učenja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pokazuje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interes</a:t>
            </a:r>
            <a:r>
              <a:rPr lang="en-US" sz="2600" b="1" dirty="0">
                <a:ea typeface="+mn-lt"/>
                <a:cs typeface="+mn-lt"/>
              </a:rPr>
              <a:t> za </a:t>
            </a:r>
            <a:r>
              <a:rPr lang="en-US" sz="2600" b="1" dirty="0" err="1">
                <a:ea typeface="+mn-lt"/>
                <a:cs typeface="+mn-lt"/>
              </a:rPr>
              <a:t>učenje</a:t>
            </a:r>
            <a:r>
              <a:rPr lang="en-US" sz="2600" b="1" dirty="0">
                <a:ea typeface="+mn-lt"/>
                <a:cs typeface="+mn-lt"/>
              </a:rPr>
              <a:t>, </a:t>
            </a:r>
            <a:r>
              <a:rPr lang="en-US" sz="2600" b="1" dirty="0" err="1">
                <a:ea typeface="+mn-lt"/>
                <a:cs typeface="+mn-lt"/>
              </a:rPr>
              <a:t>prepoznaje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svoje</a:t>
            </a:r>
            <a:r>
              <a:rPr lang="en-US" sz="2600" b="1" dirty="0">
                <a:ea typeface="+mn-lt"/>
                <a:cs typeface="+mn-lt"/>
              </a:rPr>
              <a:t> motive za </a:t>
            </a:r>
            <a:r>
              <a:rPr lang="en-US" sz="2600" b="1" dirty="0" err="1">
                <a:ea typeface="+mn-lt"/>
                <a:cs typeface="+mn-lt"/>
              </a:rPr>
              <a:t>učenje</a:t>
            </a:r>
            <a:r>
              <a:rPr lang="en-US" sz="2600" b="1" dirty="0">
                <a:ea typeface="+mn-lt"/>
                <a:cs typeface="+mn-lt"/>
              </a:rPr>
              <a:t>, </a:t>
            </a:r>
            <a:r>
              <a:rPr lang="en-US" sz="2600" b="1" dirty="0" err="1">
                <a:ea typeface="+mn-lt"/>
                <a:cs typeface="+mn-lt"/>
              </a:rPr>
              <a:t>razumije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regulira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svoje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emocije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tako</a:t>
            </a:r>
            <a:r>
              <a:rPr lang="en-US" sz="2600" b="1" dirty="0">
                <a:ea typeface="+mn-lt"/>
                <a:cs typeface="+mn-lt"/>
              </a:rPr>
              <a:t> da </a:t>
            </a:r>
            <a:r>
              <a:rPr lang="en-US" sz="2600" b="1" dirty="0" err="1">
                <a:ea typeface="+mn-lt"/>
                <a:cs typeface="+mn-lt"/>
              </a:rPr>
              <a:t>potiču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učenje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te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razvija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pozitivnu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sliku</a:t>
            </a:r>
            <a:r>
              <a:rPr lang="en-US" sz="2600" b="1" dirty="0">
                <a:ea typeface="+mn-lt"/>
                <a:cs typeface="+mn-lt"/>
              </a:rPr>
              <a:t> o </a:t>
            </a:r>
            <a:r>
              <a:rPr lang="en-US" sz="2600" b="1" dirty="0" err="1">
                <a:ea typeface="+mn-lt"/>
                <a:cs typeface="+mn-lt"/>
              </a:rPr>
              <a:t>sebi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kao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učeniku</a:t>
            </a:r>
            <a:r>
              <a:rPr lang="en-US" sz="2600" b="1" dirty="0">
                <a:ea typeface="+mn-lt"/>
                <a:cs typeface="+mn-lt"/>
              </a:rPr>
              <a:t>.</a:t>
            </a:r>
          </a:p>
          <a:p>
            <a:endParaRPr lang="en-US" sz="2600" dirty="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600" b="1" dirty="0" err="1">
                <a:solidFill>
                  <a:srgbClr val="0070C0"/>
                </a:solidFill>
                <a:ea typeface="+mn-lt"/>
                <a:cs typeface="+mn-lt"/>
              </a:rPr>
              <a:t>Informacijska</a:t>
            </a:r>
            <a:r>
              <a:rPr lang="en-US" sz="2600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ea typeface="+mn-lt"/>
                <a:cs typeface="+mn-lt"/>
              </a:rPr>
              <a:t>i</a:t>
            </a:r>
            <a:r>
              <a:rPr lang="en-US" sz="2600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ea typeface="+mn-lt"/>
                <a:cs typeface="+mn-lt"/>
              </a:rPr>
              <a:t>komunikacijska</a:t>
            </a:r>
            <a:r>
              <a:rPr lang="en-US" sz="2600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ea typeface="+mn-lt"/>
                <a:cs typeface="+mn-lt"/>
              </a:rPr>
              <a:t>tehnologija</a:t>
            </a:r>
            <a:r>
              <a:rPr lang="en-US" sz="2600" dirty="0">
                <a:solidFill>
                  <a:srgbClr val="0070C0"/>
                </a:solidFill>
                <a:ea typeface="+mn-lt"/>
                <a:cs typeface="+mn-lt"/>
              </a:rPr>
              <a:t> </a:t>
            </a:r>
            <a:endParaRPr lang="en-US" sz="2600" dirty="0">
              <a:solidFill>
                <a:srgbClr val="0070C0"/>
              </a:solidFill>
              <a:cs typeface="Calibri"/>
            </a:endParaRPr>
          </a:p>
          <a:p>
            <a:r>
              <a:rPr lang="en-US" sz="2600" b="1" dirty="0" err="1">
                <a:ea typeface="+mn-lt"/>
                <a:cs typeface="+mn-lt"/>
              </a:rPr>
              <a:t>Učenik</a:t>
            </a:r>
            <a:r>
              <a:rPr lang="en-US" sz="2600" b="1" dirty="0">
                <a:ea typeface="+mn-lt"/>
                <a:cs typeface="+mn-lt"/>
              </a:rPr>
              <a:t> se </a:t>
            </a:r>
            <a:r>
              <a:rPr lang="en-US" sz="2600" b="1" dirty="0" err="1">
                <a:ea typeface="+mn-lt"/>
                <a:cs typeface="+mn-lt"/>
              </a:rPr>
              <a:t>samostalno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koristi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raznom</a:t>
            </a:r>
            <a:r>
              <a:rPr lang="en-US" sz="2600" b="1" dirty="0">
                <a:ea typeface="+mn-lt"/>
                <a:cs typeface="+mn-lt"/>
              </a:rPr>
              <a:t> </a:t>
            </a:r>
            <a:r>
              <a:rPr lang="en-US" sz="2600" b="1" dirty="0" err="1">
                <a:ea typeface="+mn-lt"/>
                <a:cs typeface="+mn-lt"/>
              </a:rPr>
              <a:t>tehnologijom</a:t>
            </a:r>
            <a:r>
              <a:rPr lang="en-US" sz="2600" b="1" dirty="0">
                <a:ea typeface="+mn-lt"/>
                <a:cs typeface="+mn-lt"/>
              </a:rPr>
              <a:t>.</a:t>
            </a:r>
            <a:endParaRPr lang="en-US" sz="2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5197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18CEF3-F5EE-B527-276B-7FB6EE75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cs typeface="Calibri Light"/>
              </a:rPr>
              <a:t>Međupredmetna</a:t>
            </a:r>
            <a:r>
              <a:rPr lang="en-US" sz="4000" dirty="0">
                <a:solidFill>
                  <a:schemeClr val="bg1"/>
                </a:solidFill>
                <a:cs typeface="Calibri Light"/>
              </a:rPr>
              <a:t> </a:t>
            </a:r>
            <a:r>
              <a:rPr lang="en-US" sz="4000" dirty="0" err="1">
                <a:solidFill>
                  <a:schemeClr val="bg1"/>
                </a:solidFill>
                <a:cs typeface="Calibri Light"/>
              </a:rPr>
              <a:t>korelacija</a:t>
            </a:r>
            <a:endParaRPr lang="en-US" sz="4000" dirty="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8F69FC-7752-62A9-B2F7-5D74188BC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24822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4861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D21A-BCE2-0AA6-0B92-E242B993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Literatura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DDC65-3721-CC5D-5518-6C6068066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Literatura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Bežen, A. (2009). </a:t>
            </a:r>
            <a:r>
              <a:rPr lang="en-US" dirty="0" err="1">
                <a:ea typeface="+mn-lt"/>
                <a:cs typeface="+mn-lt"/>
              </a:rPr>
              <a:t>Lički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jezični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identitet</a:t>
            </a:r>
            <a:r>
              <a:rPr lang="en-US" dirty="0">
                <a:ea typeface="+mn-lt"/>
                <a:cs typeface="+mn-lt"/>
              </a:rPr>
              <a:t>(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) </a:t>
            </a:r>
            <a:endParaRPr lang="en-US"/>
          </a:p>
          <a:p>
            <a:r>
              <a:rPr lang="en-US" dirty="0" err="1">
                <a:ea typeface="+mn-lt"/>
                <a:cs typeface="+mn-lt"/>
              </a:rPr>
              <a:t>Čuljat</a:t>
            </a:r>
            <a:r>
              <a:rPr lang="en-US" dirty="0">
                <a:ea typeface="+mn-lt"/>
                <a:cs typeface="+mn-lt"/>
              </a:rPr>
              <a:t>, M. (2004). </a:t>
            </a:r>
            <a:r>
              <a:rPr lang="en-US" dirty="0" err="1">
                <a:ea typeface="+mn-lt"/>
                <a:cs typeface="+mn-lt"/>
              </a:rPr>
              <a:t>Ričnik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ličke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ikavice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Gospić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Likapres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r>
              <a:rPr lang="en-US" dirty="0" err="1">
                <a:ea typeface="+mn-lt"/>
                <a:cs typeface="+mn-lt"/>
              </a:rPr>
              <a:t>Sanković</a:t>
            </a:r>
            <a:r>
              <a:rPr lang="en-US" dirty="0">
                <a:ea typeface="+mn-lt"/>
                <a:cs typeface="+mn-lt"/>
              </a:rPr>
              <a:t>, M. (2004). </a:t>
            </a:r>
            <a:r>
              <a:rPr lang="en-US" i="1" dirty="0">
                <a:ea typeface="+mn-lt"/>
                <a:cs typeface="+mn-lt"/>
              </a:rPr>
              <a:t>Lika </a:t>
            </a:r>
            <a:r>
              <a:rPr lang="en-US" i="1" dirty="0" err="1">
                <a:ea typeface="+mn-lt"/>
                <a:cs typeface="+mn-lt"/>
              </a:rPr>
              <a:t>iza</a:t>
            </a:r>
            <a:r>
              <a:rPr lang="en-US" i="1" dirty="0">
                <a:ea typeface="+mn-lt"/>
                <a:cs typeface="+mn-lt"/>
              </a:rPr>
              <a:t> </a:t>
            </a:r>
            <a:r>
              <a:rPr lang="en-US" i="1" dirty="0" err="1">
                <a:ea typeface="+mn-lt"/>
                <a:cs typeface="+mn-lt"/>
              </a:rPr>
              <a:t>palasaka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hr" dirty="0">
                <a:ea typeface="+mn-lt"/>
                <a:cs typeface="+mn-lt"/>
                <a:hlinkClick r:id="rId2"/>
              </a:rPr>
              <a:t>https://skolazazivot.hr/medupredmetne-teme/</a:t>
            </a:r>
          </a:p>
          <a:p>
            <a:pPr marL="0" indent="0">
              <a:buNone/>
            </a:pPr>
            <a:endParaRPr lang="hr" dirty="0">
              <a:cs typeface="Calibri"/>
            </a:endParaRPr>
          </a:p>
          <a:p>
            <a:pPr marL="0" indent="0">
              <a:buNone/>
            </a:pPr>
            <a:r>
              <a:rPr lang="hr" sz="4000" b="1" dirty="0">
                <a:solidFill>
                  <a:srgbClr val="C00000"/>
                </a:solidFill>
                <a:cs typeface="Calibri"/>
              </a:rPr>
              <a:t>HVALA NA STRPLJENJU I SLUŠANJU!</a:t>
            </a:r>
          </a:p>
        </p:txBody>
      </p:sp>
    </p:spTree>
    <p:extLst>
      <p:ext uri="{BB962C8B-B14F-4D97-AF65-F5344CB8AC3E}">
        <p14:creationId xmlns:p14="http://schemas.microsoft.com/office/powerpoint/2010/main" val="106300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CD197-3279-FCF3-898E-C952974E8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Na današnjem predavanju govorit će se o sljedećem:</a:t>
            </a: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38" name="Content Placeholder 2">
            <a:extLst>
              <a:ext uri="{FF2B5EF4-FFF2-40B4-BE49-F238E27FC236}">
                <a16:creationId xmlns:a16="http://schemas.microsoft.com/office/drawing/2014/main" id="{0C053BA2-AF12-CB39-CBC0-B2851FC93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81136"/>
              </p:ext>
            </p:extLst>
          </p:nvPr>
        </p:nvGraphicFramePr>
        <p:xfrm>
          <a:off x="5402128" y="708740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451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0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22096F-1D26-1B58-3CF7-4EFF37419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sz="4000" b="1">
                <a:cs typeface="Calibri Light"/>
              </a:rPr>
              <a:t>Ideja...</a:t>
            </a:r>
            <a:endParaRPr lang="en-US" sz="4000" b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D19A2-CDDD-C9B8-9A17-545EBD090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69" y="1528648"/>
            <a:ext cx="11227631" cy="511842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200" b="1" dirty="0" err="1">
                <a:ea typeface="+mn-lt"/>
                <a:cs typeface="+mn-lt"/>
              </a:rPr>
              <a:t>Poučavajući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učenike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ljepoti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bogatstvu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hrvatskih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narječja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govora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čitajući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dijalektalne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pjesme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posebno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zavičajne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uočila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sam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kako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učenici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sve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manje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razumiju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koriste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svoje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zavičajne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riječi</a:t>
            </a:r>
            <a:r>
              <a:rPr lang="en-US" sz="3200" b="1" dirty="0">
                <a:ea typeface="+mn-lt"/>
                <a:cs typeface="+mn-lt"/>
              </a:rPr>
              <a:t>. Kad bi </a:t>
            </a:r>
            <a:r>
              <a:rPr lang="en-US" sz="3200" b="1" dirty="0" err="1">
                <a:ea typeface="+mn-lt"/>
                <a:cs typeface="+mn-lt"/>
              </a:rPr>
              <a:t>dobili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zadatak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napisati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značenje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svojim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zavičajnim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riječima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odnosno</a:t>
            </a:r>
            <a:r>
              <a:rPr lang="en-US" sz="3200" b="1" dirty="0">
                <a:ea typeface="+mn-lt"/>
                <a:cs typeface="+mn-lt"/>
              </a:rPr>
              <a:t> </a:t>
            </a:r>
            <a:r>
              <a:rPr lang="en-US" sz="3200" b="1" dirty="0" err="1">
                <a:ea typeface="+mn-lt"/>
                <a:cs typeface="+mn-lt"/>
              </a:rPr>
              <a:t>lokalizmima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uglavnom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nisu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poznavali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značenje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većine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riječi</a:t>
            </a:r>
            <a:r>
              <a:rPr lang="en-US" sz="3200" b="1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en-US" sz="3200" b="1" dirty="0">
              <a:cs typeface="Calibri" panose="020F0502020204030204"/>
            </a:endParaRPr>
          </a:p>
          <a:p>
            <a:r>
              <a:rPr lang="en-US" sz="3200" b="1" dirty="0" err="1">
                <a:cs typeface="Calibri" panose="020F0502020204030204"/>
              </a:rPr>
              <a:t>Želeći</a:t>
            </a:r>
            <a:r>
              <a:rPr lang="en-US" sz="3200" b="1" dirty="0">
                <a:cs typeface="Calibri" panose="020F0502020204030204"/>
              </a:rPr>
              <a:t> </a:t>
            </a:r>
            <a:r>
              <a:rPr lang="en-US" sz="3200" b="1" dirty="0" err="1">
                <a:cs typeface="Calibri" panose="020F0502020204030204"/>
              </a:rPr>
              <a:t>doskočiti</a:t>
            </a:r>
            <a:r>
              <a:rPr lang="en-US" sz="3200" b="1" dirty="0">
                <a:cs typeface="Calibri" panose="020F0502020204030204"/>
              </a:rPr>
              <a:t> </a:t>
            </a:r>
            <a:r>
              <a:rPr lang="en-US" sz="3200" b="1" dirty="0" err="1">
                <a:cs typeface="Calibri" panose="020F0502020204030204"/>
              </a:rPr>
              <a:t>navedenom</a:t>
            </a:r>
            <a:r>
              <a:rPr lang="en-US" sz="3200" b="1" dirty="0">
                <a:cs typeface="Calibri" panose="020F0502020204030204"/>
              </a:rPr>
              <a:t> </a:t>
            </a:r>
            <a:r>
              <a:rPr lang="en-US" sz="3200" b="1" dirty="0" err="1">
                <a:cs typeface="Calibri" panose="020F0502020204030204"/>
              </a:rPr>
              <a:t>problemu</a:t>
            </a:r>
            <a:r>
              <a:rPr lang="en-US" sz="3200" b="1" dirty="0">
                <a:cs typeface="Calibri" panose="020F0502020204030204"/>
              </a:rPr>
              <a:t> </a:t>
            </a:r>
            <a:r>
              <a:rPr lang="en-US" sz="3200" b="1" dirty="0" err="1">
                <a:cs typeface="Calibri" panose="020F0502020204030204"/>
              </a:rPr>
              <a:t>i</a:t>
            </a:r>
            <a:r>
              <a:rPr lang="en-US" sz="3200" b="1" dirty="0">
                <a:cs typeface="Calibri" panose="020F0502020204030204"/>
              </a:rPr>
              <a:t> </a:t>
            </a:r>
            <a:r>
              <a:rPr lang="en-US" sz="3200" b="1" dirty="0" err="1">
                <a:cs typeface="Calibri" panose="020F0502020204030204"/>
              </a:rPr>
              <a:t>oteti</a:t>
            </a:r>
            <a:r>
              <a:rPr lang="en-US" sz="3200" b="1" dirty="0">
                <a:cs typeface="Calibri" panose="020F0502020204030204"/>
              </a:rPr>
              <a:t> </a:t>
            </a:r>
            <a:r>
              <a:rPr lang="en-US" sz="3200" b="1" dirty="0" err="1">
                <a:cs typeface="Calibri" panose="020F0502020204030204"/>
              </a:rPr>
              <a:t>zaboravu</a:t>
            </a:r>
            <a:r>
              <a:rPr lang="en-US" sz="3200" b="1" dirty="0">
                <a:cs typeface="Calibri" panose="020F0502020204030204"/>
              </a:rPr>
              <a:t> </a:t>
            </a:r>
          </a:p>
          <a:p>
            <a:pPr marL="0" indent="0">
              <a:buNone/>
            </a:pPr>
            <a:r>
              <a:rPr lang="en-US" sz="3200" b="1" dirty="0" err="1">
                <a:cs typeface="Calibri" panose="020F0502020204030204"/>
              </a:rPr>
              <a:t>autohtone</a:t>
            </a:r>
            <a:r>
              <a:rPr lang="en-US" sz="3200" b="1" dirty="0">
                <a:cs typeface="Calibri" panose="020F0502020204030204"/>
              </a:rPr>
              <a:t> </a:t>
            </a:r>
            <a:r>
              <a:rPr lang="en-US" sz="3200" b="1" dirty="0" err="1">
                <a:ea typeface="+mn-lt"/>
                <a:cs typeface="+mn-lt"/>
              </a:rPr>
              <a:t>lokalizme</a:t>
            </a:r>
            <a:r>
              <a:rPr lang="en-US" sz="3200" b="1" dirty="0">
                <a:ea typeface="+mn-lt"/>
                <a:cs typeface="+mn-lt"/>
              </a:rPr>
              <a:t> </a:t>
            </a:r>
            <a:r>
              <a:rPr lang="en-US" sz="3200" b="1" dirty="0" err="1">
                <a:ea typeface="+mn-lt"/>
                <a:cs typeface="+mn-lt"/>
              </a:rPr>
              <a:t>te</a:t>
            </a:r>
            <a:r>
              <a:rPr lang="en-US" sz="3200" b="1" dirty="0">
                <a:ea typeface="+mn-lt"/>
                <a:cs typeface="+mn-lt"/>
              </a:rPr>
              <a:t> </a:t>
            </a:r>
            <a:r>
              <a:rPr lang="en-US" sz="3200" b="1" dirty="0" err="1">
                <a:ea typeface="+mn-lt"/>
                <a:cs typeface="+mn-lt"/>
              </a:rPr>
              <a:t>potaknuti</a:t>
            </a:r>
            <a:r>
              <a:rPr lang="en-US" sz="3200" b="1" dirty="0">
                <a:ea typeface="+mn-lt"/>
                <a:cs typeface="+mn-lt"/>
              </a:rPr>
              <a:t> </a:t>
            </a:r>
            <a:r>
              <a:rPr lang="en-US" sz="3200" b="1" dirty="0" err="1">
                <a:ea typeface="+mn-lt"/>
                <a:cs typeface="+mn-lt"/>
              </a:rPr>
              <a:t>učenike</a:t>
            </a:r>
            <a:r>
              <a:rPr lang="en-US" sz="3200" b="1" dirty="0">
                <a:ea typeface="+mn-lt"/>
                <a:cs typeface="+mn-lt"/>
              </a:rPr>
              <a:t> </a:t>
            </a:r>
            <a:r>
              <a:rPr lang="en-US" sz="3200" b="1" dirty="0" err="1">
                <a:ea typeface="+mn-lt"/>
                <a:cs typeface="+mn-lt"/>
              </a:rPr>
              <a:t>njegovati</a:t>
            </a:r>
            <a:r>
              <a:rPr lang="en-US" sz="3200" b="1" dirty="0">
                <a:ea typeface="+mn-lt"/>
                <a:cs typeface="+mn-lt"/>
              </a:rPr>
              <a:t>  </a:t>
            </a:r>
            <a:r>
              <a:rPr lang="en-US" sz="3200" b="1" dirty="0" err="1">
                <a:ea typeface="+mn-lt"/>
                <a:cs typeface="+mn-lt"/>
              </a:rPr>
              <a:t>lokalni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identitet</a:t>
            </a:r>
            <a:r>
              <a:rPr lang="en-US" sz="3200" b="1" dirty="0">
                <a:ea typeface="+mn-lt"/>
                <a:cs typeface="+mn-lt"/>
              </a:rPr>
              <a:t>, </a:t>
            </a:r>
            <a:r>
              <a:rPr lang="en-US" sz="3200" b="1" dirty="0" err="1">
                <a:ea typeface="+mn-lt"/>
                <a:cs typeface="+mn-lt"/>
              </a:rPr>
              <a:t>osmislila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sam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sljedeće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dirty="0" err="1">
                <a:ea typeface="+mn-lt"/>
                <a:cs typeface="+mn-lt"/>
              </a:rPr>
              <a:t>aktivnosti</a:t>
            </a:r>
            <a:r>
              <a:rPr lang="en-US" sz="3200" b="1" dirty="0">
                <a:ea typeface="+mn-lt"/>
                <a:cs typeface="+mn-lt"/>
              </a:rPr>
              <a:t>.</a:t>
            </a: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 sz="3200" b="1" dirty="0">
              <a:ea typeface="+mn-lt"/>
              <a:cs typeface="+mn-lt"/>
            </a:endParaRPr>
          </a:p>
          <a:p>
            <a:endParaRPr lang="en-US" sz="2200"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58EF28-50C6-71FF-B289-1601A79695F8}"/>
              </a:ext>
            </a:extLst>
          </p:cNvPr>
          <p:cNvSpPr txBox="1"/>
          <p:nvPr/>
        </p:nvSpPr>
        <p:spPr>
          <a:xfrm>
            <a:off x="5177183" y="400657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28303D"/>
              </a:solidFill>
              <a:latin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302989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4CA0-415D-B3A2-3717-3F2DB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5. </a:t>
            </a:r>
            <a:r>
              <a:rPr lang="en-US" dirty="0" err="1">
                <a:cs typeface="Calibri Light"/>
              </a:rPr>
              <a:t>razred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C651D-C25B-0A12-B005-8AD0573AE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cs typeface="Calibri"/>
              </a:rPr>
              <a:t>1. U 5. </a:t>
            </a:r>
            <a:r>
              <a:rPr lang="en-US" sz="3600" b="1" dirty="0" err="1">
                <a:cs typeface="Calibri"/>
              </a:rPr>
              <a:t>razredu</a:t>
            </a:r>
            <a:r>
              <a:rPr lang="en-US" sz="3600" b="1" dirty="0">
                <a:cs typeface="Calibri"/>
              </a:rPr>
              <a:t> </a:t>
            </a:r>
            <a:r>
              <a:rPr lang="en-US" sz="3600" b="1" dirty="0" err="1">
                <a:cs typeface="Calibri"/>
              </a:rPr>
              <a:t>učenici</a:t>
            </a:r>
            <a:r>
              <a:rPr lang="en-US" sz="3600" b="1" dirty="0">
                <a:cs typeface="Calibri"/>
              </a:rPr>
              <a:t>   </a:t>
            </a:r>
            <a:r>
              <a:rPr lang="en-US" sz="3600" b="1" dirty="0" err="1">
                <a:cs typeface="Calibri"/>
              </a:rPr>
              <a:t>proširuju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znanje</a:t>
            </a:r>
            <a:r>
              <a:rPr lang="en-US" sz="3600" b="1" dirty="0">
                <a:cs typeface="Calibri"/>
              </a:rPr>
              <a:t> o </a:t>
            </a:r>
            <a:r>
              <a:rPr lang="en-US" sz="3600" b="1" dirty="0" err="1">
                <a:cs typeface="Calibri"/>
              </a:rPr>
              <a:t>hrvatskom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jeziku</a:t>
            </a:r>
            <a:r>
              <a:rPr lang="en-US" sz="3600" b="1" dirty="0">
                <a:cs typeface="Calibri"/>
              </a:rPr>
              <a:t> (</a:t>
            </a:r>
            <a:r>
              <a:rPr lang="en-US" sz="3600" b="1" dirty="0" err="1">
                <a:cs typeface="Calibri"/>
              </a:rPr>
              <a:t>govori</a:t>
            </a:r>
            <a:r>
              <a:rPr lang="en-US" sz="3600" b="1" dirty="0">
                <a:cs typeface="Calibri"/>
              </a:rPr>
              <a:t>, </a:t>
            </a:r>
            <a:r>
              <a:rPr lang="en-US" sz="3600" b="1" dirty="0" err="1">
                <a:cs typeface="Calibri"/>
              </a:rPr>
              <a:t>zavičajni</a:t>
            </a:r>
            <a:r>
              <a:rPr lang="en-US" sz="3600" b="1" dirty="0">
                <a:cs typeface="Calibri"/>
              </a:rPr>
              <a:t> I </a:t>
            </a:r>
            <a:r>
              <a:rPr lang="en-US" sz="3600" b="1" dirty="0" err="1">
                <a:cs typeface="Calibri"/>
              </a:rPr>
              <a:t>lokalni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govor</a:t>
            </a:r>
            <a:r>
              <a:rPr lang="en-US" sz="3600" b="1" dirty="0">
                <a:cs typeface="Calibri"/>
              </a:rPr>
              <a:t>, </a:t>
            </a:r>
            <a:r>
              <a:rPr lang="en-US" sz="3600" b="1" dirty="0" err="1">
                <a:cs typeface="Calibri"/>
              </a:rPr>
              <a:t>narječje</a:t>
            </a:r>
            <a:r>
              <a:rPr lang="en-US" sz="3600" b="1" dirty="0">
                <a:cs typeface="Calibri"/>
              </a:rPr>
              <a:t>, </a:t>
            </a:r>
            <a:r>
              <a:rPr lang="en-US" sz="3600" b="1" dirty="0" err="1">
                <a:cs typeface="Calibri"/>
              </a:rPr>
              <a:t>hrvatski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književni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standardni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jezik</a:t>
            </a:r>
            <a:r>
              <a:rPr lang="en-US" sz="3600" b="1" dirty="0">
                <a:cs typeface="Calibri"/>
              </a:rPr>
              <a:t>), </a:t>
            </a:r>
            <a:r>
              <a:rPr lang="en-US" sz="3600" b="1" dirty="0" err="1">
                <a:cs typeface="Calibri"/>
              </a:rPr>
              <a:t>stoga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su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imali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zadatak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zabilježiti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nekoliko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zavičajnih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ličkih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riječi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koje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su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prikazali</a:t>
            </a:r>
            <a:r>
              <a:rPr lang="en-US" sz="3600" b="1" dirty="0">
                <a:cs typeface="Calibri"/>
              </a:rPr>
              <a:t> </a:t>
            </a:r>
            <a:r>
              <a:rPr lang="en-US" sz="3600" b="1" dirty="0" err="1">
                <a:cs typeface="Calibri"/>
              </a:rPr>
              <a:t>i</a:t>
            </a:r>
            <a:r>
              <a:rPr lang="en-US" sz="3600" b="1" dirty="0">
                <a:cs typeface="Calibri"/>
              </a:rPr>
              <a:t> </a:t>
            </a:r>
            <a:r>
              <a:rPr lang="en-US" sz="3600" b="1" dirty="0" err="1">
                <a:cs typeface="Calibri"/>
              </a:rPr>
              <a:t>crtežom</a:t>
            </a:r>
            <a:r>
              <a:rPr lang="en-US" sz="3600" b="1" dirty="0">
                <a:cs typeface="Calibri"/>
              </a:rPr>
              <a:t>. Tako </a:t>
            </a:r>
            <a:r>
              <a:rPr lang="en-US" sz="3600" b="1" dirty="0" err="1">
                <a:cs typeface="Calibri"/>
              </a:rPr>
              <a:t>sam</a:t>
            </a:r>
            <a:r>
              <a:rPr lang="en-US" sz="3600" b="1" dirty="0">
                <a:cs typeface="Calibri"/>
              </a:rPr>
              <a:t> s </a:t>
            </a:r>
            <a:r>
              <a:rPr lang="en-US" sz="3600" b="1" dirty="0" err="1">
                <a:cs typeface="Calibri"/>
              </a:rPr>
              <a:t>oba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peta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razreda</a:t>
            </a:r>
            <a:r>
              <a:rPr lang="en-US" sz="3600" b="1" dirty="0">
                <a:cs typeface="Calibri"/>
              </a:rPr>
              <a:t> 2019. </a:t>
            </a:r>
            <a:r>
              <a:rPr lang="en-US" sz="3600" b="1" dirty="0" err="1">
                <a:cs typeface="Calibri"/>
              </a:rPr>
              <a:t>godine</a:t>
            </a:r>
            <a:r>
              <a:rPr lang="en-US" sz="3600" b="1" dirty="0">
                <a:cs typeface="Calibri"/>
              </a:rPr>
              <a:t> </a:t>
            </a:r>
            <a:r>
              <a:rPr lang="en-US" sz="3600" b="1" dirty="0" err="1">
                <a:cs typeface="Calibri"/>
              </a:rPr>
              <a:t>napravila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mali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razredni</a:t>
            </a:r>
            <a:r>
              <a:rPr lang="en-US" sz="3600" b="1" dirty="0">
                <a:cs typeface="Calibri"/>
              </a:rPr>
              <a:t> </a:t>
            </a:r>
            <a:r>
              <a:rPr lang="en-US" sz="3600" b="1" dirty="0" err="1">
                <a:cs typeface="Calibri"/>
              </a:rPr>
              <a:t>razlikovni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rječnik</a:t>
            </a:r>
            <a:r>
              <a:rPr lang="en-US" sz="3600" b="1" dirty="0">
                <a:cs typeface="Calibri"/>
              </a:rPr>
              <a:t> (</a:t>
            </a:r>
            <a:r>
              <a:rPr lang="en-US" sz="3600" b="1" dirty="0" err="1">
                <a:cs typeface="Calibri"/>
              </a:rPr>
              <a:t>zabilježene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riječi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učenici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su</a:t>
            </a:r>
            <a:r>
              <a:rPr lang="en-US" sz="3600" b="1" dirty="0">
                <a:cs typeface="Calibri"/>
              </a:rPr>
              <a:t> u </a:t>
            </a:r>
            <a:r>
              <a:rPr lang="en-US" sz="3600" b="1" dirty="0" err="1">
                <a:cs typeface="Calibri"/>
              </a:rPr>
              <a:t>skupinama</a:t>
            </a:r>
            <a:r>
              <a:rPr lang="en-US" sz="3600" b="1" dirty="0">
                <a:cs typeface="Calibri"/>
              </a:rPr>
              <a:t> </a:t>
            </a:r>
            <a:r>
              <a:rPr lang="en-US" sz="3600" b="1" dirty="0" err="1">
                <a:cs typeface="Calibri"/>
              </a:rPr>
              <a:t>slagali</a:t>
            </a:r>
            <a:r>
              <a:rPr lang="en-US" sz="3600" b="1" dirty="0">
                <a:cs typeface="Calibri"/>
              </a:rPr>
              <a:t> po </a:t>
            </a:r>
            <a:r>
              <a:rPr lang="en-US" sz="3600" b="1" dirty="0" err="1">
                <a:cs typeface="Calibri"/>
              </a:rPr>
              <a:t>abecedi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stavljajući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arke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papira</a:t>
            </a:r>
            <a:r>
              <a:rPr lang="en-US" sz="3600" b="1" dirty="0">
                <a:cs typeface="Calibri"/>
              </a:rPr>
              <a:t> u </a:t>
            </a:r>
            <a:r>
              <a:rPr lang="en-US" sz="3600" b="1" dirty="0" err="1">
                <a:cs typeface="Calibri"/>
              </a:rPr>
              <a:t>prozirne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folije</a:t>
            </a:r>
            <a:r>
              <a:rPr lang="en-US" sz="3600" b="1" dirty="0">
                <a:cs typeface="Calibri"/>
              </a:rPr>
              <a:t> </a:t>
            </a:r>
            <a:r>
              <a:rPr lang="en-US" sz="3600" b="1" dirty="0" err="1">
                <a:cs typeface="Calibri"/>
              </a:rPr>
              <a:t>slažući</a:t>
            </a:r>
            <a:r>
              <a:rPr lang="en-US" sz="3600" b="1" dirty="0">
                <a:cs typeface="Calibri"/>
              </a:rPr>
              <a:t> </a:t>
            </a:r>
            <a:r>
              <a:rPr lang="en-US" sz="3600" b="1" dirty="0" err="1">
                <a:cs typeface="Calibri"/>
              </a:rPr>
              <a:t>ih</a:t>
            </a:r>
            <a:r>
              <a:rPr lang="en-US" sz="3600" b="1" dirty="0">
                <a:cs typeface="Calibri"/>
              </a:rPr>
              <a:t> u "</a:t>
            </a:r>
            <a:r>
              <a:rPr lang="en-US" sz="3600" b="1" dirty="0" err="1">
                <a:cs typeface="Calibri"/>
              </a:rPr>
              <a:t>registrator</a:t>
            </a:r>
            <a:r>
              <a:rPr lang="en-US" sz="3600" b="1" dirty="0">
                <a:cs typeface="Calibri"/>
              </a:rPr>
              <a:t>").</a:t>
            </a:r>
          </a:p>
          <a:p>
            <a:pPr marL="0" indent="0">
              <a:buNone/>
            </a:pPr>
            <a:endParaRPr lang="en-US" sz="3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0059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C029-56CD-B584-7189-4BA0ECC0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6. </a:t>
            </a:r>
            <a:r>
              <a:rPr lang="en-US" b="1" dirty="0" err="1">
                <a:cs typeface="Calibri Light"/>
              </a:rPr>
              <a:t>razred</a:t>
            </a:r>
            <a:r>
              <a:rPr lang="en-US" b="1" dirty="0">
                <a:cs typeface="Calibri Light"/>
              </a:rPr>
              <a:t> – </a:t>
            </a:r>
            <a:r>
              <a:rPr lang="en-US" b="1" dirty="0" err="1">
                <a:cs typeface="Calibri Light"/>
              </a:rPr>
              <a:t>dijalektalna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pjesma</a:t>
            </a:r>
            <a:r>
              <a:rPr lang="en-US" b="1" dirty="0">
                <a:cs typeface="Calibri Light"/>
              </a:rPr>
              <a:t> (M. </a:t>
            </a:r>
            <a:r>
              <a:rPr lang="en-US" b="1" dirty="0" err="1">
                <a:cs typeface="Calibri Light"/>
              </a:rPr>
              <a:t>Sanković</a:t>
            </a:r>
            <a:r>
              <a:rPr lang="en-US" b="1" dirty="0">
                <a:cs typeface="Calibri Light"/>
              </a:rPr>
              <a:t>, </a:t>
            </a:r>
            <a:r>
              <a:rPr lang="en-US" b="1" i="1" dirty="0" err="1">
                <a:cs typeface="Calibri Light"/>
              </a:rPr>
              <a:t>Ličan</a:t>
            </a:r>
            <a:r>
              <a:rPr lang="en-US" b="1" i="1" dirty="0">
                <a:cs typeface="Calibri Light"/>
              </a:rPr>
              <a:t>)</a:t>
            </a:r>
            <a:endParaRPr lang="en-US" b="1" i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C45DE-0263-BDAD-752E-79BD733C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  <a:cs typeface="Calibri"/>
              </a:rPr>
              <a:t>Poteškoće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: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Učenici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ne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poznaju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značenje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riječi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 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i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ne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razumiju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pjesmu</a:t>
            </a:r>
            <a:endParaRPr lang="en-US" b="1" dirty="0">
              <a:solidFill>
                <a:srgbClr val="FF0000"/>
              </a:solidFill>
              <a:cs typeface="Calibri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cs typeface="Calibri"/>
              </a:rPr>
              <a:t>Kako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im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doskočiti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b="1" dirty="0" err="1">
                <a:cs typeface="Calibri"/>
              </a:rPr>
              <a:t>Aktivnosti</a:t>
            </a:r>
            <a:r>
              <a:rPr lang="en-US" b="1" dirty="0">
                <a:cs typeface="Calibri"/>
              </a:rPr>
              <a:t>: </a:t>
            </a:r>
            <a:r>
              <a:rPr lang="en-US" b="1" dirty="0" err="1">
                <a:cs typeface="Calibri"/>
              </a:rPr>
              <a:t>učenici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podijeljeni</a:t>
            </a:r>
            <a:r>
              <a:rPr lang="en-US" b="1" dirty="0">
                <a:cs typeface="Calibri"/>
              </a:rPr>
              <a:t> u </a:t>
            </a:r>
            <a:r>
              <a:rPr lang="en-US" b="1" dirty="0" err="1">
                <a:cs typeface="Calibri"/>
              </a:rPr>
              <a:t>dvije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skupine</a:t>
            </a:r>
            <a:r>
              <a:rPr lang="en-US" b="1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cs typeface="Calibri"/>
              </a:rPr>
              <a:t>a) u 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jednoj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 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skupini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 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su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učenici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koji ne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poznaju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lički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idiom -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učenici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su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koristili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cs typeface="Calibri"/>
              </a:rPr>
              <a:t>Rječnik</a:t>
            </a:r>
            <a:r>
              <a:rPr lang="en-US" b="1" i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cs typeface="Calibri"/>
              </a:rPr>
              <a:t>ličke</a:t>
            </a:r>
            <a:r>
              <a:rPr lang="en-US" b="1" i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cs typeface="Calibri"/>
              </a:rPr>
              <a:t>ikavice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M.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Čuljata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s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kojim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sam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ih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2060"/>
                </a:solidFill>
                <a:cs typeface="Calibri"/>
              </a:rPr>
              <a:t>upoznala</a:t>
            </a:r>
            <a:r>
              <a:rPr lang="en-US" b="1" dirty="0">
                <a:solidFill>
                  <a:srgbClr val="002060"/>
                </a:solidFill>
                <a:cs typeface="Calibri"/>
              </a:rPr>
              <a:t> u 5. r.</a:t>
            </a:r>
          </a:p>
          <a:p>
            <a:pPr marL="0" indent="0">
              <a:buNone/>
            </a:pPr>
            <a:r>
              <a:rPr lang="en-US" b="1" dirty="0">
                <a:cs typeface="Calibri"/>
              </a:rPr>
              <a:t>b) 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u 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drugoj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 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skupini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su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učenici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čiji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roditelji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, bake I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djedovi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 u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govoru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aktivno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koriste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autohtone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ličke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izraze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.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Zadatak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ove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skupine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je bio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otkriti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 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značenje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riječi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iz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pjesme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uz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pomoć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/>
              </a:rPr>
              <a:t>obitelji</a:t>
            </a:r>
            <a:r>
              <a:rPr lang="en-US" b="1" dirty="0">
                <a:solidFill>
                  <a:srgbClr val="00B050"/>
                </a:solidFill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b="1" dirty="0">
                <a:cs typeface="Calibri"/>
              </a:rPr>
              <a:t>Na </a:t>
            </a:r>
            <a:r>
              <a:rPr lang="en-US" b="1" dirty="0" err="1">
                <a:cs typeface="Calibri"/>
              </a:rPr>
              <a:t>sljedećem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satu</a:t>
            </a:r>
            <a:r>
              <a:rPr lang="en-US" b="1" dirty="0">
                <a:cs typeface="Calibri"/>
              </a:rPr>
              <a:t> HJ </a:t>
            </a:r>
            <a:r>
              <a:rPr lang="en-US" b="1" dirty="0" err="1">
                <a:cs typeface="Calibri"/>
              </a:rPr>
              <a:t>učenici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predstavljaju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svoj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istraživački</a:t>
            </a:r>
            <a:r>
              <a:rPr lang="en-US" b="1" dirty="0">
                <a:cs typeface="Calibri"/>
              </a:rPr>
              <a:t> rad.</a:t>
            </a:r>
          </a:p>
        </p:txBody>
      </p:sp>
    </p:spTree>
    <p:extLst>
      <p:ext uri="{BB962C8B-B14F-4D97-AF65-F5344CB8AC3E}">
        <p14:creationId xmlns:p14="http://schemas.microsoft.com/office/powerpoint/2010/main" val="1128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239FC0-D140-D92B-3343-BFC9A610A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cs typeface="Calibri Light"/>
              </a:rPr>
              <a:t>Iskustva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81560-E7A0-02C5-C77F-3FE9CB633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/>
              </a:rPr>
              <a:t> S </a:t>
            </a:r>
            <a:r>
              <a:rPr lang="en-US" b="1" dirty="0" err="1">
                <a:cs typeface="Calibri"/>
              </a:rPr>
              <a:t>obzirom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na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pozitivna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iskustva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učenika</a:t>
            </a:r>
            <a:r>
              <a:rPr lang="en-US" b="1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ponudila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sam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prikupljati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autohtone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zavičajne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riječi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kojima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govore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stanovnici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Mušaluka</a:t>
            </a:r>
            <a:r>
              <a:rPr lang="en-US" b="1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Starog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Ličkog</a:t>
            </a:r>
            <a:r>
              <a:rPr lang="en-US" b="1" dirty="0">
                <a:cs typeface="Calibri"/>
              </a:rPr>
              <a:t> Osika I </a:t>
            </a:r>
            <a:r>
              <a:rPr lang="en-US" b="1" dirty="0" err="1">
                <a:cs typeface="Calibri"/>
              </a:rPr>
              <a:t>Perušića</a:t>
            </a:r>
            <a:r>
              <a:rPr lang="en-US" b="1" dirty="0">
                <a:cs typeface="Calibri"/>
              </a:rPr>
              <a:t> (</a:t>
            </a:r>
            <a:r>
              <a:rPr lang="en-US" b="1" dirty="0" err="1">
                <a:cs typeface="Calibri"/>
              </a:rPr>
              <a:t>rodbinske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veze</a:t>
            </a:r>
            <a:r>
              <a:rPr lang="en-US" b="1" dirty="0">
                <a:cs typeface="Calibri"/>
              </a:rPr>
              <a:t>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5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1C045-2E28-5BB5-09F5-1E722EB9B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bg1"/>
                </a:solidFill>
                <a:cs typeface="Calibri Light"/>
              </a:rPr>
              <a:t>Što sad?</a:t>
            </a:r>
            <a:endParaRPr lang="en-US" sz="6000" b="1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C8C8A1-D5C4-5EF9-DD75-EFF60950B5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26965"/>
              </p:ext>
            </p:extLst>
          </p:nvPr>
        </p:nvGraphicFramePr>
        <p:xfrm>
          <a:off x="5468389" y="-4198"/>
          <a:ext cx="6263640" cy="6866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0222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17ACF4-422D-6D81-99DD-8417C7460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00" y="520458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chemeClr val="bg1"/>
                </a:solidFill>
                <a:cs typeface="Calibri Light"/>
              </a:rPr>
              <a:t>7. razred  - opet problemi</a:t>
            </a:r>
            <a:endParaRPr lang="en-US" sz="6000" b="1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100210-907D-05B1-7C0F-F77525CB91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99395"/>
              </p:ext>
            </p:extLst>
          </p:nvPr>
        </p:nvGraphicFramePr>
        <p:xfrm>
          <a:off x="5468389" y="-4197"/>
          <a:ext cx="6263640" cy="6866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9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8751E5-AF9B-6ADD-2C19-D0685795C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4100" b="1">
                <a:solidFill>
                  <a:srgbClr val="FFFFFF"/>
                </a:solidFill>
                <a:cs typeface="Calibri Light"/>
              </a:rPr>
              <a:t>Bliži se kraj... ali još nemamo naziv rječnika!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2A2F6-01BF-715C-CBDE-20901320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399" y="1001378"/>
            <a:ext cx="6235937" cy="55467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dirty="0" err="1">
                <a:cs typeface="Calibri"/>
              </a:rPr>
              <a:t>trebalo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smo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rječniku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još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smisliti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ime</a:t>
            </a:r>
            <a:endParaRPr lang="en-US" b="1" dirty="0">
              <a:cs typeface="Calibri"/>
            </a:endParaRPr>
          </a:p>
          <a:p>
            <a:r>
              <a:rPr lang="en-US" b="1" dirty="0" err="1">
                <a:ea typeface="+mn-lt"/>
                <a:cs typeface="+mn-lt"/>
              </a:rPr>
              <a:t>zamolila</a:t>
            </a:r>
            <a:r>
              <a:rPr lang="en-US" b="1" dirty="0">
                <a:ea typeface="+mn-lt"/>
                <a:cs typeface="+mn-lt"/>
              </a:rPr>
              <a:t>  </a:t>
            </a:r>
            <a:r>
              <a:rPr lang="en-US" b="1" dirty="0" err="1">
                <a:ea typeface="+mn-lt"/>
                <a:cs typeface="+mn-lt"/>
              </a:rPr>
              <a:t>sam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učenike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neka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oni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olujom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ideja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ponude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rješenje</a:t>
            </a:r>
            <a:endParaRPr lang="en-US" b="1" dirty="0">
              <a:ea typeface="+mn-lt"/>
              <a:cs typeface="+mn-lt"/>
            </a:endParaRPr>
          </a:p>
          <a:p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odlučili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smo</a:t>
            </a:r>
            <a:r>
              <a:rPr lang="en-US" b="1" dirty="0">
                <a:ea typeface="+mn-lt"/>
                <a:cs typeface="+mn-lt"/>
              </a:rPr>
              <a:t> da </a:t>
            </a:r>
            <a:r>
              <a:rPr lang="en-US" b="1" dirty="0" err="1">
                <a:ea typeface="+mn-lt"/>
                <a:cs typeface="+mn-lt"/>
              </a:rPr>
              <a:t>nam</a:t>
            </a:r>
            <a:r>
              <a:rPr lang="en-US" b="1" dirty="0">
                <a:ea typeface="+mn-lt"/>
                <a:cs typeface="+mn-lt"/>
              </a:rPr>
              <a:t> se </a:t>
            </a:r>
            <a:r>
              <a:rPr lang="en-US" b="1" dirty="0" err="1">
                <a:ea typeface="+mn-lt"/>
                <a:cs typeface="+mn-lt"/>
              </a:rPr>
              <a:t>rječnik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zove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i="1" dirty="0" err="1">
                <a:ea typeface="+mn-lt"/>
                <a:cs typeface="+mn-lt"/>
              </a:rPr>
              <a:t>Naramak</a:t>
            </a:r>
            <a:r>
              <a:rPr lang="en-US" b="1" i="1" dirty="0">
                <a:ea typeface="+mn-lt"/>
                <a:cs typeface="+mn-lt"/>
              </a:rPr>
              <a:t> </a:t>
            </a:r>
            <a:r>
              <a:rPr lang="en-US" b="1" i="1" dirty="0" err="1">
                <a:ea typeface="+mn-lt"/>
                <a:cs typeface="+mn-lt"/>
              </a:rPr>
              <a:t>lički</a:t>
            </a:r>
            <a:r>
              <a:rPr lang="en-US" b="1" i="1" dirty="0">
                <a:ea typeface="+mn-lt"/>
                <a:cs typeface="+mn-lt"/>
              </a:rPr>
              <a:t>(h) </a:t>
            </a:r>
            <a:r>
              <a:rPr lang="en-US" b="1" i="1" dirty="0" err="1">
                <a:ea typeface="+mn-lt"/>
                <a:cs typeface="+mn-lt"/>
              </a:rPr>
              <a:t>riči</a:t>
            </a:r>
            <a:r>
              <a:rPr lang="en-US" b="1" i="1" dirty="0">
                <a:ea typeface="+mn-lt"/>
                <a:cs typeface="+mn-lt"/>
              </a:rPr>
              <a:t>.</a:t>
            </a:r>
            <a:r>
              <a:rPr lang="en-US" b="1" dirty="0">
                <a:ea typeface="+mn-lt"/>
                <a:cs typeface="+mn-lt"/>
              </a:rPr>
              <a:t> Radi </a:t>
            </a:r>
            <a:r>
              <a:rPr lang="en-US" b="1" dirty="0" err="1">
                <a:ea typeface="+mn-lt"/>
                <a:cs typeface="+mn-lt"/>
              </a:rPr>
              <a:t>čega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naramak</a:t>
            </a:r>
            <a:r>
              <a:rPr lang="en-US" b="1" dirty="0">
                <a:ea typeface="+mn-lt"/>
                <a:cs typeface="+mn-lt"/>
              </a:rPr>
              <a:t>? </a:t>
            </a:r>
            <a:r>
              <a:rPr lang="en-US" b="1" dirty="0" err="1">
                <a:ea typeface="+mn-lt"/>
                <a:cs typeface="+mn-lt"/>
              </a:rPr>
              <a:t>Odgovor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jednostavan</a:t>
            </a:r>
            <a:r>
              <a:rPr lang="en-US" b="1" dirty="0">
                <a:ea typeface="+mn-lt"/>
                <a:cs typeface="+mn-lt"/>
              </a:rPr>
              <a:t>: u </a:t>
            </a:r>
            <a:r>
              <a:rPr lang="en-US" b="1" dirty="0" err="1">
                <a:ea typeface="+mn-lt"/>
                <a:cs typeface="+mn-lt"/>
              </a:rPr>
              <a:t>naramak</a:t>
            </a:r>
            <a:r>
              <a:rPr lang="en-US" b="1" dirty="0">
                <a:ea typeface="+mn-lt"/>
                <a:cs typeface="+mn-lt"/>
              </a:rPr>
              <a:t> ne </a:t>
            </a:r>
            <a:r>
              <a:rPr lang="en-US" b="1" dirty="0" err="1">
                <a:ea typeface="+mn-lt"/>
                <a:cs typeface="+mn-lt"/>
              </a:rPr>
              <a:t>stane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mnogo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ali</a:t>
            </a:r>
            <a:r>
              <a:rPr lang="en-US" b="1" dirty="0">
                <a:ea typeface="+mn-lt"/>
                <a:cs typeface="+mn-lt"/>
              </a:rPr>
              <a:t> ono </a:t>
            </a:r>
            <a:r>
              <a:rPr lang="en-US" b="1" dirty="0" err="1">
                <a:ea typeface="+mn-lt"/>
                <a:cs typeface="+mn-lt"/>
              </a:rPr>
              <a:t>što</a:t>
            </a:r>
            <a:r>
              <a:rPr lang="en-US" b="1" dirty="0">
                <a:ea typeface="+mn-lt"/>
                <a:cs typeface="+mn-lt"/>
              </a:rPr>
              <a:t> (o)</a:t>
            </a:r>
            <a:r>
              <a:rPr lang="en-US" b="1" dirty="0" err="1">
                <a:ea typeface="+mn-lt"/>
                <a:cs typeface="+mn-lt"/>
              </a:rPr>
              <a:t>stane</a:t>
            </a:r>
            <a:r>
              <a:rPr lang="en-US" b="1" dirty="0">
                <a:ea typeface="+mn-lt"/>
                <a:cs typeface="+mn-lt"/>
              </a:rPr>
              <a:t> u </a:t>
            </a:r>
            <a:r>
              <a:rPr lang="en-US" b="1" dirty="0" err="1">
                <a:ea typeface="+mn-lt"/>
                <a:cs typeface="+mn-lt"/>
              </a:rPr>
              <a:t>naramku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vrijedno</a:t>
            </a:r>
            <a:r>
              <a:rPr lang="en-US" b="1" dirty="0">
                <a:ea typeface="+mn-lt"/>
                <a:cs typeface="+mn-lt"/>
              </a:rPr>
              <a:t> je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potrebno</a:t>
            </a:r>
            <a:r>
              <a:rPr lang="en-US" b="1" dirty="0">
                <a:ea typeface="+mn-lt"/>
                <a:cs typeface="+mn-lt"/>
              </a:rPr>
              <a:t>, a </a:t>
            </a:r>
            <a:r>
              <a:rPr lang="en-US" b="1" dirty="0" err="1">
                <a:ea typeface="+mn-lt"/>
                <a:cs typeface="+mn-lt"/>
              </a:rPr>
              <a:t>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blizu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srca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b="1" dirty="0">
              <a:cs typeface="Calibri"/>
            </a:endParaRPr>
          </a:p>
          <a:p>
            <a:r>
              <a:rPr lang="en-US" b="1" dirty="0" err="1">
                <a:cs typeface="Calibri"/>
              </a:rPr>
              <a:t>na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kraju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sam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učenicima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pomogla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napisati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uvod</a:t>
            </a:r>
            <a:r>
              <a:rPr lang="en-US" b="1" dirty="0">
                <a:cs typeface="Calibri"/>
              </a:rPr>
              <a:t> u </a:t>
            </a:r>
            <a:r>
              <a:rPr lang="en-US" b="1" dirty="0" err="1">
                <a:cs typeface="Calibri"/>
              </a:rPr>
              <a:t>kojem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smo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opisali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izradu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rječnika</a:t>
            </a:r>
            <a:r>
              <a:rPr lang="en-US" b="1" dirty="0">
                <a:cs typeface="Calibri"/>
              </a:rPr>
              <a:t> od </a:t>
            </a:r>
            <a:r>
              <a:rPr lang="en-US" b="1" dirty="0" err="1">
                <a:cs typeface="Calibri"/>
              </a:rPr>
              <a:t>ideje</a:t>
            </a:r>
            <a:r>
              <a:rPr lang="en-US" b="1" dirty="0">
                <a:cs typeface="Calibri"/>
              </a:rPr>
              <a:t> do </a:t>
            </a:r>
            <a:r>
              <a:rPr lang="en-US" b="1" dirty="0" err="1">
                <a:cs typeface="Calibri"/>
              </a:rPr>
              <a:t>realizacije</a:t>
            </a:r>
            <a:r>
              <a:rPr lang="en-US" b="1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296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1122</Words>
  <Application>Microsoft Office PowerPoint</Application>
  <PresentationFormat>Široki zaslon</PresentationFormat>
  <Paragraphs>84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Fira Sans</vt:lpstr>
      <vt:lpstr>office theme</vt:lpstr>
      <vt:lpstr>Očuvanje lokalnoga govora</vt:lpstr>
      <vt:lpstr>Na današnjem predavanju govorit će se o sljedećem:</vt:lpstr>
      <vt:lpstr>Ideja...</vt:lpstr>
      <vt:lpstr>5. razred</vt:lpstr>
      <vt:lpstr>6. razred – dijalektalna pjesma (M. Sanković, Ličan)</vt:lpstr>
      <vt:lpstr>Iskustva</vt:lpstr>
      <vt:lpstr>Što sad?</vt:lpstr>
      <vt:lpstr>7. razred  - opet problemi</vt:lpstr>
      <vt:lpstr>Bliži se kraj... ali još nemamo naziv rječnika!</vt:lpstr>
      <vt:lpstr>Digitalna ili tiskana inačica?</vt:lpstr>
      <vt:lpstr>Renata ko Renata... nikad zadovoljna </vt:lpstr>
      <vt:lpstr>Što su učenici naučili u ovom projektu?</vt:lpstr>
      <vt:lpstr>Ostvarene međupredmetne teme</vt:lpstr>
      <vt:lpstr>Međupredmetne teme</vt:lpstr>
      <vt:lpstr>Međupredmetna korelacija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Dragocjenka Bilović</cp:lastModifiedBy>
  <cp:revision>921</cp:revision>
  <dcterms:created xsi:type="dcterms:W3CDTF">2022-04-19T16:45:11Z</dcterms:created>
  <dcterms:modified xsi:type="dcterms:W3CDTF">2022-07-05T07:38:19Z</dcterms:modified>
</cp:coreProperties>
</file>