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4" r:id="rId13"/>
    <p:sldId id="272" r:id="rId14"/>
    <p:sldId id="270" r:id="rId15"/>
    <p:sldId id="271" r:id="rId16"/>
    <p:sldId id="275" r:id="rId17"/>
    <p:sldId id="277" r:id="rId18"/>
    <p:sldId id="276" r:id="rId19"/>
    <p:sldId id="278" r:id="rId20"/>
    <p:sldId id="282" r:id="rId21"/>
    <p:sldId id="283" r:id="rId22"/>
    <p:sldId id="260" r:id="rId23"/>
    <p:sldId id="259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F50C5-B5A5-46F5-994E-2F232A33718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3FEC8-B7AA-4615-8BD4-804C648CAA95}">
      <dgm:prSet/>
      <dgm:spPr/>
      <dgm:t>
        <a:bodyPr/>
        <a:lstStyle/>
        <a:p>
          <a:r>
            <a:rPr lang="hr-HR" dirty="0"/>
            <a:t>Edukacija (oko četiri sata) od članova Radne skupine.</a:t>
          </a:r>
          <a:endParaRPr lang="en-US" dirty="0"/>
        </a:p>
      </dgm:t>
    </dgm:pt>
    <dgm:pt modelId="{567E17A5-DFAD-4555-A19C-E0C64129FA3A}" type="parTrans" cxnId="{9171EDA4-BA44-4E67-A2D9-591662C5C233}">
      <dgm:prSet/>
      <dgm:spPr/>
      <dgm:t>
        <a:bodyPr/>
        <a:lstStyle/>
        <a:p>
          <a:endParaRPr lang="en-US"/>
        </a:p>
      </dgm:t>
    </dgm:pt>
    <dgm:pt modelId="{41DF3B7F-CED9-4894-8F1D-F3A6501D71F9}" type="sibTrans" cxnId="{9171EDA4-BA44-4E67-A2D9-591662C5C233}">
      <dgm:prSet/>
      <dgm:spPr/>
      <dgm:t>
        <a:bodyPr/>
        <a:lstStyle/>
        <a:p>
          <a:endParaRPr lang="en-US"/>
        </a:p>
      </dgm:t>
    </dgm:pt>
    <dgm:pt modelId="{F57890B7-9A33-4B4A-BEF8-D61A60DD731D}">
      <dgm:prSet/>
      <dgm:spPr/>
      <dgm:t>
        <a:bodyPr/>
        <a:lstStyle/>
        <a:p>
          <a:r>
            <a:rPr lang="hr-HR"/>
            <a:t>Predstavljanje detaljnih opisnika.</a:t>
          </a:r>
          <a:endParaRPr lang="en-US"/>
        </a:p>
      </dgm:t>
    </dgm:pt>
    <dgm:pt modelId="{32CD611F-E7EF-4C65-A27B-22E3B1A1C64C}" type="parTrans" cxnId="{4390FDBA-E8A6-4337-A019-E70BD67D9252}">
      <dgm:prSet/>
      <dgm:spPr/>
      <dgm:t>
        <a:bodyPr/>
        <a:lstStyle/>
        <a:p>
          <a:endParaRPr lang="en-US"/>
        </a:p>
      </dgm:t>
    </dgm:pt>
    <dgm:pt modelId="{419F7F02-47D4-4497-8E67-950079EBCCB3}" type="sibTrans" cxnId="{4390FDBA-E8A6-4337-A019-E70BD67D9252}">
      <dgm:prSet/>
      <dgm:spPr/>
      <dgm:t>
        <a:bodyPr/>
        <a:lstStyle/>
        <a:p>
          <a:endParaRPr lang="en-US"/>
        </a:p>
      </dgm:t>
    </dgm:pt>
    <dgm:pt modelId="{66C8C6A2-7258-4C57-8CF9-BA7D51BF7738}">
      <dgm:prSet/>
      <dgm:spPr/>
      <dgm:t>
        <a:bodyPr/>
        <a:lstStyle/>
        <a:p>
          <a:r>
            <a:rPr lang="hr-HR"/>
            <a:t>Ostvarenost teme.</a:t>
          </a:r>
          <a:endParaRPr lang="en-US"/>
        </a:p>
      </dgm:t>
    </dgm:pt>
    <dgm:pt modelId="{EA9ABB1F-3514-4ACA-9A1F-5FFEA71F92B4}" type="parTrans" cxnId="{8A115BFC-DA89-4E38-BA06-3AE452D196E5}">
      <dgm:prSet/>
      <dgm:spPr/>
      <dgm:t>
        <a:bodyPr/>
        <a:lstStyle/>
        <a:p>
          <a:endParaRPr lang="en-US"/>
        </a:p>
      </dgm:t>
    </dgm:pt>
    <dgm:pt modelId="{F839C1C5-E134-4E7B-9525-22A4AA946B7D}" type="sibTrans" cxnId="{8A115BFC-DA89-4E38-BA06-3AE452D196E5}">
      <dgm:prSet/>
      <dgm:spPr/>
      <dgm:t>
        <a:bodyPr/>
        <a:lstStyle/>
        <a:p>
          <a:endParaRPr lang="en-US"/>
        </a:p>
      </dgm:t>
    </dgm:pt>
    <dgm:pt modelId="{CC99F160-C256-4F43-9EE5-C18D6A04C355}">
      <dgm:prSet/>
      <dgm:spPr/>
      <dgm:t>
        <a:bodyPr/>
        <a:lstStyle/>
        <a:p>
          <a:r>
            <a:rPr lang="hr-HR"/>
            <a:t>Kompozicija i struktura.</a:t>
          </a:r>
          <a:endParaRPr lang="en-US"/>
        </a:p>
      </dgm:t>
    </dgm:pt>
    <dgm:pt modelId="{E28A9ADD-B61E-422B-ABC7-6247444230C5}" type="parTrans" cxnId="{C7C007FB-2717-478E-8E60-C29298F8126D}">
      <dgm:prSet/>
      <dgm:spPr/>
      <dgm:t>
        <a:bodyPr/>
        <a:lstStyle/>
        <a:p>
          <a:endParaRPr lang="en-US"/>
        </a:p>
      </dgm:t>
    </dgm:pt>
    <dgm:pt modelId="{A4D934C0-68EE-424C-A0A3-49D9AF15D59B}" type="sibTrans" cxnId="{C7C007FB-2717-478E-8E60-C29298F8126D}">
      <dgm:prSet/>
      <dgm:spPr/>
      <dgm:t>
        <a:bodyPr/>
        <a:lstStyle/>
        <a:p>
          <a:endParaRPr lang="en-US"/>
        </a:p>
      </dgm:t>
    </dgm:pt>
    <dgm:pt modelId="{2B4565FE-7028-4440-8522-2423D7ED89C1}">
      <dgm:prSet/>
      <dgm:spPr/>
      <dgm:t>
        <a:bodyPr/>
        <a:lstStyle/>
        <a:p>
          <a:r>
            <a:rPr lang="hr-HR"/>
            <a:t>Rječnik i stil.</a:t>
          </a:r>
          <a:endParaRPr lang="en-US"/>
        </a:p>
      </dgm:t>
    </dgm:pt>
    <dgm:pt modelId="{5166B3DF-03D0-4DAE-B746-44F29EE26F7B}" type="parTrans" cxnId="{10CF6EB4-42DA-451D-B660-15147D09EF0F}">
      <dgm:prSet/>
      <dgm:spPr/>
      <dgm:t>
        <a:bodyPr/>
        <a:lstStyle/>
        <a:p>
          <a:endParaRPr lang="en-US"/>
        </a:p>
      </dgm:t>
    </dgm:pt>
    <dgm:pt modelId="{C2E515D7-F138-478C-A9D2-4C0BAD9DA173}" type="sibTrans" cxnId="{10CF6EB4-42DA-451D-B660-15147D09EF0F}">
      <dgm:prSet/>
      <dgm:spPr/>
      <dgm:t>
        <a:bodyPr/>
        <a:lstStyle/>
        <a:p>
          <a:endParaRPr lang="en-US"/>
        </a:p>
      </dgm:t>
    </dgm:pt>
    <dgm:pt modelId="{E21F4F82-ABF4-421D-B46F-6F82FF846A9D}">
      <dgm:prSet/>
      <dgm:spPr/>
      <dgm:t>
        <a:bodyPr/>
        <a:lstStyle/>
        <a:p>
          <a:r>
            <a:rPr lang="hr-HR"/>
            <a:t>Jezična točnost.</a:t>
          </a:r>
          <a:endParaRPr lang="en-US"/>
        </a:p>
      </dgm:t>
    </dgm:pt>
    <dgm:pt modelId="{9C5DC162-499A-4C4A-B157-D90D0086DCD4}" type="parTrans" cxnId="{85BAD76E-343B-4F09-9AE4-0ACAA76A658C}">
      <dgm:prSet/>
      <dgm:spPr/>
      <dgm:t>
        <a:bodyPr/>
        <a:lstStyle/>
        <a:p>
          <a:endParaRPr lang="en-US"/>
        </a:p>
      </dgm:t>
    </dgm:pt>
    <dgm:pt modelId="{A67C59A3-C2D0-49E3-BA01-793DA2F4B4F8}" type="sibTrans" cxnId="{85BAD76E-343B-4F09-9AE4-0ACAA76A658C}">
      <dgm:prSet/>
      <dgm:spPr/>
      <dgm:t>
        <a:bodyPr/>
        <a:lstStyle/>
        <a:p>
          <a:endParaRPr lang="en-US"/>
        </a:p>
      </dgm:t>
    </dgm:pt>
    <dgm:pt modelId="{9BC03525-CBD0-4CBB-A4C4-A74800F58144}" type="pres">
      <dgm:prSet presAssocID="{1CBF50C5-B5A5-46F5-994E-2F232A337183}" presName="vert0" presStyleCnt="0">
        <dgm:presLayoutVars>
          <dgm:dir/>
          <dgm:animOne val="branch"/>
          <dgm:animLvl val="lvl"/>
        </dgm:presLayoutVars>
      </dgm:prSet>
      <dgm:spPr/>
    </dgm:pt>
    <dgm:pt modelId="{5D668BDF-45EB-4DF6-AA11-726025B77000}" type="pres">
      <dgm:prSet presAssocID="{AC13FEC8-B7AA-4615-8BD4-804C648CAA95}" presName="thickLine" presStyleLbl="alignNode1" presStyleIdx="0" presStyleCnt="6"/>
      <dgm:spPr/>
    </dgm:pt>
    <dgm:pt modelId="{F1EDC479-84BA-4D0C-9655-20BAD4D6C0E5}" type="pres">
      <dgm:prSet presAssocID="{AC13FEC8-B7AA-4615-8BD4-804C648CAA95}" presName="horz1" presStyleCnt="0"/>
      <dgm:spPr/>
    </dgm:pt>
    <dgm:pt modelId="{CE6363D4-8336-41D9-9DDC-CAC489A5B598}" type="pres">
      <dgm:prSet presAssocID="{AC13FEC8-B7AA-4615-8BD4-804C648CAA95}" presName="tx1" presStyleLbl="revTx" presStyleIdx="0" presStyleCnt="6"/>
      <dgm:spPr/>
    </dgm:pt>
    <dgm:pt modelId="{D853A69B-42D6-4483-AC26-D2A17DCA7DC9}" type="pres">
      <dgm:prSet presAssocID="{AC13FEC8-B7AA-4615-8BD4-804C648CAA95}" presName="vert1" presStyleCnt="0"/>
      <dgm:spPr/>
    </dgm:pt>
    <dgm:pt modelId="{32878F4A-2E7A-4B4A-B85D-130FBDEFD2EC}" type="pres">
      <dgm:prSet presAssocID="{F57890B7-9A33-4B4A-BEF8-D61A60DD731D}" presName="thickLine" presStyleLbl="alignNode1" presStyleIdx="1" presStyleCnt="6"/>
      <dgm:spPr/>
    </dgm:pt>
    <dgm:pt modelId="{A0F8FB9A-FD68-4E4F-ABB3-C7A98217C926}" type="pres">
      <dgm:prSet presAssocID="{F57890B7-9A33-4B4A-BEF8-D61A60DD731D}" presName="horz1" presStyleCnt="0"/>
      <dgm:spPr/>
    </dgm:pt>
    <dgm:pt modelId="{235EBD86-1DE4-41F9-8686-8F3DF8FCC23B}" type="pres">
      <dgm:prSet presAssocID="{F57890B7-9A33-4B4A-BEF8-D61A60DD731D}" presName="tx1" presStyleLbl="revTx" presStyleIdx="1" presStyleCnt="6"/>
      <dgm:spPr/>
    </dgm:pt>
    <dgm:pt modelId="{3D5EDAB9-DC7D-46A3-874B-F45340D7C541}" type="pres">
      <dgm:prSet presAssocID="{F57890B7-9A33-4B4A-BEF8-D61A60DD731D}" presName="vert1" presStyleCnt="0"/>
      <dgm:spPr/>
    </dgm:pt>
    <dgm:pt modelId="{18FB5162-45A2-4591-8875-583DCFF9BA5C}" type="pres">
      <dgm:prSet presAssocID="{66C8C6A2-7258-4C57-8CF9-BA7D51BF7738}" presName="thickLine" presStyleLbl="alignNode1" presStyleIdx="2" presStyleCnt="6"/>
      <dgm:spPr/>
    </dgm:pt>
    <dgm:pt modelId="{9B65EBEE-B2CF-43F5-B539-861BB53B4F2F}" type="pres">
      <dgm:prSet presAssocID="{66C8C6A2-7258-4C57-8CF9-BA7D51BF7738}" presName="horz1" presStyleCnt="0"/>
      <dgm:spPr/>
    </dgm:pt>
    <dgm:pt modelId="{AFE706C4-FB7B-464A-832C-268F8B20C642}" type="pres">
      <dgm:prSet presAssocID="{66C8C6A2-7258-4C57-8CF9-BA7D51BF7738}" presName="tx1" presStyleLbl="revTx" presStyleIdx="2" presStyleCnt="6"/>
      <dgm:spPr/>
    </dgm:pt>
    <dgm:pt modelId="{6A16870E-E572-470C-9D00-681D1C50F094}" type="pres">
      <dgm:prSet presAssocID="{66C8C6A2-7258-4C57-8CF9-BA7D51BF7738}" presName="vert1" presStyleCnt="0"/>
      <dgm:spPr/>
    </dgm:pt>
    <dgm:pt modelId="{B020BD12-F8C1-46DC-94B3-9CBB439EEBF9}" type="pres">
      <dgm:prSet presAssocID="{CC99F160-C256-4F43-9EE5-C18D6A04C355}" presName="thickLine" presStyleLbl="alignNode1" presStyleIdx="3" presStyleCnt="6"/>
      <dgm:spPr/>
    </dgm:pt>
    <dgm:pt modelId="{D9BACD7B-CFCE-4880-ADAE-0CAA21D64131}" type="pres">
      <dgm:prSet presAssocID="{CC99F160-C256-4F43-9EE5-C18D6A04C355}" presName="horz1" presStyleCnt="0"/>
      <dgm:spPr/>
    </dgm:pt>
    <dgm:pt modelId="{7A0FDB17-0F7C-46A7-891B-8694922F638F}" type="pres">
      <dgm:prSet presAssocID="{CC99F160-C256-4F43-9EE5-C18D6A04C355}" presName="tx1" presStyleLbl="revTx" presStyleIdx="3" presStyleCnt="6"/>
      <dgm:spPr/>
    </dgm:pt>
    <dgm:pt modelId="{1CD47B86-B2B0-48FF-BFE6-5C9E80728408}" type="pres">
      <dgm:prSet presAssocID="{CC99F160-C256-4F43-9EE5-C18D6A04C355}" presName="vert1" presStyleCnt="0"/>
      <dgm:spPr/>
    </dgm:pt>
    <dgm:pt modelId="{360A0DA3-6E75-440D-A95B-EF9681AC7D6D}" type="pres">
      <dgm:prSet presAssocID="{2B4565FE-7028-4440-8522-2423D7ED89C1}" presName="thickLine" presStyleLbl="alignNode1" presStyleIdx="4" presStyleCnt="6"/>
      <dgm:spPr/>
    </dgm:pt>
    <dgm:pt modelId="{52337C74-6560-4005-812B-A4CF3DB2BBDF}" type="pres">
      <dgm:prSet presAssocID="{2B4565FE-7028-4440-8522-2423D7ED89C1}" presName="horz1" presStyleCnt="0"/>
      <dgm:spPr/>
    </dgm:pt>
    <dgm:pt modelId="{58AF3C6E-9964-49D4-B39B-32EF0C5662E3}" type="pres">
      <dgm:prSet presAssocID="{2B4565FE-7028-4440-8522-2423D7ED89C1}" presName="tx1" presStyleLbl="revTx" presStyleIdx="4" presStyleCnt="6"/>
      <dgm:spPr/>
    </dgm:pt>
    <dgm:pt modelId="{FAE43CC8-44B9-4E64-8DF1-5FF025A3ADC3}" type="pres">
      <dgm:prSet presAssocID="{2B4565FE-7028-4440-8522-2423D7ED89C1}" presName="vert1" presStyleCnt="0"/>
      <dgm:spPr/>
    </dgm:pt>
    <dgm:pt modelId="{3CD5C80D-8D6A-4563-AAC3-E1C78F87998E}" type="pres">
      <dgm:prSet presAssocID="{E21F4F82-ABF4-421D-B46F-6F82FF846A9D}" presName="thickLine" presStyleLbl="alignNode1" presStyleIdx="5" presStyleCnt="6"/>
      <dgm:spPr/>
    </dgm:pt>
    <dgm:pt modelId="{F812B96D-C052-48EB-B5FB-7F232D7AC414}" type="pres">
      <dgm:prSet presAssocID="{E21F4F82-ABF4-421D-B46F-6F82FF846A9D}" presName="horz1" presStyleCnt="0"/>
      <dgm:spPr/>
    </dgm:pt>
    <dgm:pt modelId="{8FD7E0B9-4CB1-48C4-82C7-2D1BEEFB78BF}" type="pres">
      <dgm:prSet presAssocID="{E21F4F82-ABF4-421D-B46F-6F82FF846A9D}" presName="tx1" presStyleLbl="revTx" presStyleIdx="5" presStyleCnt="6"/>
      <dgm:spPr/>
    </dgm:pt>
    <dgm:pt modelId="{60A6E137-0F99-4850-BC0C-8BF731AC3B5F}" type="pres">
      <dgm:prSet presAssocID="{E21F4F82-ABF4-421D-B46F-6F82FF846A9D}" presName="vert1" presStyleCnt="0"/>
      <dgm:spPr/>
    </dgm:pt>
  </dgm:ptLst>
  <dgm:cxnLst>
    <dgm:cxn modelId="{1A02C513-B2B2-4E89-9ACD-0DCF0D087809}" type="presOf" srcId="{AC13FEC8-B7AA-4615-8BD4-804C648CAA95}" destId="{CE6363D4-8336-41D9-9DDC-CAC489A5B598}" srcOrd="0" destOrd="0" presId="urn:microsoft.com/office/officeart/2008/layout/LinedList"/>
    <dgm:cxn modelId="{1EDF6024-F60B-4ABD-A88E-C535A037C627}" type="presOf" srcId="{2B4565FE-7028-4440-8522-2423D7ED89C1}" destId="{58AF3C6E-9964-49D4-B39B-32EF0C5662E3}" srcOrd="0" destOrd="0" presId="urn:microsoft.com/office/officeart/2008/layout/LinedList"/>
    <dgm:cxn modelId="{5DA5DE3A-26CE-487B-B043-480431AE5412}" type="presOf" srcId="{CC99F160-C256-4F43-9EE5-C18D6A04C355}" destId="{7A0FDB17-0F7C-46A7-891B-8694922F638F}" srcOrd="0" destOrd="0" presId="urn:microsoft.com/office/officeart/2008/layout/LinedList"/>
    <dgm:cxn modelId="{4F116044-D6D4-439A-A721-FB5F02CA78E9}" type="presOf" srcId="{E21F4F82-ABF4-421D-B46F-6F82FF846A9D}" destId="{8FD7E0B9-4CB1-48C4-82C7-2D1BEEFB78BF}" srcOrd="0" destOrd="0" presId="urn:microsoft.com/office/officeart/2008/layout/LinedList"/>
    <dgm:cxn modelId="{85BAD76E-343B-4F09-9AE4-0ACAA76A658C}" srcId="{1CBF50C5-B5A5-46F5-994E-2F232A337183}" destId="{E21F4F82-ABF4-421D-B46F-6F82FF846A9D}" srcOrd="5" destOrd="0" parTransId="{9C5DC162-499A-4C4A-B157-D90D0086DCD4}" sibTransId="{A67C59A3-C2D0-49E3-BA01-793DA2F4B4F8}"/>
    <dgm:cxn modelId="{5348A589-2B39-44EA-B0CE-9389E38E7ADA}" type="presOf" srcId="{66C8C6A2-7258-4C57-8CF9-BA7D51BF7738}" destId="{AFE706C4-FB7B-464A-832C-268F8B20C642}" srcOrd="0" destOrd="0" presId="urn:microsoft.com/office/officeart/2008/layout/LinedList"/>
    <dgm:cxn modelId="{9171EDA4-BA44-4E67-A2D9-591662C5C233}" srcId="{1CBF50C5-B5A5-46F5-994E-2F232A337183}" destId="{AC13FEC8-B7AA-4615-8BD4-804C648CAA95}" srcOrd="0" destOrd="0" parTransId="{567E17A5-DFAD-4555-A19C-E0C64129FA3A}" sibTransId="{41DF3B7F-CED9-4894-8F1D-F3A6501D71F9}"/>
    <dgm:cxn modelId="{10CF6EB4-42DA-451D-B660-15147D09EF0F}" srcId="{1CBF50C5-B5A5-46F5-994E-2F232A337183}" destId="{2B4565FE-7028-4440-8522-2423D7ED89C1}" srcOrd="4" destOrd="0" parTransId="{5166B3DF-03D0-4DAE-B746-44F29EE26F7B}" sibTransId="{C2E515D7-F138-478C-A9D2-4C0BAD9DA173}"/>
    <dgm:cxn modelId="{4390FDBA-E8A6-4337-A019-E70BD67D9252}" srcId="{1CBF50C5-B5A5-46F5-994E-2F232A337183}" destId="{F57890B7-9A33-4B4A-BEF8-D61A60DD731D}" srcOrd="1" destOrd="0" parTransId="{32CD611F-E7EF-4C65-A27B-22E3B1A1C64C}" sibTransId="{419F7F02-47D4-4497-8E67-950079EBCCB3}"/>
    <dgm:cxn modelId="{85A86BDD-AD9B-4E66-8583-CC1B7B431FC8}" type="presOf" srcId="{1CBF50C5-B5A5-46F5-994E-2F232A337183}" destId="{9BC03525-CBD0-4CBB-A4C4-A74800F58144}" srcOrd="0" destOrd="0" presId="urn:microsoft.com/office/officeart/2008/layout/LinedList"/>
    <dgm:cxn modelId="{386280F7-C7C5-44E3-BD11-1DFB5E882133}" type="presOf" srcId="{F57890B7-9A33-4B4A-BEF8-D61A60DD731D}" destId="{235EBD86-1DE4-41F9-8686-8F3DF8FCC23B}" srcOrd="0" destOrd="0" presId="urn:microsoft.com/office/officeart/2008/layout/LinedList"/>
    <dgm:cxn modelId="{C7C007FB-2717-478E-8E60-C29298F8126D}" srcId="{1CBF50C5-B5A5-46F5-994E-2F232A337183}" destId="{CC99F160-C256-4F43-9EE5-C18D6A04C355}" srcOrd="3" destOrd="0" parTransId="{E28A9ADD-B61E-422B-ABC7-6247444230C5}" sibTransId="{A4D934C0-68EE-424C-A0A3-49D9AF15D59B}"/>
    <dgm:cxn modelId="{8A115BFC-DA89-4E38-BA06-3AE452D196E5}" srcId="{1CBF50C5-B5A5-46F5-994E-2F232A337183}" destId="{66C8C6A2-7258-4C57-8CF9-BA7D51BF7738}" srcOrd="2" destOrd="0" parTransId="{EA9ABB1F-3514-4ACA-9A1F-5FFEA71F92B4}" sibTransId="{F839C1C5-E134-4E7B-9525-22A4AA946B7D}"/>
    <dgm:cxn modelId="{65969DB4-6015-49C6-8442-C36CE1D01224}" type="presParOf" srcId="{9BC03525-CBD0-4CBB-A4C4-A74800F58144}" destId="{5D668BDF-45EB-4DF6-AA11-726025B77000}" srcOrd="0" destOrd="0" presId="urn:microsoft.com/office/officeart/2008/layout/LinedList"/>
    <dgm:cxn modelId="{C8E8425F-FA2C-40D6-B434-E7D8EA309A5A}" type="presParOf" srcId="{9BC03525-CBD0-4CBB-A4C4-A74800F58144}" destId="{F1EDC479-84BA-4D0C-9655-20BAD4D6C0E5}" srcOrd="1" destOrd="0" presId="urn:microsoft.com/office/officeart/2008/layout/LinedList"/>
    <dgm:cxn modelId="{756E2BD8-65D6-40D8-B792-72734AE209FF}" type="presParOf" srcId="{F1EDC479-84BA-4D0C-9655-20BAD4D6C0E5}" destId="{CE6363D4-8336-41D9-9DDC-CAC489A5B598}" srcOrd="0" destOrd="0" presId="urn:microsoft.com/office/officeart/2008/layout/LinedList"/>
    <dgm:cxn modelId="{5DF06F39-BEC3-4EB3-929D-DA25E58DE080}" type="presParOf" srcId="{F1EDC479-84BA-4D0C-9655-20BAD4D6C0E5}" destId="{D853A69B-42D6-4483-AC26-D2A17DCA7DC9}" srcOrd="1" destOrd="0" presId="urn:microsoft.com/office/officeart/2008/layout/LinedList"/>
    <dgm:cxn modelId="{03DD9B48-5AA6-4669-AC8D-9AEAB05DFFB1}" type="presParOf" srcId="{9BC03525-CBD0-4CBB-A4C4-A74800F58144}" destId="{32878F4A-2E7A-4B4A-B85D-130FBDEFD2EC}" srcOrd="2" destOrd="0" presId="urn:microsoft.com/office/officeart/2008/layout/LinedList"/>
    <dgm:cxn modelId="{5EAF50A2-C43F-4224-B9ED-E22281A8A9DF}" type="presParOf" srcId="{9BC03525-CBD0-4CBB-A4C4-A74800F58144}" destId="{A0F8FB9A-FD68-4E4F-ABB3-C7A98217C926}" srcOrd="3" destOrd="0" presId="urn:microsoft.com/office/officeart/2008/layout/LinedList"/>
    <dgm:cxn modelId="{617715ED-21A1-4019-94F5-1A093D604850}" type="presParOf" srcId="{A0F8FB9A-FD68-4E4F-ABB3-C7A98217C926}" destId="{235EBD86-1DE4-41F9-8686-8F3DF8FCC23B}" srcOrd="0" destOrd="0" presId="urn:microsoft.com/office/officeart/2008/layout/LinedList"/>
    <dgm:cxn modelId="{F6B52522-463B-417B-927F-65DEB6B798E5}" type="presParOf" srcId="{A0F8FB9A-FD68-4E4F-ABB3-C7A98217C926}" destId="{3D5EDAB9-DC7D-46A3-874B-F45340D7C541}" srcOrd="1" destOrd="0" presId="urn:microsoft.com/office/officeart/2008/layout/LinedList"/>
    <dgm:cxn modelId="{4227ED92-88B8-4B12-A9E4-C8B861218462}" type="presParOf" srcId="{9BC03525-CBD0-4CBB-A4C4-A74800F58144}" destId="{18FB5162-45A2-4591-8875-583DCFF9BA5C}" srcOrd="4" destOrd="0" presId="urn:microsoft.com/office/officeart/2008/layout/LinedList"/>
    <dgm:cxn modelId="{598E7B68-EEB6-40AA-83D8-5829198E2A49}" type="presParOf" srcId="{9BC03525-CBD0-4CBB-A4C4-A74800F58144}" destId="{9B65EBEE-B2CF-43F5-B539-861BB53B4F2F}" srcOrd="5" destOrd="0" presId="urn:microsoft.com/office/officeart/2008/layout/LinedList"/>
    <dgm:cxn modelId="{FD093A0B-52E9-4EF4-A267-21B4C3424288}" type="presParOf" srcId="{9B65EBEE-B2CF-43F5-B539-861BB53B4F2F}" destId="{AFE706C4-FB7B-464A-832C-268F8B20C642}" srcOrd="0" destOrd="0" presId="urn:microsoft.com/office/officeart/2008/layout/LinedList"/>
    <dgm:cxn modelId="{E139DAE1-5289-43F6-9ABB-65804A8A8FAE}" type="presParOf" srcId="{9B65EBEE-B2CF-43F5-B539-861BB53B4F2F}" destId="{6A16870E-E572-470C-9D00-681D1C50F094}" srcOrd="1" destOrd="0" presId="urn:microsoft.com/office/officeart/2008/layout/LinedList"/>
    <dgm:cxn modelId="{C5A07B0B-B68C-4A8E-845F-E7B24693F997}" type="presParOf" srcId="{9BC03525-CBD0-4CBB-A4C4-A74800F58144}" destId="{B020BD12-F8C1-46DC-94B3-9CBB439EEBF9}" srcOrd="6" destOrd="0" presId="urn:microsoft.com/office/officeart/2008/layout/LinedList"/>
    <dgm:cxn modelId="{BFC197A5-A1BF-4CDD-9CE2-6A8957F874C6}" type="presParOf" srcId="{9BC03525-CBD0-4CBB-A4C4-A74800F58144}" destId="{D9BACD7B-CFCE-4880-ADAE-0CAA21D64131}" srcOrd="7" destOrd="0" presId="urn:microsoft.com/office/officeart/2008/layout/LinedList"/>
    <dgm:cxn modelId="{DA8B8DA2-29A1-47B3-B284-62861735F696}" type="presParOf" srcId="{D9BACD7B-CFCE-4880-ADAE-0CAA21D64131}" destId="{7A0FDB17-0F7C-46A7-891B-8694922F638F}" srcOrd="0" destOrd="0" presId="urn:microsoft.com/office/officeart/2008/layout/LinedList"/>
    <dgm:cxn modelId="{A39C8B8A-9942-4B02-B292-2FD1D59D7052}" type="presParOf" srcId="{D9BACD7B-CFCE-4880-ADAE-0CAA21D64131}" destId="{1CD47B86-B2B0-48FF-BFE6-5C9E80728408}" srcOrd="1" destOrd="0" presId="urn:microsoft.com/office/officeart/2008/layout/LinedList"/>
    <dgm:cxn modelId="{D6EC6DD8-1113-45E6-8F2E-C8914C2B374A}" type="presParOf" srcId="{9BC03525-CBD0-4CBB-A4C4-A74800F58144}" destId="{360A0DA3-6E75-440D-A95B-EF9681AC7D6D}" srcOrd="8" destOrd="0" presId="urn:microsoft.com/office/officeart/2008/layout/LinedList"/>
    <dgm:cxn modelId="{C6782EA4-7C6C-47F5-BF1A-83E00A43A019}" type="presParOf" srcId="{9BC03525-CBD0-4CBB-A4C4-A74800F58144}" destId="{52337C74-6560-4005-812B-A4CF3DB2BBDF}" srcOrd="9" destOrd="0" presId="urn:microsoft.com/office/officeart/2008/layout/LinedList"/>
    <dgm:cxn modelId="{611C8938-6290-48C1-A5D4-8BDA28406E1F}" type="presParOf" srcId="{52337C74-6560-4005-812B-A4CF3DB2BBDF}" destId="{58AF3C6E-9964-49D4-B39B-32EF0C5662E3}" srcOrd="0" destOrd="0" presId="urn:microsoft.com/office/officeart/2008/layout/LinedList"/>
    <dgm:cxn modelId="{609D37D3-9985-475D-AD48-68BACA171383}" type="presParOf" srcId="{52337C74-6560-4005-812B-A4CF3DB2BBDF}" destId="{FAE43CC8-44B9-4E64-8DF1-5FF025A3ADC3}" srcOrd="1" destOrd="0" presId="urn:microsoft.com/office/officeart/2008/layout/LinedList"/>
    <dgm:cxn modelId="{CF2D5088-5550-42D2-9EF0-E94ECEAA3CEC}" type="presParOf" srcId="{9BC03525-CBD0-4CBB-A4C4-A74800F58144}" destId="{3CD5C80D-8D6A-4563-AAC3-E1C78F87998E}" srcOrd="10" destOrd="0" presId="urn:microsoft.com/office/officeart/2008/layout/LinedList"/>
    <dgm:cxn modelId="{7DAF1840-AD43-4850-84DB-BE98366DA4FD}" type="presParOf" srcId="{9BC03525-CBD0-4CBB-A4C4-A74800F58144}" destId="{F812B96D-C052-48EB-B5FB-7F232D7AC414}" srcOrd="11" destOrd="0" presId="urn:microsoft.com/office/officeart/2008/layout/LinedList"/>
    <dgm:cxn modelId="{A1AEC5B5-11C3-4075-8DE8-E9E883B064F1}" type="presParOf" srcId="{F812B96D-C052-48EB-B5FB-7F232D7AC414}" destId="{8FD7E0B9-4CB1-48C4-82C7-2D1BEEFB78BF}" srcOrd="0" destOrd="0" presId="urn:microsoft.com/office/officeart/2008/layout/LinedList"/>
    <dgm:cxn modelId="{CE8B5165-DF91-42D8-BACA-893B5EC833C6}" type="presParOf" srcId="{F812B96D-C052-48EB-B5FB-7F232D7AC414}" destId="{60A6E137-0F99-4850-BC0C-8BF731AC3B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8BDF-45EB-4DF6-AA11-726025B77000}">
      <dsp:nvSpPr>
        <dsp:cNvPr id="0" name=""/>
        <dsp:cNvSpPr/>
      </dsp:nvSpPr>
      <dsp:spPr>
        <a:xfrm>
          <a:off x="0" y="1457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63D4-8336-41D9-9DDC-CAC489A5B598}">
      <dsp:nvSpPr>
        <dsp:cNvPr id="0" name=""/>
        <dsp:cNvSpPr/>
      </dsp:nvSpPr>
      <dsp:spPr>
        <a:xfrm>
          <a:off x="0" y="1457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Edukacija (oko četiri sata) od članova Radne skupine.</a:t>
          </a:r>
          <a:endParaRPr lang="en-US" sz="2400" kern="1200" dirty="0"/>
        </a:p>
      </dsp:txBody>
      <dsp:txXfrm>
        <a:off x="0" y="1457"/>
        <a:ext cx="9601196" cy="497126"/>
      </dsp:txXfrm>
    </dsp:sp>
    <dsp:sp modelId="{32878F4A-2E7A-4B4A-B85D-130FBDEFD2EC}">
      <dsp:nvSpPr>
        <dsp:cNvPr id="0" name=""/>
        <dsp:cNvSpPr/>
      </dsp:nvSpPr>
      <dsp:spPr>
        <a:xfrm>
          <a:off x="0" y="498584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EBD86-1DE4-41F9-8686-8F3DF8FCC23B}">
      <dsp:nvSpPr>
        <dsp:cNvPr id="0" name=""/>
        <dsp:cNvSpPr/>
      </dsp:nvSpPr>
      <dsp:spPr>
        <a:xfrm>
          <a:off x="0" y="498584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Predstavljanje detaljnih opisnika.</a:t>
          </a:r>
          <a:endParaRPr lang="en-US" sz="2400" kern="1200"/>
        </a:p>
      </dsp:txBody>
      <dsp:txXfrm>
        <a:off x="0" y="498584"/>
        <a:ext cx="9601196" cy="497126"/>
      </dsp:txXfrm>
    </dsp:sp>
    <dsp:sp modelId="{18FB5162-45A2-4591-8875-583DCFF9BA5C}">
      <dsp:nvSpPr>
        <dsp:cNvPr id="0" name=""/>
        <dsp:cNvSpPr/>
      </dsp:nvSpPr>
      <dsp:spPr>
        <a:xfrm>
          <a:off x="0" y="995710"/>
          <a:ext cx="96011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706C4-FB7B-464A-832C-268F8B20C642}">
      <dsp:nvSpPr>
        <dsp:cNvPr id="0" name=""/>
        <dsp:cNvSpPr/>
      </dsp:nvSpPr>
      <dsp:spPr>
        <a:xfrm>
          <a:off x="0" y="995710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Ostvarenost teme.</a:t>
          </a:r>
          <a:endParaRPr lang="en-US" sz="2400" kern="1200"/>
        </a:p>
      </dsp:txBody>
      <dsp:txXfrm>
        <a:off x="0" y="995710"/>
        <a:ext cx="9601196" cy="497126"/>
      </dsp:txXfrm>
    </dsp:sp>
    <dsp:sp modelId="{B020BD12-F8C1-46DC-94B3-9CBB439EEBF9}">
      <dsp:nvSpPr>
        <dsp:cNvPr id="0" name=""/>
        <dsp:cNvSpPr/>
      </dsp:nvSpPr>
      <dsp:spPr>
        <a:xfrm>
          <a:off x="0" y="1492837"/>
          <a:ext cx="96011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FDB17-0F7C-46A7-891B-8694922F638F}">
      <dsp:nvSpPr>
        <dsp:cNvPr id="0" name=""/>
        <dsp:cNvSpPr/>
      </dsp:nvSpPr>
      <dsp:spPr>
        <a:xfrm>
          <a:off x="0" y="1492837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Kompozicija i struktura.</a:t>
          </a:r>
          <a:endParaRPr lang="en-US" sz="2400" kern="1200"/>
        </a:p>
      </dsp:txBody>
      <dsp:txXfrm>
        <a:off x="0" y="1492837"/>
        <a:ext cx="9601196" cy="497126"/>
      </dsp:txXfrm>
    </dsp:sp>
    <dsp:sp modelId="{360A0DA3-6E75-440D-A95B-EF9681AC7D6D}">
      <dsp:nvSpPr>
        <dsp:cNvPr id="0" name=""/>
        <dsp:cNvSpPr/>
      </dsp:nvSpPr>
      <dsp:spPr>
        <a:xfrm>
          <a:off x="0" y="1989964"/>
          <a:ext cx="960119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3C6E-9964-49D4-B39B-32EF0C5662E3}">
      <dsp:nvSpPr>
        <dsp:cNvPr id="0" name=""/>
        <dsp:cNvSpPr/>
      </dsp:nvSpPr>
      <dsp:spPr>
        <a:xfrm>
          <a:off x="0" y="1989964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Rječnik i stil.</a:t>
          </a:r>
          <a:endParaRPr lang="en-US" sz="2400" kern="1200"/>
        </a:p>
      </dsp:txBody>
      <dsp:txXfrm>
        <a:off x="0" y="1989964"/>
        <a:ext cx="9601196" cy="497126"/>
      </dsp:txXfrm>
    </dsp:sp>
    <dsp:sp modelId="{3CD5C80D-8D6A-4563-AAC3-E1C78F87998E}">
      <dsp:nvSpPr>
        <dsp:cNvPr id="0" name=""/>
        <dsp:cNvSpPr/>
      </dsp:nvSpPr>
      <dsp:spPr>
        <a:xfrm>
          <a:off x="0" y="2487090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7E0B9-4CB1-48C4-82C7-2D1BEEFB78BF}">
      <dsp:nvSpPr>
        <dsp:cNvPr id="0" name=""/>
        <dsp:cNvSpPr/>
      </dsp:nvSpPr>
      <dsp:spPr>
        <a:xfrm>
          <a:off x="0" y="2487090"/>
          <a:ext cx="9601196" cy="4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Jezična točnost.</a:t>
          </a:r>
          <a:endParaRPr lang="en-US" sz="2400" kern="1200"/>
        </a:p>
      </dsp:txBody>
      <dsp:txXfrm>
        <a:off x="0" y="2487090"/>
        <a:ext cx="9601196" cy="4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tarnik.com/2021/06/kako-unaprediti-pisanje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8DAD6-E4E8-40E5-AD25-A270FF233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b="1" dirty="0"/>
              <a:t>Kako pripremiti </a:t>
            </a:r>
            <a:r>
              <a:rPr lang="hr-HR" sz="4000" b="1" dirty="0" err="1"/>
              <a:t>osmaše</a:t>
            </a:r>
            <a:r>
              <a:rPr lang="hr-HR" sz="4000" b="1" dirty="0"/>
              <a:t> za pisanje nacionalnih ispita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CB6B496-FFD1-4532-A66C-1F7B14FB8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Županijsko stručno vijeće</a:t>
            </a:r>
          </a:p>
          <a:p>
            <a:r>
              <a:rPr lang="hr-HR" dirty="0"/>
              <a:t>Otočac, 30. lipnja 2022. </a:t>
            </a:r>
          </a:p>
          <a:p>
            <a:r>
              <a:rPr lang="hr-HR" dirty="0"/>
              <a:t>Dragocjenka Bilović</a:t>
            </a:r>
          </a:p>
        </p:txBody>
      </p:sp>
    </p:spTree>
    <p:extLst>
      <p:ext uri="{BB962C8B-B14F-4D97-AF65-F5344CB8AC3E}">
        <p14:creationId xmlns:p14="http://schemas.microsoft.com/office/powerpoint/2010/main" val="248673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92245-E41A-4285-AC0C-735D08C2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riječi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1FCBDA-641D-4BFE-98E3-88AB5643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Zadani broj riječi za problemski članak je 250.</a:t>
            </a:r>
          </a:p>
          <a:p>
            <a:r>
              <a:rPr lang="hr-HR" dirty="0"/>
              <a:t>Dozvoljeni višak je do 10%</a:t>
            </a:r>
          </a:p>
          <a:p>
            <a:r>
              <a:rPr lang="hr-HR" dirty="0"/>
              <a:t>Ispod 250 riječi sastavak se ne ocjenjuje.</a:t>
            </a:r>
          </a:p>
        </p:txBody>
      </p:sp>
    </p:spTree>
    <p:extLst>
      <p:ext uri="{BB962C8B-B14F-4D97-AF65-F5344CB8AC3E}">
        <p14:creationId xmlns:p14="http://schemas.microsoft.com/office/powerpoint/2010/main" val="45652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BC21D-4DC9-4D5E-A539-28846F13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pogreške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37C399-24C3-4159-8A6A-53428B35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 uvodu se odmah navodi zaključak.</a:t>
            </a:r>
          </a:p>
          <a:p>
            <a:r>
              <a:rPr lang="hr-HR" dirty="0"/>
              <a:t>Nema problemskoga pitanja.</a:t>
            </a:r>
          </a:p>
          <a:p>
            <a:r>
              <a:rPr lang="hr-HR" dirty="0"/>
              <a:t>U središnjem dijelu prepričava se vlastito iskustvo i iznosi osobni stav.</a:t>
            </a:r>
          </a:p>
          <a:p>
            <a:r>
              <a:rPr lang="hr-HR" dirty="0"/>
              <a:t>Iznose se činjenice koje ne odgovaraju raspravljačkoj vrsti teksta.</a:t>
            </a:r>
          </a:p>
          <a:p>
            <a:r>
              <a:rPr lang="hr-HR" dirty="0"/>
              <a:t>Nefunkcionalan rječnik.</a:t>
            </a:r>
          </a:p>
          <a:p>
            <a:r>
              <a:rPr lang="hr-HR" dirty="0"/>
              <a:t>Uporaba razgovornog jezika.</a:t>
            </a:r>
          </a:p>
          <a:p>
            <a:r>
              <a:rPr lang="hr-HR" dirty="0"/>
              <a:t>Izostaje argumentacija i obrazloženje.</a:t>
            </a:r>
          </a:p>
        </p:txBody>
      </p:sp>
    </p:spTree>
    <p:extLst>
      <p:ext uri="{BB962C8B-B14F-4D97-AF65-F5344CB8AC3E}">
        <p14:creationId xmlns:p14="http://schemas.microsoft.com/office/powerpoint/2010/main" val="96127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3222D-2DFD-4E26-B49C-DE7B7C37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pogreške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82BC38-24D8-4058-B35F-B13ACDEF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Nepotrebne bjeline između riječi.</a:t>
            </a:r>
          </a:p>
          <a:p>
            <a:r>
              <a:rPr lang="hr-HR" dirty="0"/>
              <a:t>Nabrajanje i ponavljanje istih misli radi postizanja broja riječi.</a:t>
            </a:r>
          </a:p>
          <a:p>
            <a:r>
              <a:rPr lang="hr-HR" dirty="0"/>
              <a:t>Iznošenje vlastitih primjera koji nisu argumenti.</a:t>
            </a:r>
          </a:p>
          <a:p>
            <a:r>
              <a:rPr lang="hr-HR" dirty="0"/>
              <a:t>Miješanje stilova.</a:t>
            </a:r>
          </a:p>
          <a:p>
            <a:r>
              <a:rPr lang="hr-HR" dirty="0"/>
              <a:t>Pogreške u sastavljenom i rastavljenom pisanju riječi.</a:t>
            </a:r>
          </a:p>
          <a:p>
            <a:r>
              <a:rPr lang="hr-HR" dirty="0"/>
              <a:t>Pisanje negacije.</a:t>
            </a:r>
          </a:p>
          <a:p>
            <a:r>
              <a:rPr lang="hr-HR" dirty="0"/>
              <a:t>Pisanje raznih oblika pomoćnih glagola.</a:t>
            </a:r>
          </a:p>
        </p:txBody>
      </p:sp>
    </p:spTree>
    <p:extLst>
      <p:ext uri="{BB962C8B-B14F-4D97-AF65-F5344CB8AC3E}">
        <p14:creationId xmlns:p14="http://schemas.microsoft.com/office/powerpoint/2010/main" val="116965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1E19B-F02C-4538-8255-9245BB5A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ocjenjivanja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FA927-6E5B-43FE-95CD-832448F5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Osnovna razina 46, 39 posto</a:t>
            </a:r>
          </a:p>
          <a:p>
            <a:r>
              <a:rPr lang="hr-HR" dirty="0"/>
              <a:t>Srednja razina 46, 11 posto</a:t>
            </a:r>
          </a:p>
          <a:p>
            <a:r>
              <a:rPr lang="hr-HR" dirty="0"/>
              <a:t>Napredna razina  3, 45 posto</a:t>
            </a:r>
          </a:p>
          <a:p>
            <a:r>
              <a:rPr lang="hr-HR" dirty="0"/>
              <a:t>Ispod osnovne razine 4, 05 posto</a:t>
            </a:r>
          </a:p>
        </p:txBody>
      </p:sp>
    </p:spTree>
    <p:extLst>
      <p:ext uri="{BB962C8B-B14F-4D97-AF65-F5344CB8AC3E}">
        <p14:creationId xmlns:p14="http://schemas.microsoft.com/office/powerpoint/2010/main" val="138164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EC99BE-993E-471C-A7B7-42F23266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pripremiti učenike za pisanje problemskog članka?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CB83D7-BD40-4A4B-AA7A-37179C3FF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Tekst u kojem se raspravlja o nekom društvenom problemu te nude prijedlozi za moguća rješenja.</a:t>
            </a:r>
          </a:p>
          <a:p>
            <a:r>
              <a:rPr lang="hr-HR" dirty="0"/>
              <a:t>Raspravljački tip teksta.</a:t>
            </a:r>
          </a:p>
          <a:p>
            <a:r>
              <a:rPr lang="hr-HR" dirty="0"/>
              <a:t>Problem se postavlja s različitih gledišta.</a:t>
            </a:r>
          </a:p>
          <a:p>
            <a:r>
              <a:rPr lang="hr-HR" dirty="0"/>
              <a:t>Iznose se mišljenja i tvrdnje.</a:t>
            </a:r>
          </a:p>
          <a:p>
            <a:r>
              <a:rPr lang="hr-HR" dirty="0"/>
              <a:t>Tvrdnje se argumentiraju ili citiraju stručnjaci za to područje.</a:t>
            </a:r>
          </a:p>
        </p:txBody>
      </p:sp>
    </p:spTree>
    <p:extLst>
      <p:ext uri="{BB962C8B-B14F-4D97-AF65-F5344CB8AC3E}">
        <p14:creationId xmlns:p14="http://schemas.microsoft.com/office/powerpoint/2010/main" val="270881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F3C7F-1E8E-4E3E-884E-F8862D6C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Kompozicija problemskog članka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01A1FD-A489-4182-8E46-B12C2FE2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Tekst trodijelne strukture</a:t>
            </a:r>
          </a:p>
          <a:p>
            <a:r>
              <a:rPr lang="hr-HR" dirty="0"/>
              <a:t>Uvod: najava problema</a:t>
            </a:r>
          </a:p>
          <a:p>
            <a:r>
              <a:rPr lang="hr-HR" dirty="0"/>
              <a:t>Razrada: raščlamba problema</a:t>
            </a:r>
          </a:p>
          <a:p>
            <a:r>
              <a:rPr lang="hr-HR" dirty="0"/>
              <a:t>Zaključak: prijedlog za rješavanje problema.</a:t>
            </a:r>
          </a:p>
        </p:txBody>
      </p:sp>
    </p:spTree>
    <p:extLst>
      <p:ext uri="{BB962C8B-B14F-4D97-AF65-F5344CB8AC3E}">
        <p14:creationId xmlns:p14="http://schemas.microsoft.com/office/powerpoint/2010/main" val="134304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45F7D-A4B5-48A4-B072-6F7606AA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 za pisanje problemskoga članka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16057B-0CAF-4E4E-8455-7E1052B4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Odabrati društveno- aktualnu temu koja je učenicima bliska i poznata.</a:t>
            </a:r>
          </a:p>
          <a:p>
            <a:r>
              <a:rPr lang="hr-HR" dirty="0"/>
              <a:t>Provesti usmenu raspravu o temi.</a:t>
            </a:r>
          </a:p>
          <a:p>
            <a:r>
              <a:rPr lang="hr-HR" dirty="0"/>
              <a:t>Izraditi smjernice za pisanje.</a:t>
            </a:r>
          </a:p>
          <a:p>
            <a:r>
              <a:rPr lang="hr-HR" dirty="0"/>
              <a:t>Upozoriti na pisanje u 3. osobi</a:t>
            </a:r>
          </a:p>
          <a:p>
            <a:r>
              <a:rPr lang="hr-HR" dirty="0"/>
              <a:t>Uputiti na valjano služenje smjernicama.</a:t>
            </a:r>
          </a:p>
          <a:p>
            <a:r>
              <a:rPr lang="hr-HR" dirty="0"/>
              <a:t>Razraditi svaki dio ponaosob.</a:t>
            </a:r>
          </a:p>
        </p:txBody>
      </p:sp>
    </p:spTree>
    <p:extLst>
      <p:ext uri="{BB962C8B-B14F-4D97-AF65-F5344CB8AC3E}">
        <p14:creationId xmlns:p14="http://schemas.microsoft.com/office/powerpoint/2010/main" val="358405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CF7BD-16C3-4398-AB0A-4FB3BBAF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Smjernice za pisanje problemskog članka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783FC7-83B4-4897-8E2C-1AA0F66CA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„ Mala matura”  – da ili 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Uvod: najava teme, dva elementa iz argumenata, problemsko pitanje.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Razrada: grupiranje argumenata za i protiv, objasniti po tri za svakoga. Formirati stav prema sadržaju. Napisati moguće rješenje problema.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Zaključak: Povezati stav s temom, uvrstiti dva elementa iz teme, iznijeti opći stav  i mogućnost rješavanja problema.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riječi: 250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Ukupan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bodova: 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98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1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7FBB586D-CB34-4B3C-A09D-9AA4B48BF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39642"/>
              </p:ext>
            </p:extLst>
          </p:nvPr>
        </p:nvGraphicFramePr>
        <p:xfrm>
          <a:off x="1133780" y="1388264"/>
          <a:ext cx="9905528" cy="4137562"/>
        </p:xfrm>
        <a:graphic>
          <a:graphicData uri="http://schemas.openxmlformats.org/drawingml/2006/table">
            <a:tbl>
              <a:tblPr firstRow="1" firstCol="1" bandRow="1"/>
              <a:tblGrid>
                <a:gridCol w="4952764">
                  <a:extLst>
                    <a:ext uri="{9D8B030D-6E8A-4147-A177-3AD203B41FA5}">
                      <a16:colId xmlns:a16="http://schemas.microsoft.com/office/drawing/2014/main" val="2848253650"/>
                    </a:ext>
                  </a:extLst>
                </a:gridCol>
                <a:gridCol w="4952764">
                  <a:extLst>
                    <a:ext uri="{9D8B030D-6E8A-4147-A177-3AD203B41FA5}">
                      <a16:colId xmlns:a16="http://schemas.microsoft.com/office/drawing/2014/main" val="979706946"/>
                    </a:ext>
                  </a:extLst>
                </a:gridCol>
              </a:tblGrid>
              <a:tr h="3896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ZA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PROTIV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5318"/>
                  </a:ext>
                </a:extLst>
              </a:tr>
              <a:tr h="3896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Veća objektivnost ocjenjivanja.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 će učenici pasti.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25218"/>
                  </a:ext>
                </a:extLst>
              </a:tr>
              <a:tr h="3896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Učitelji žele promjene.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Prekobrojne petice.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737619"/>
                  </a:ext>
                </a:extLst>
              </a:tr>
              <a:tr h="3896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Kvalitetnije učenje.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stres i pritisak na učenike.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739736"/>
                  </a:ext>
                </a:extLst>
              </a:tr>
              <a:tr h="3896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Promjena sustava upisa u srednje škole.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Rušenje postojećih ocjena.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10834"/>
                  </a:ext>
                </a:extLst>
              </a:tr>
              <a:tr h="7297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Ujednačenost uvjeta obrazovanja u svim krajevima Hrvatske.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Nedostatna financijska sredstva.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561511"/>
                  </a:ext>
                </a:extLst>
              </a:tr>
              <a:tr h="7297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Ministarstvo znanosti i obrazovanja podržalo nacionalne ispite.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Preopterećenost učenika.</a:t>
                      </a:r>
                      <a:endParaRPr lang="hr-HR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39250"/>
                  </a:ext>
                </a:extLst>
              </a:tr>
              <a:tr h="7297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Školovanje usmjereno na znanje, a ne na ocjenu.</a:t>
                      </a:r>
                      <a:endParaRPr lang="hr-H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r-HR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Pritisci roditelja i učenika na ocjenjivanje.</a:t>
                      </a:r>
                      <a:endParaRPr lang="hr-HR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53" marR="118053" marT="1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88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82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BC391DD-65F4-4261-9B93-2E81E3C9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Primjer učeničkoga rada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90EC3A2-3B42-457B-A3B6-886BC37BB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„Mala matura” da ili 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8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E219B-923C-4066-814F-3B0D97F5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Nacionalni ispiti 2022.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07EF49-C794-460F-9A76-66FF5B18D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Nacionalni ispiti su standardizirani vanjski ispiti, provodi ih NCVVO.</a:t>
            </a:r>
          </a:p>
          <a:p>
            <a:r>
              <a:rPr lang="hr-HR" dirty="0"/>
              <a:t>Cilj: utvrditi postignuća učenika u temeljnim znanjima.</a:t>
            </a:r>
          </a:p>
          <a:p>
            <a:r>
              <a:rPr lang="hr-HR" dirty="0"/>
              <a:t>Provodili su se na reprezentativnom uzorku od 81 škole.</a:t>
            </a:r>
          </a:p>
          <a:p>
            <a:r>
              <a:rPr lang="hr-HR" dirty="0"/>
              <a:t>Ispiti iz Hrvatskoga jezika za osmi razred od 2. do 6.svibnja 2022.</a:t>
            </a:r>
          </a:p>
          <a:p>
            <a:r>
              <a:rPr lang="hr-HR" dirty="0"/>
              <a:t>Za peti razred od 10. do 12. listopada 2022.</a:t>
            </a:r>
          </a:p>
          <a:p>
            <a:r>
              <a:rPr lang="hr-HR" dirty="0"/>
              <a:t>Povratnu informaciju dobivaju škole.</a:t>
            </a:r>
          </a:p>
          <a:p>
            <a:r>
              <a:rPr lang="hr-HR" dirty="0"/>
              <a:t>Učenici dobivaju povratnu informaciju iskazanu brojem bodova i pripadajućim opisom razine postignuća.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915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90E51CA-54AF-2F71-A2E5-531D0211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66724"/>
            <a:ext cx="10991850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FD1C299-A8FF-DD74-CF2D-724A7A59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714374"/>
            <a:ext cx="10934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8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6" name="Picture 28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7" name="Picture 30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7B1F4CED-BFB9-4BCE-93F5-51D6D31B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2" y="621907"/>
            <a:ext cx="12881293" cy="56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2795FDA-E705-4525-A453-8DDC1200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82549"/>
            <a:ext cx="10794873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68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B0BD7-2C39-420C-A93D-3C84D46A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Iskustvo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FEF170-2799-42DD-96A5-81FAD394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pratili smjernice.</a:t>
            </a:r>
          </a:p>
          <a:p>
            <a:r>
              <a:rPr lang="hr-HR" dirty="0"/>
              <a:t>Služili su se pripremljenim materijalima.</a:t>
            </a:r>
          </a:p>
          <a:p>
            <a:r>
              <a:rPr lang="hr-HR" dirty="0"/>
              <a:t>Vodili su računa o poštivanju raspravljačkog načina pisanja.</a:t>
            </a:r>
          </a:p>
          <a:p>
            <a:r>
              <a:rPr lang="hr-HR" dirty="0"/>
              <a:t>Poštivali su kompoziciju.</a:t>
            </a:r>
          </a:p>
          <a:p>
            <a:r>
              <a:rPr lang="hr-HR" dirty="0"/>
              <a:t>Pazili na pogreške.</a:t>
            </a:r>
          </a:p>
        </p:txBody>
      </p:sp>
    </p:spTree>
    <p:extLst>
      <p:ext uri="{BB962C8B-B14F-4D97-AF65-F5344CB8AC3E}">
        <p14:creationId xmlns:p14="http://schemas.microsoft.com/office/powerpoint/2010/main" val="320295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886563-7AB4-4D74-8D42-9E46D55B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Razlike u </a:t>
            </a:r>
            <a:r>
              <a:rPr lang="hr-HR" dirty="0" err="1"/>
              <a:t>opisnicima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A35664-EB2F-400C-8DD8-5C322648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Detaljni i precizni.</a:t>
            </a:r>
          </a:p>
          <a:p>
            <a:r>
              <a:rPr lang="hr-HR" dirty="0"/>
              <a:t>Pripremljeni argumenti, istraživačka iskustva i citati.</a:t>
            </a:r>
          </a:p>
          <a:p>
            <a:r>
              <a:rPr lang="hr-HR" dirty="0"/>
              <a:t>Precizno određeno što je potrebno za svaki bod.</a:t>
            </a:r>
          </a:p>
          <a:p>
            <a:r>
              <a:rPr lang="hr-HR" dirty="0"/>
              <a:t>Strogo poštivanje pravila pisanja u raspravljačkome tekstu.</a:t>
            </a:r>
          </a:p>
          <a:p>
            <a:r>
              <a:rPr lang="hr-HR" dirty="0"/>
              <a:t>Detaljno razrađeni dijelovi, posebice kompozicija i struktura.</a:t>
            </a:r>
          </a:p>
          <a:p>
            <a:r>
              <a:rPr lang="hr-HR" dirty="0"/>
              <a:t>Brojanje pogrešaka.</a:t>
            </a:r>
          </a:p>
          <a:p>
            <a:r>
              <a:rPr lang="hr-HR" dirty="0"/>
              <a:t>Brojanje riječi.</a:t>
            </a:r>
          </a:p>
          <a:p>
            <a:r>
              <a:rPr lang="hr-HR" dirty="0"/>
              <a:t>Zbroj bodova, objektivnije ocjenjivanje.</a:t>
            </a:r>
          </a:p>
          <a:p>
            <a:r>
              <a:rPr lang="hr-HR" dirty="0"/>
              <a:t>Usklađenost u </a:t>
            </a:r>
            <a:r>
              <a:rPr lang="hr-HR" dirty="0" err="1"/>
              <a:t>redosljedu</a:t>
            </a:r>
            <a:r>
              <a:rPr lang="hr-HR" dirty="0"/>
              <a:t> ocjenjivanja.</a:t>
            </a:r>
          </a:p>
        </p:txBody>
      </p:sp>
    </p:spTree>
    <p:extLst>
      <p:ext uri="{BB962C8B-B14F-4D97-AF65-F5344CB8AC3E}">
        <p14:creationId xmlns:p14="http://schemas.microsoft.com/office/powerpoint/2010/main" val="307323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5A8AA-F9C9-4320-A6B2-E4D7894B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CE9D9A-31D9-4AAC-8F87-5385AB9A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Svaki oblik pisanoga izražavanja moguće je ostvariti dobrom pripremom, valjanim smjernicama i vježbom.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333C87-5CBC-4613-8FD8-CFD70E51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0738" y="3590925"/>
            <a:ext cx="4834087" cy="252983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131B232-10AA-457A-B926-BBE780A7B283}"/>
              </a:ext>
            </a:extLst>
          </p:cNvPr>
          <p:cNvSpPr txBox="1"/>
          <p:nvPr/>
        </p:nvSpPr>
        <p:spPr>
          <a:xfrm>
            <a:off x="3352800" y="6685736"/>
            <a:ext cx="47785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skitarnik.com/2021/06/kako-unaprediti-pisanje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81748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09FDB-0D15-4265-8CE9-F724C6E2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 ispita iz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5A4E36-5FAB-438D-ABC2-46D6A347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Provjera jezičnoga znanja.</a:t>
            </a:r>
          </a:p>
          <a:p>
            <a:r>
              <a:rPr lang="hr-HR" dirty="0"/>
              <a:t>Provjera književnosti.</a:t>
            </a:r>
          </a:p>
          <a:p>
            <a:r>
              <a:rPr lang="hr-HR" dirty="0"/>
              <a:t>Čitanje s razumijevanjem.</a:t>
            </a:r>
          </a:p>
          <a:p>
            <a:r>
              <a:rPr lang="hr-HR" dirty="0"/>
              <a:t>Pisani oblik jezičnoga izražavanja.</a:t>
            </a:r>
          </a:p>
          <a:p>
            <a:r>
              <a:rPr lang="hr-HR" dirty="0"/>
              <a:t>Provjera gramatike i književnosti isključivo na pitanjima višestrukog izbora .</a:t>
            </a:r>
          </a:p>
        </p:txBody>
      </p:sp>
    </p:spTree>
    <p:extLst>
      <p:ext uri="{BB962C8B-B14F-4D97-AF65-F5344CB8AC3E}">
        <p14:creationId xmlns:p14="http://schemas.microsoft.com/office/powerpoint/2010/main" val="47137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CC0B7-2CF3-4054-B677-06559FC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Ocjenjivanje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7FA487-0E9C-4406-ADAA-D0D211C1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Ocjenjivači se prijavljuju na javni  poziv NCVVO.</a:t>
            </a:r>
          </a:p>
          <a:p>
            <a:r>
              <a:rPr lang="hr-HR" dirty="0"/>
              <a:t>Dostavljaju dokumente ( životopis, preslika diplome, iskustvo u ocjenjivačkom radu, itd.)</a:t>
            </a:r>
          </a:p>
          <a:p>
            <a:r>
              <a:rPr lang="hr-HR" dirty="0"/>
              <a:t>NCVVO upućuje poziv odabranim ocjenjivačima.</a:t>
            </a:r>
          </a:p>
          <a:p>
            <a:r>
              <a:rPr lang="hr-HR" dirty="0"/>
              <a:t>Ocjenjivanje je trajalo od 9. do 12 svibnja (subota, nedjelja, ponedjeljak, utorak).</a:t>
            </a:r>
          </a:p>
          <a:p>
            <a:r>
              <a:rPr lang="hr-HR" dirty="0"/>
              <a:t>Svaki ocjenjivač ocijenio je u prosjeku 200 ispita.</a:t>
            </a:r>
          </a:p>
          <a:p>
            <a:r>
              <a:rPr lang="hr-HR" dirty="0"/>
              <a:t>100 ispita u prvom i 100 u drugom krugu ocjenjivanja.</a:t>
            </a:r>
          </a:p>
        </p:txBody>
      </p:sp>
    </p:spTree>
    <p:extLst>
      <p:ext uri="{BB962C8B-B14F-4D97-AF65-F5344CB8AC3E}">
        <p14:creationId xmlns:p14="http://schemas.microsoft.com/office/powerpoint/2010/main" val="357384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CAB85DD-873F-45B0-A5FB-F67990F4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Priprema ocjenjivača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14BC52B7-22D5-74BA-9EDF-09BCC2C5A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36785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05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19C8B8-406F-451D-9898-B9257D01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Opisnici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A645FB-53C2-4454-B899-3313409D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Bodovi za svaku kategoriju: 0, 1, 2, 3</a:t>
            </a:r>
          </a:p>
          <a:p>
            <a:r>
              <a:rPr lang="hr-HR" dirty="0"/>
              <a:t>Ostvarenost teme: </a:t>
            </a:r>
          </a:p>
          <a:p>
            <a:r>
              <a:rPr lang="hr-HR" dirty="0"/>
              <a:t>Uvod: najavljuje temu, postavlja problemsko pitanje, navodi dva elementa potkrjepe.</a:t>
            </a:r>
          </a:p>
          <a:p>
            <a:r>
              <a:rPr lang="hr-HR" dirty="0"/>
              <a:t>Razrada: razrađuje temu prema argumentima iz smjernica.</a:t>
            </a:r>
          </a:p>
          <a:p>
            <a:r>
              <a:rPr lang="hr-HR" dirty="0"/>
              <a:t>Zaključak: povezuje uvodno pitanjem , iznosi stav o temi.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324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AE44E-B65A-4A5B-92EC-B2C7C7F6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i kompozicija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8918D1-2EFF-4F9B-8617-E51C74E2D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uvodnom dijelu postavlja problemsko pitanje, navodi dva elementa iz argumentacije.</a:t>
            </a:r>
          </a:p>
          <a:p>
            <a:r>
              <a:rPr lang="hr-HR" dirty="0"/>
              <a:t>Dvodijelna struktura središnjeg dijela. Navode se tri argumenta „za” i tri argumenta „protiv” nebitno kojim redoslijedom. Obrazlaganje argumenata.</a:t>
            </a:r>
          </a:p>
          <a:p>
            <a:r>
              <a:rPr lang="hr-HR" dirty="0"/>
              <a:t>Završni dio: navodi se opći stav o problemu, obrazlaže rješenje s dva elementa iz argumentacije.</a:t>
            </a:r>
          </a:p>
        </p:txBody>
      </p:sp>
    </p:spTree>
    <p:extLst>
      <p:ext uri="{BB962C8B-B14F-4D97-AF65-F5344CB8AC3E}">
        <p14:creationId xmlns:p14="http://schemas.microsoft.com/office/powerpoint/2010/main" val="410444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98FD5-B3AB-4933-82D4-A6B63BC3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Rječnik i stil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091B8-20E9-4A04-B043-4E5EECF7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Stilska ujednačenost primjerena raspravljačkome tekstu.</a:t>
            </a:r>
          </a:p>
          <a:p>
            <a:r>
              <a:rPr lang="hr-HR" dirty="0"/>
              <a:t>Pisanje u 3. osobi.</a:t>
            </a:r>
          </a:p>
          <a:p>
            <a:r>
              <a:rPr lang="hr-HR" dirty="0"/>
              <a:t>Ulančanost rečenica.</a:t>
            </a:r>
          </a:p>
          <a:p>
            <a:r>
              <a:rPr lang="hr-HR" dirty="0"/>
              <a:t>Funkcionalna uporaba izraza.</a:t>
            </a:r>
          </a:p>
          <a:p>
            <a:r>
              <a:rPr lang="hr-HR" dirty="0"/>
              <a:t>Sadržajna i misaona povezanost.</a:t>
            </a:r>
          </a:p>
          <a:p>
            <a:r>
              <a:rPr lang="hr-HR" dirty="0"/>
              <a:t>Izražavanje na standardnome jeziku.</a:t>
            </a:r>
          </a:p>
        </p:txBody>
      </p:sp>
    </p:spTree>
    <p:extLst>
      <p:ext uri="{BB962C8B-B14F-4D97-AF65-F5344CB8AC3E}">
        <p14:creationId xmlns:p14="http://schemas.microsoft.com/office/powerpoint/2010/main" val="320262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607D4-0B03-487B-A9EB-0D6B7E40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Jezična točnost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F4FAE9-BC36-4A6B-92CF-861693318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razdvajaju se pravopisne i gramatičke pogreške.</a:t>
            </a:r>
          </a:p>
          <a:p>
            <a:r>
              <a:rPr lang="hr-HR" dirty="0"/>
              <a:t>Do 5 pogrešaka  zaslužuju se 3 boda</a:t>
            </a:r>
          </a:p>
          <a:p>
            <a:r>
              <a:rPr lang="hr-HR" dirty="0"/>
              <a:t>Do 8 pogrešaka 2 boda</a:t>
            </a:r>
          </a:p>
          <a:p>
            <a:r>
              <a:rPr lang="hr-HR" dirty="0"/>
              <a:t>Do 10 pogrešaka 1 bod</a:t>
            </a:r>
          </a:p>
          <a:p>
            <a:r>
              <a:rPr lang="hr-HR" dirty="0"/>
              <a:t>Više od 10 pogrešaka 0 bodova</a:t>
            </a:r>
          </a:p>
        </p:txBody>
      </p:sp>
    </p:spTree>
    <p:extLst>
      <p:ext uri="{BB962C8B-B14F-4D97-AF65-F5344CB8AC3E}">
        <p14:creationId xmlns:p14="http://schemas.microsoft.com/office/powerpoint/2010/main" val="2231344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949</Words>
  <Application>Microsoft Office PowerPoint</Application>
  <PresentationFormat>Široki zaslon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Organski</vt:lpstr>
      <vt:lpstr>Kako pripremiti osmaše za pisanje nacionalnih ispita</vt:lpstr>
      <vt:lpstr>Nacionalni ispiti 2022.</vt:lpstr>
      <vt:lpstr>Ustroj ispita iz Hrvatskoga jezika</vt:lpstr>
      <vt:lpstr>Ocjenjivanje</vt:lpstr>
      <vt:lpstr>Priprema ocjenjivača</vt:lpstr>
      <vt:lpstr>Opisnici</vt:lpstr>
      <vt:lpstr>Struktura i kompozicija</vt:lpstr>
      <vt:lpstr>Rječnik i stil</vt:lpstr>
      <vt:lpstr>Jezična točnost</vt:lpstr>
      <vt:lpstr>Broj riječi</vt:lpstr>
      <vt:lpstr>Najčešće pogreške</vt:lpstr>
      <vt:lpstr>Najčešće pogreške</vt:lpstr>
      <vt:lpstr>Rezultati ocjenjivanja</vt:lpstr>
      <vt:lpstr>Kako pripremiti učenike za pisanje problemskog članka?</vt:lpstr>
      <vt:lpstr>Kompozicija problemskog članka</vt:lpstr>
      <vt:lpstr>Preporuke za pisanje problemskoga članka</vt:lpstr>
      <vt:lpstr>Smjernice za pisanje problemskog članka</vt:lpstr>
      <vt:lpstr>PowerPoint prezentacija</vt:lpstr>
      <vt:lpstr>Primjer učeničkoga rada</vt:lpstr>
      <vt:lpstr>PowerPoint prezentacija</vt:lpstr>
      <vt:lpstr>PowerPoint prezentacija</vt:lpstr>
      <vt:lpstr>PowerPoint prezentacija</vt:lpstr>
      <vt:lpstr>PowerPoint prezentacija</vt:lpstr>
      <vt:lpstr>Iskustvo</vt:lpstr>
      <vt:lpstr>Razlike u opisnicima</vt:lpstr>
      <vt:lpstr>Zaključno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pripremiti osmaše za pisanje nacionalnih ispita</dc:title>
  <dc:creator>Dragocjenka Bilović</dc:creator>
  <cp:lastModifiedBy>Dragocjenka Bilović</cp:lastModifiedBy>
  <cp:revision>11</cp:revision>
  <dcterms:created xsi:type="dcterms:W3CDTF">2022-06-14T19:39:13Z</dcterms:created>
  <dcterms:modified xsi:type="dcterms:W3CDTF">2022-06-29T18:35:35Z</dcterms:modified>
</cp:coreProperties>
</file>