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5" r:id="rId19"/>
    <p:sldId id="276" r:id="rId20"/>
    <p:sldId id="277" r:id="rId21"/>
    <p:sldId id="278" r:id="rId22"/>
    <p:sldId id="287" r:id="rId23"/>
    <p:sldId id="288" r:id="rId24"/>
    <p:sldId id="289" r:id="rId25"/>
    <p:sldId id="290" r:id="rId26"/>
    <p:sldId id="291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795614-E47A-47E0-ABDE-3FDA7DA54CA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DEEC8A-ACB5-40C5-8085-60C8D7F9143F}">
      <dgm:prSet/>
      <dgm:spPr/>
      <dgm:t>
        <a:bodyPr/>
        <a:lstStyle/>
        <a:p>
          <a:r>
            <a:rPr lang="hr-HR"/>
            <a:t>Situacija / problem</a:t>
          </a:r>
          <a:endParaRPr lang="en-US"/>
        </a:p>
      </dgm:t>
    </dgm:pt>
    <dgm:pt modelId="{12BA5235-D321-4386-A38C-2F13496F6853}" type="parTrans" cxnId="{A374F499-5DF0-436C-AA9C-FE9C8470BC54}">
      <dgm:prSet/>
      <dgm:spPr/>
      <dgm:t>
        <a:bodyPr/>
        <a:lstStyle/>
        <a:p>
          <a:endParaRPr lang="en-US"/>
        </a:p>
      </dgm:t>
    </dgm:pt>
    <dgm:pt modelId="{966FB8E6-8DCD-4036-9E26-5F517DC5E3E6}" type="sibTrans" cxnId="{A374F499-5DF0-436C-AA9C-FE9C8470BC54}">
      <dgm:prSet/>
      <dgm:spPr/>
      <dgm:t>
        <a:bodyPr/>
        <a:lstStyle/>
        <a:p>
          <a:endParaRPr lang="en-US"/>
        </a:p>
      </dgm:t>
    </dgm:pt>
    <dgm:pt modelId="{C9C43B7E-5113-44E7-912A-DD067BD1B419}">
      <dgm:prSet/>
      <dgm:spPr/>
      <dgm:t>
        <a:bodyPr/>
        <a:lstStyle/>
        <a:p>
          <a:r>
            <a:rPr lang="hr-HR" dirty="0"/>
            <a:t>Postavljenje istraživačkog pitanja i hipoteze</a:t>
          </a:r>
          <a:endParaRPr lang="en-US" dirty="0"/>
        </a:p>
      </dgm:t>
    </dgm:pt>
    <dgm:pt modelId="{94DA4215-9579-47E2-B679-4411A2E2E089}" type="parTrans" cxnId="{91EC1A3E-1127-457E-9CE4-3A2BC1B03501}">
      <dgm:prSet/>
      <dgm:spPr/>
      <dgm:t>
        <a:bodyPr/>
        <a:lstStyle/>
        <a:p>
          <a:endParaRPr lang="en-US"/>
        </a:p>
      </dgm:t>
    </dgm:pt>
    <dgm:pt modelId="{536F7247-DC4E-4F45-89FA-C65D794DE13A}" type="sibTrans" cxnId="{91EC1A3E-1127-457E-9CE4-3A2BC1B03501}">
      <dgm:prSet/>
      <dgm:spPr/>
      <dgm:t>
        <a:bodyPr/>
        <a:lstStyle/>
        <a:p>
          <a:endParaRPr lang="en-US"/>
        </a:p>
      </dgm:t>
    </dgm:pt>
    <dgm:pt modelId="{1FCE2001-545C-43BF-AC31-60181DB92669}">
      <dgm:prSet/>
      <dgm:spPr/>
      <dgm:t>
        <a:bodyPr/>
        <a:lstStyle/>
        <a:p>
          <a:r>
            <a:rPr lang="hr-HR"/>
            <a:t>Plan istraživanja</a:t>
          </a:r>
          <a:endParaRPr lang="en-US"/>
        </a:p>
      </dgm:t>
    </dgm:pt>
    <dgm:pt modelId="{7B274367-2EB9-4C26-8F43-B9172E824F10}" type="parTrans" cxnId="{2ED0FF75-AC64-43E9-B377-9EF6EDEBB09F}">
      <dgm:prSet/>
      <dgm:spPr/>
      <dgm:t>
        <a:bodyPr/>
        <a:lstStyle/>
        <a:p>
          <a:endParaRPr lang="en-US"/>
        </a:p>
      </dgm:t>
    </dgm:pt>
    <dgm:pt modelId="{87543C66-8BC1-43AC-9034-32E12051AA11}" type="sibTrans" cxnId="{2ED0FF75-AC64-43E9-B377-9EF6EDEBB09F}">
      <dgm:prSet/>
      <dgm:spPr/>
      <dgm:t>
        <a:bodyPr/>
        <a:lstStyle/>
        <a:p>
          <a:endParaRPr lang="en-US"/>
        </a:p>
      </dgm:t>
    </dgm:pt>
    <dgm:pt modelId="{4F361E72-3393-47FF-A500-EF4C9A63B647}">
      <dgm:prSet/>
      <dgm:spPr/>
      <dgm:t>
        <a:bodyPr/>
        <a:lstStyle/>
        <a:p>
          <a:r>
            <a:rPr lang="hr-HR"/>
            <a:t>Prikupljanje, obrada i prikaz podataka</a:t>
          </a:r>
          <a:endParaRPr lang="en-US"/>
        </a:p>
      </dgm:t>
    </dgm:pt>
    <dgm:pt modelId="{08F39E47-BEE5-4028-BC59-A32DFFA09B45}" type="parTrans" cxnId="{3D4A83FB-DD65-463B-8E07-078400BE4507}">
      <dgm:prSet/>
      <dgm:spPr/>
      <dgm:t>
        <a:bodyPr/>
        <a:lstStyle/>
        <a:p>
          <a:endParaRPr lang="en-US"/>
        </a:p>
      </dgm:t>
    </dgm:pt>
    <dgm:pt modelId="{8C60B0B6-D9A6-49D9-B16C-0F8A74C086B3}" type="sibTrans" cxnId="{3D4A83FB-DD65-463B-8E07-078400BE4507}">
      <dgm:prSet/>
      <dgm:spPr/>
      <dgm:t>
        <a:bodyPr/>
        <a:lstStyle/>
        <a:p>
          <a:endParaRPr lang="en-US"/>
        </a:p>
      </dgm:t>
    </dgm:pt>
    <dgm:pt modelId="{B956B1ED-F961-4381-AD17-E55930DC6139}">
      <dgm:prSet/>
      <dgm:spPr/>
      <dgm:t>
        <a:bodyPr/>
        <a:lstStyle/>
        <a:p>
          <a:r>
            <a:rPr lang="hr-HR"/>
            <a:t>Donošenje zaključaka</a:t>
          </a:r>
          <a:endParaRPr lang="en-US"/>
        </a:p>
      </dgm:t>
    </dgm:pt>
    <dgm:pt modelId="{45D08CB7-79A2-4EE8-B9A4-16ED736D060F}" type="parTrans" cxnId="{3486C3B9-F4AE-43E9-98DE-A3AF15B477B2}">
      <dgm:prSet/>
      <dgm:spPr/>
      <dgm:t>
        <a:bodyPr/>
        <a:lstStyle/>
        <a:p>
          <a:endParaRPr lang="en-US"/>
        </a:p>
      </dgm:t>
    </dgm:pt>
    <dgm:pt modelId="{88B25C55-27FF-4D0D-8A7C-474E37AD625F}" type="sibTrans" cxnId="{3486C3B9-F4AE-43E9-98DE-A3AF15B477B2}">
      <dgm:prSet/>
      <dgm:spPr/>
      <dgm:t>
        <a:bodyPr/>
        <a:lstStyle/>
        <a:p>
          <a:endParaRPr lang="en-US"/>
        </a:p>
      </dgm:t>
    </dgm:pt>
    <dgm:pt modelId="{93E11BA8-A55E-4920-BF20-58EBD2C14ED9}">
      <dgm:prSet/>
      <dgm:spPr/>
      <dgm:t>
        <a:bodyPr/>
        <a:lstStyle/>
        <a:p>
          <a:r>
            <a:rPr lang="hr-HR"/>
            <a:t>Predstavljanje rezultata</a:t>
          </a:r>
          <a:endParaRPr lang="en-US"/>
        </a:p>
      </dgm:t>
    </dgm:pt>
    <dgm:pt modelId="{E6CAB6C4-2890-4CDB-8212-7EA1CFEDBDD0}" type="parTrans" cxnId="{61CFB147-2032-43EC-86A8-90F758E04D36}">
      <dgm:prSet/>
      <dgm:spPr/>
      <dgm:t>
        <a:bodyPr/>
        <a:lstStyle/>
        <a:p>
          <a:endParaRPr lang="en-US"/>
        </a:p>
      </dgm:t>
    </dgm:pt>
    <dgm:pt modelId="{C48FEC90-60D0-40D6-B464-E7BDDF227B61}" type="sibTrans" cxnId="{61CFB147-2032-43EC-86A8-90F758E04D36}">
      <dgm:prSet/>
      <dgm:spPr/>
      <dgm:t>
        <a:bodyPr/>
        <a:lstStyle/>
        <a:p>
          <a:endParaRPr lang="en-US"/>
        </a:p>
      </dgm:t>
    </dgm:pt>
    <dgm:pt modelId="{5347BF50-3D00-40BA-AC9F-9DC8EBDBDD19}" type="pres">
      <dgm:prSet presAssocID="{B9795614-E47A-47E0-ABDE-3FDA7DA54CA9}" presName="linear" presStyleCnt="0">
        <dgm:presLayoutVars>
          <dgm:dir/>
          <dgm:animLvl val="lvl"/>
          <dgm:resizeHandles val="exact"/>
        </dgm:presLayoutVars>
      </dgm:prSet>
      <dgm:spPr/>
    </dgm:pt>
    <dgm:pt modelId="{9222C692-C1FD-46E5-9B06-CDA64C697B25}" type="pres">
      <dgm:prSet presAssocID="{81DEEC8A-ACB5-40C5-8085-60C8D7F9143F}" presName="parentLin" presStyleCnt="0"/>
      <dgm:spPr/>
    </dgm:pt>
    <dgm:pt modelId="{DF08A93F-C7F8-405E-9CFE-807251E4ACC1}" type="pres">
      <dgm:prSet presAssocID="{81DEEC8A-ACB5-40C5-8085-60C8D7F9143F}" presName="parentLeftMargin" presStyleLbl="node1" presStyleIdx="0" presStyleCnt="6"/>
      <dgm:spPr/>
    </dgm:pt>
    <dgm:pt modelId="{92BD743E-14FB-4D28-B42F-048EE4A4879D}" type="pres">
      <dgm:prSet presAssocID="{81DEEC8A-ACB5-40C5-8085-60C8D7F9143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17885FE-E983-4194-890D-19DC051DBF0B}" type="pres">
      <dgm:prSet presAssocID="{81DEEC8A-ACB5-40C5-8085-60C8D7F9143F}" presName="negativeSpace" presStyleCnt="0"/>
      <dgm:spPr/>
    </dgm:pt>
    <dgm:pt modelId="{1B050E2B-CE0C-4662-8B24-F76D510D3B5B}" type="pres">
      <dgm:prSet presAssocID="{81DEEC8A-ACB5-40C5-8085-60C8D7F9143F}" presName="childText" presStyleLbl="conFgAcc1" presStyleIdx="0" presStyleCnt="6">
        <dgm:presLayoutVars>
          <dgm:bulletEnabled val="1"/>
        </dgm:presLayoutVars>
      </dgm:prSet>
      <dgm:spPr/>
    </dgm:pt>
    <dgm:pt modelId="{B3848873-0E5B-44CC-B265-51256764211D}" type="pres">
      <dgm:prSet presAssocID="{966FB8E6-8DCD-4036-9E26-5F517DC5E3E6}" presName="spaceBetweenRectangles" presStyleCnt="0"/>
      <dgm:spPr/>
    </dgm:pt>
    <dgm:pt modelId="{1B0B14DA-CD30-4811-9C9B-C5DEC39858BA}" type="pres">
      <dgm:prSet presAssocID="{C9C43B7E-5113-44E7-912A-DD067BD1B419}" presName="parentLin" presStyleCnt="0"/>
      <dgm:spPr/>
    </dgm:pt>
    <dgm:pt modelId="{69E1BB89-62CA-4882-BA59-66E7C42086C8}" type="pres">
      <dgm:prSet presAssocID="{C9C43B7E-5113-44E7-912A-DD067BD1B419}" presName="parentLeftMargin" presStyleLbl="node1" presStyleIdx="0" presStyleCnt="6"/>
      <dgm:spPr/>
    </dgm:pt>
    <dgm:pt modelId="{87BAE2FB-2561-4334-9399-886A152E6A9A}" type="pres">
      <dgm:prSet presAssocID="{C9C43B7E-5113-44E7-912A-DD067BD1B41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C30BCA8-2B53-47E5-8B7E-79A64D715255}" type="pres">
      <dgm:prSet presAssocID="{C9C43B7E-5113-44E7-912A-DD067BD1B419}" presName="negativeSpace" presStyleCnt="0"/>
      <dgm:spPr/>
    </dgm:pt>
    <dgm:pt modelId="{C4CD7DBE-3ADD-4365-A6C8-DF657DADA94F}" type="pres">
      <dgm:prSet presAssocID="{C9C43B7E-5113-44E7-912A-DD067BD1B419}" presName="childText" presStyleLbl="conFgAcc1" presStyleIdx="1" presStyleCnt="6">
        <dgm:presLayoutVars>
          <dgm:bulletEnabled val="1"/>
        </dgm:presLayoutVars>
      </dgm:prSet>
      <dgm:spPr/>
    </dgm:pt>
    <dgm:pt modelId="{85BF8E29-EAAD-4430-96C7-F1AEB0F4321A}" type="pres">
      <dgm:prSet presAssocID="{536F7247-DC4E-4F45-89FA-C65D794DE13A}" presName="spaceBetweenRectangles" presStyleCnt="0"/>
      <dgm:spPr/>
    </dgm:pt>
    <dgm:pt modelId="{40E20989-E044-402D-BFED-089445C92573}" type="pres">
      <dgm:prSet presAssocID="{1FCE2001-545C-43BF-AC31-60181DB92669}" presName="parentLin" presStyleCnt="0"/>
      <dgm:spPr/>
    </dgm:pt>
    <dgm:pt modelId="{45407843-10AE-4144-81EE-CBA5ACB0F0CC}" type="pres">
      <dgm:prSet presAssocID="{1FCE2001-545C-43BF-AC31-60181DB92669}" presName="parentLeftMargin" presStyleLbl="node1" presStyleIdx="1" presStyleCnt="6"/>
      <dgm:spPr/>
    </dgm:pt>
    <dgm:pt modelId="{DF143963-20C7-4739-AF23-F0F24812CC16}" type="pres">
      <dgm:prSet presAssocID="{1FCE2001-545C-43BF-AC31-60181DB9266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E638177-65EC-46E2-BF21-978C1EA1C977}" type="pres">
      <dgm:prSet presAssocID="{1FCE2001-545C-43BF-AC31-60181DB92669}" presName="negativeSpace" presStyleCnt="0"/>
      <dgm:spPr/>
    </dgm:pt>
    <dgm:pt modelId="{4F8C7798-4A72-41C6-9883-7F0FEAB2E70A}" type="pres">
      <dgm:prSet presAssocID="{1FCE2001-545C-43BF-AC31-60181DB92669}" presName="childText" presStyleLbl="conFgAcc1" presStyleIdx="2" presStyleCnt="6">
        <dgm:presLayoutVars>
          <dgm:bulletEnabled val="1"/>
        </dgm:presLayoutVars>
      </dgm:prSet>
      <dgm:spPr/>
    </dgm:pt>
    <dgm:pt modelId="{FFECA1CE-D039-490F-A5B4-F86831660532}" type="pres">
      <dgm:prSet presAssocID="{87543C66-8BC1-43AC-9034-32E12051AA11}" presName="spaceBetweenRectangles" presStyleCnt="0"/>
      <dgm:spPr/>
    </dgm:pt>
    <dgm:pt modelId="{E75E5D0B-6F36-4BD8-B143-6AA52B1F0A97}" type="pres">
      <dgm:prSet presAssocID="{4F361E72-3393-47FF-A500-EF4C9A63B647}" presName="parentLin" presStyleCnt="0"/>
      <dgm:spPr/>
    </dgm:pt>
    <dgm:pt modelId="{A7DDD860-C768-457D-89EE-8109500FC22D}" type="pres">
      <dgm:prSet presAssocID="{4F361E72-3393-47FF-A500-EF4C9A63B647}" presName="parentLeftMargin" presStyleLbl="node1" presStyleIdx="2" presStyleCnt="6"/>
      <dgm:spPr/>
    </dgm:pt>
    <dgm:pt modelId="{011585E7-6762-4913-85DB-C327AFA71C4D}" type="pres">
      <dgm:prSet presAssocID="{4F361E72-3393-47FF-A500-EF4C9A63B64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F48AA26-C4D8-4ABF-B685-F69065232F83}" type="pres">
      <dgm:prSet presAssocID="{4F361E72-3393-47FF-A500-EF4C9A63B647}" presName="negativeSpace" presStyleCnt="0"/>
      <dgm:spPr/>
    </dgm:pt>
    <dgm:pt modelId="{27498FD4-AE0A-4752-9D60-317DA8F7F926}" type="pres">
      <dgm:prSet presAssocID="{4F361E72-3393-47FF-A500-EF4C9A63B647}" presName="childText" presStyleLbl="conFgAcc1" presStyleIdx="3" presStyleCnt="6">
        <dgm:presLayoutVars>
          <dgm:bulletEnabled val="1"/>
        </dgm:presLayoutVars>
      </dgm:prSet>
      <dgm:spPr/>
    </dgm:pt>
    <dgm:pt modelId="{E575607C-D16F-4267-83FA-50921077B4FF}" type="pres">
      <dgm:prSet presAssocID="{8C60B0B6-D9A6-49D9-B16C-0F8A74C086B3}" presName="spaceBetweenRectangles" presStyleCnt="0"/>
      <dgm:spPr/>
    </dgm:pt>
    <dgm:pt modelId="{C4E952AA-35E2-4825-A76C-42736A6CC179}" type="pres">
      <dgm:prSet presAssocID="{B956B1ED-F961-4381-AD17-E55930DC6139}" presName="parentLin" presStyleCnt="0"/>
      <dgm:spPr/>
    </dgm:pt>
    <dgm:pt modelId="{E0544DE5-93D7-419D-8591-90599FD15199}" type="pres">
      <dgm:prSet presAssocID="{B956B1ED-F961-4381-AD17-E55930DC6139}" presName="parentLeftMargin" presStyleLbl="node1" presStyleIdx="3" presStyleCnt="6"/>
      <dgm:spPr/>
    </dgm:pt>
    <dgm:pt modelId="{5565245D-252F-4EEC-BFBD-81CEEE3DEBA1}" type="pres">
      <dgm:prSet presAssocID="{B956B1ED-F961-4381-AD17-E55930DC613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7A265EE-8902-433A-AF7A-CF4A094B4CEB}" type="pres">
      <dgm:prSet presAssocID="{B956B1ED-F961-4381-AD17-E55930DC6139}" presName="negativeSpace" presStyleCnt="0"/>
      <dgm:spPr/>
    </dgm:pt>
    <dgm:pt modelId="{FCC86EB9-E858-4A0B-8B76-3C7E9ED61330}" type="pres">
      <dgm:prSet presAssocID="{B956B1ED-F961-4381-AD17-E55930DC6139}" presName="childText" presStyleLbl="conFgAcc1" presStyleIdx="4" presStyleCnt="6">
        <dgm:presLayoutVars>
          <dgm:bulletEnabled val="1"/>
        </dgm:presLayoutVars>
      </dgm:prSet>
      <dgm:spPr/>
    </dgm:pt>
    <dgm:pt modelId="{B7BC9A2F-C338-4C2B-8B03-D1CF9B601AC7}" type="pres">
      <dgm:prSet presAssocID="{88B25C55-27FF-4D0D-8A7C-474E37AD625F}" presName="spaceBetweenRectangles" presStyleCnt="0"/>
      <dgm:spPr/>
    </dgm:pt>
    <dgm:pt modelId="{BDDDB961-48A2-4B3B-A476-D7102718774E}" type="pres">
      <dgm:prSet presAssocID="{93E11BA8-A55E-4920-BF20-58EBD2C14ED9}" presName="parentLin" presStyleCnt="0"/>
      <dgm:spPr/>
    </dgm:pt>
    <dgm:pt modelId="{319C5FB8-6A6B-495D-9DDC-CCB03EA0B3D3}" type="pres">
      <dgm:prSet presAssocID="{93E11BA8-A55E-4920-BF20-58EBD2C14ED9}" presName="parentLeftMargin" presStyleLbl="node1" presStyleIdx="4" presStyleCnt="6"/>
      <dgm:spPr/>
    </dgm:pt>
    <dgm:pt modelId="{BED1CE53-C65B-4DFF-86F5-3D2DA46F91DB}" type="pres">
      <dgm:prSet presAssocID="{93E11BA8-A55E-4920-BF20-58EBD2C14ED9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0D754D5-B021-454A-B03F-4BC2693D7A58}" type="pres">
      <dgm:prSet presAssocID="{93E11BA8-A55E-4920-BF20-58EBD2C14ED9}" presName="negativeSpace" presStyleCnt="0"/>
      <dgm:spPr/>
    </dgm:pt>
    <dgm:pt modelId="{F817E6E9-A7FE-4D69-9568-C859752588B9}" type="pres">
      <dgm:prSet presAssocID="{93E11BA8-A55E-4920-BF20-58EBD2C14ED9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E555B00-9B9A-4C55-8657-63B82F90CECD}" type="presOf" srcId="{1FCE2001-545C-43BF-AC31-60181DB92669}" destId="{45407843-10AE-4144-81EE-CBA5ACB0F0CC}" srcOrd="0" destOrd="0" presId="urn:microsoft.com/office/officeart/2005/8/layout/list1"/>
    <dgm:cxn modelId="{F8C64A15-4549-41AF-B2F0-ECB2189711DC}" type="presOf" srcId="{B9795614-E47A-47E0-ABDE-3FDA7DA54CA9}" destId="{5347BF50-3D00-40BA-AC9F-9DC8EBDBDD19}" srcOrd="0" destOrd="0" presId="urn:microsoft.com/office/officeart/2005/8/layout/list1"/>
    <dgm:cxn modelId="{0E755838-AFC6-4387-8397-C1C29E8CDD73}" type="presOf" srcId="{93E11BA8-A55E-4920-BF20-58EBD2C14ED9}" destId="{319C5FB8-6A6B-495D-9DDC-CCB03EA0B3D3}" srcOrd="0" destOrd="0" presId="urn:microsoft.com/office/officeart/2005/8/layout/list1"/>
    <dgm:cxn modelId="{91EC1A3E-1127-457E-9CE4-3A2BC1B03501}" srcId="{B9795614-E47A-47E0-ABDE-3FDA7DA54CA9}" destId="{C9C43B7E-5113-44E7-912A-DD067BD1B419}" srcOrd="1" destOrd="0" parTransId="{94DA4215-9579-47E2-B679-4411A2E2E089}" sibTransId="{536F7247-DC4E-4F45-89FA-C65D794DE13A}"/>
    <dgm:cxn modelId="{61CFB147-2032-43EC-86A8-90F758E04D36}" srcId="{B9795614-E47A-47E0-ABDE-3FDA7DA54CA9}" destId="{93E11BA8-A55E-4920-BF20-58EBD2C14ED9}" srcOrd="5" destOrd="0" parTransId="{E6CAB6C4-2890-4CDB-8212-7EA1CFEDBDD0}" sibTransId="{C48FEC90-60D0-40D6-B464-E7BDDF227B61}"/>
    <dgm:cxn modelId="{AE23AA49-CE7E-4DD1-BDA9-166577E124C9}" type="presOf" srcId="{C9C43B7E-5113-44E7-912A-DD067BD1B419}" destId="{69E1BB89-62CA-4882-BA59-66E7C42086C8}" srcOrd="0" destOrd="0" presId="urn:microsoft.com/office/officeart/2005/8/layout/list1"/>
    <dgm:cxn modelId="{2ED0FF75-AC64-43E9-B377-9EF6EDEBB09F}" srcId="{B9795614-E47A-47E0-ABDE-3FDA7DA54CA9}" destId="{1FCE2001-545C-43BF-AC31-60181DB92669}" srcOrd="2" destOrd="0" parTransId="{7B274367-2EB9-4C26-8F43-B9172E824F10}" sibTransId="{87543C66-8BC1-43AC-9034-32E12051AA11}"/>
    <dgm:cxn modelId="{9D754B83-46D7-419D-A348-86747D8779AD}" type="presOf" srcId="{B956B1ED-F961-4381-AD17-E55930DC6139}" destId="{5565245D-252F-4EEC-BFBD-81CEEE3DEBA1}" srcOrd="1" destOrd="0" presId="urn:microsoft.com/office/officeart/2005/8/layout/list1"/>
    <dgm:cxn modelId="{47F8D68A-2AF7-4E2A-8C8C-E088E0E4A35E}" type="presOf" srcId="{1FCE2001-545C-43BF-AC31-60181DB92669}" destId="{DF143963-20C7-4739-AF23-F0F24812CC16}" srcOrd="1" destOrd="0" presId="urn:microsoft.com/office/officeart/2005/8/layout/list1"/>
    <dgm:cxn modelId="{4AE8048F-61B1-459E-8607-C28B98FF1FF1}" type="presOf" srcId="{B956B1ED-F961-4381-AD17-E55930DC6139}" destId="{E0544DE5-93D7-419D-8591-90599FD15199}" srcOrd="0" destOrd="0" presId="urn:microsoft.com/office/officeart/2005/8/layout/list1"/>
    <dgm:cxn modelId="{4A61B399-F821-4AF7-815F-3EA23A844BA3}" type="presOf" srcId="{81DEEC8A-ACB5-40C5-8085-60C8D7F9143F}" destId="{92BD743E-14FB-4D28-B42F-048EE4A4879D}" srcOrd="1" destOrd="0" presId="urn:microsoft.com/office/officeart/2005/8/layout/list1"/>
    <dgm:cxn modelId="{A374F499-5DF0-436C-AA9C-FE9C8470BC54}" srcId="{B9795614-E47A-47E0-ABDE-3FDA7DA54CA9}" destId="{81DEEC8A-ACB5-40C5-8085-60C8D7F9143F}" srcOrd="0" destOrd="0" parTransId="{12BA5235-D321-4386-A38C-2F13496F6853}" sibTransId="{966FB8E6-8DCD-4036-9E26-5F517DC5E3E6}"/>
    <dgm:cxn modelId="{16702D9A-E5D2-483D-85A6-DFE0193F90FF}" type="presOf" srcId="{C9C43B7E-5113-44E7-912A-DD067BD1B419}" destId="{87BAE2FB-2561-4334-9399-886A152E6A9A}" srcOrd="1" destOrd="0" presId="urn:microsoft.com/office/officeart/2005/8/layout/list1"/>
    <dgm:cxn modelId="{54B25C9D-4D9F-4F93-AA99-F2D0DC21E36A}" type="presOf" srcId="{4F361E72-3393-47FF-A500-EF4C9A63B647}" destId="{A7DDD860-C768-457D-89EE-8109500FC22D}" srcOrd="0" destOrd="0" presId="urn:microsoft.com/office/officeart/2005/8/layout/list1"/>
    <dgm:cxn modelId="{4400D0A1-4D13-48E0-AC23-B6DE033702BC}" type="presOf" srcId="{4F361E72-3393-47FF-A500-EF4C9A63B647}" destId="{011585E7-6762-4913-85DB-C327AFA71C4D}" srcOrd="1" destOrd="0" presId="urn:microsoft.com/office/officeart/2005/8/layout/list1"/>
    <dgm:cxn modelId="{3486C3B9-F4AE-43E9-98DE-A3AF15B477B2}" srcId="{B9795614-E47A-47E0-ABDE-3FDA7DA54CA9}" destId="{B956B1ED-F961-4381-AD17-E55930DC6139}" srcOrd="4" destOrd="0" parTransId="{45D08CB7-79A2-4EE8-B9A4-16ED736D060F}" sibTransId="{88B25C55-27FF-4D0D-8A7C-474E37AD625F}"/>
    <dgm:cxn modelId="{071861F1-CBC7-4497-8BCE-BCB7C9FE09C2}" type="presOf" srcId="{81DEEC8A-ACB5-40C5-8085-60C8D7F9143F}" destId="{DF08A93F-C7F8-405E-9CFE-807251E4ACC1}" srcOrd="0" destOrd="0" presId="urn:microsoft.com/office/officeart/2005/8/layout/list1"/>
    <dgm:cxn modelId="{118545F6-9B98-4155-90A2-104F006F5C51}" type="presOf" srcId="{93E11BA8-A55E-4920-BF20-58EBD2C14ED9}" destId="{BED1CE53-C65B-4DFF-86F5-3D2DA46F91DB}" srcOrd="1" destOrd="0" presId="urn:microsoft.com/office/officeart/2005/8/layout/list1"/>
    <dgm:cxn modelId="{3D4A83FB-DD65-463B-8E07-078400BE4507}" srcId="{B9795614-E47A-47E0-ABDE-3FDA7DA54CA9}" destId="{4F361E72-3393-47FF-A500-EF4C9A63B647}" srcOrd="3" destOrd="0" parTransId="{08F39E47-BEE5-4028-BC59-A32DFFA09B45}" sibTransId="{8C60B0B6-D9A6-49D9-B16C-0F8A74C086B3}"/>
    <dgm:cxn modelId="{B569654B-B695-4EC2-949F-DC50882FD10B}" type="presParOf" srcId="{5347BF50-3D00-40BA-AC9F-9DC8EBDBDD19}" destId="{9222C692-C1FD-46E5-9B06-CDA64C697B25}" srcOrd="0" destOrd="0" presId="urn:microsoft.com/office/officeart/2005/8/layout/list1"/>
    <dgm:cxn modelId="{83EF3546-C021-40C9-B4D1-E530ADD4B3DB}" type="presParOf" srcId="{9222C692-C1FD-46E5-9B06-CDA64C697B25}" destId="{DF08A93F-C7F8-405E-9CFE-807251E4ACC1}" srcOrd="0" destOrd="0" presId="urn:microsoft.com/office/officeart/2005/8/layout/list1"/>
    <dgm:cxn modelId="{5BBE4400-85A6-4100-A3FD-F92ABF962167}" type="presParOf" srcId="{9222C692-C1FD-46E5-9B06-CDA64C697B25}" destId="{92BD743E-14FB-4D28-B42F-048EE4A4879D}" srcOrd="1" destOrd="0" presId="urn:microsoft.com/office/officeart/2005/8/layout/list1"/>
    <dgm:cxn modelId="{F88C529E-B1E9-40E2-A4B8-3B3A47E36182}" type="presParOf" srcId="{5347BF50-3D00-40BA-AC9F-9DC8EBDBDD19}" destId="{E17885FE-E983-4194-890D-19DC051DBF0B}" srcOrd="1" destOrd="0" presId="urn:microsoft.com/office/officeart/2005/8/layout/list1"/>
    <dgm:cxn modelId="{963E1D23-2FC2-41B0-995F-5291BB5447BA}" type="presParOf" srcId="{5347BF50-3D00-40BA-AC9F-9DC8EBDBDD19}" destId="{1B050E2B-CE0C-4662-8B24-F76D510D3B5B}" srcOrd="2" destOrd="0" presId="urn:microsoft.com/office/officeart/2005/8/layout/list1"/>
    <dgm:cxn modelId="{94F060B0-0133-4711-BC28-7E2A9B2E0CF4}" type="presParOf" srcId="{5347BF50-3D00-40BA-AC9F-9DC8EBDBDD19}" destId="{B3848873-0E5B-44CC-B265-51256764211D}" srcOrd="3" destOrd="0" presId="urn:microsoft.com/office/officeart/2005/8/layout/list1"/>
    <dgm:cxn modelId="{EC131374-E0F8-4F20-B0E3-8252F1141B8F}" type="presParOf" srcId="{5347BF50-3D00-40BA-AC9F-9DC8EBDBDD19}" destId="{1B0B14DA-CD30-4811-9C9B-C5DEC39858BA}" srcOrd="4" destOrd="0" presId="urn:microsoft.com/office/officeart/2005/8/layout/list1"/>
    <dgm:cxn modelId="{F0842ACF-EA3A-485A-B8BC-218B07044F78}" type="presParOf" srcId="{1B0B14DA-CD30-4811-9C9B-C5DEC39858BA}" destId="{69E1BB89-62CA-4882-BA59-66E7C42086C8}" srcOrd="0" destOrd="0" presId="urn:microsoft.com/office/officeart/2005/8/layout/list1"/>
    <dgm:cxn modelId="{DED3F6B0-04FB-456F-922D-945B35D32972}" type="presParOf" srcId="{1B0B14DA-CD30-4811-9C9B-C5DEC39858BA}" destId="{87BAE2FB-2561-4334-9399-886A152E6A9A}" srcOrd="1" destOrd="0" presId="urn:microsoft.com/office/officeart/2005/8/layout/list1"/>
    <dgm:cxn modelId="{F963AE80-2DA5-4B52-AB30-4B40BACCEC23}" type="presParOf" srcId="{5347BF50-3D00-40BA-AC9F-9DC8EBDBDD19}" destId="{EC30BCA8-2B53-47E5-8B7E-79A64D715255}" srcOrd="5" destOrd="0" presId="urn:microsoft.com/office/officeart/2005/8/layout/list1"/>
    <dgm:cxn modelId="{0FFE0DDA-F480-486C-AD12-400868DCA978}" type="presParOf" srcId="{5347BF50-3D00-40BA-AC9F-9DC8EBDBDD19}" destId="{C4CD7DBE-3ADD-4365-A6C8-DF657DADA94F}" srcOrd="6" destOrd="0" presId="urn:microsoft.com/office/officeart/2005/8/layout/list1"/>
    <dgm:cxn modelId="{DDEA9875-6E80-4D54-BC77-FD5098241ED3}" type="presParOf" srcId="{5347BF50-3D00-40BA-AC9F-9DC8EBDBDD19}" destId="{85BF8E29-EAAD-4430-96C7-F1AEB0F4321A}" srcOrd="7" destOrd="0" presId="urn:microsoft.com/office/officeart/2005/8/layout/list1"/>
    <dgm:cxn modelId="{ABAF8304-8FA3-4345-8105-8A902F52F03F}" type="presParOf" srcId="{5347BF50-3D00-40BA-AC9F-9DC8EBDBDD19}" destId="{40E20989-E044-402D-BFED-089445C92573}" srcOrd="8" destOrd="0" presId="urn:microsoft.com/office/officeart/2005/8/layout/list1"/>
    <dgm:cxn modelId="{9CE3764B-0FB7-4E5D-A917-E2D08111A7E8}" type="presParOf" srcId="{40E20989-E044-402D-BFED-089445C92573}" destId="{45407843-10AE-4144-81EE-CBA5ACB0F0CC}" srcOrd="0" destOrd="0" presId="urn:microsoft.com/office/officeart/2005/8/layout/list1"/>
    <dgm:cxn modelId="{F619996A-0F64-44A4-96D0-84D1801F6F70}" type="presParOf" srcId="{40E20989-E044-402D-BFED-089445C92573}" destId="{DF143963-20C7-4739-AF23-F0F24812CC16}" srcOrd="1" destOrd="0" presId="urn:microsoft.com/office/officeart/2005/8/layout/list1"/>
    <dgm:cxn modelId="{D51F2A39-2B75-4F94-BDBE-C4513AEC08CB}" type="presParOf" srcId="{5347BF50-3D00-40BA-AC9F-9DC8EBDBDD19}" destId="{DE638177-65EC-46E2-BF21-978C1EA1C977}" srcOrd="9" destOrd="0" presId="urn:microsoft.com/office/officeart/2005/8/layout/list1"/>
    <dgm:cxn modelId="{D914B1D2-6D88-442F-95D4-3638B13CAE70}" type="presParOf" srcId="{5347BF50-3D00-40BA-AC9F-9DC8EBDBDD19}" destId="{4F8C7798-4A72-41C6-9883-7F0FEAB2E70A}" srcOrd="10" destOrd="0" presId="urn:microsoft.com/office/officeart/2005/8/layout/list1"/>
    <dgm:cxn modelId="{C6D4DE2D-19C6-47F4-8017-50610087546D}" type="presParOf" srcId="{5347BF50-3D00-40BA-AC9F-9DC8EBDBDD19}" destId="{FFECA1CE-D039-490F-A5B4-F86831660532}" srcOrd="11" destOrd="0" presId="urn:microsoft.com/office/officeart/2005/8/layout/list1"/>
    <dgm:cxn modelId="{E6927049-0C09-4F99-8C05-F04D1BC841B2}" type="presParOf" srcId="{5347BF50-3D00-40BA-AC9F-9DC8EBDBDD19}" destId="{E75E5D0B-6F36-4BD8-B143-6AA52B1F0A97}" srcOrd="12" destOrd="0" presId="urn:microsoft.com/office/officeart/2005/8/layout/list1"/>
    <dgm:cxn modelId="{755B7249-325B-489D-96D0-8BBF71E123BD}" type="presParOf" srcId="{E75E5D0B-6F36-4BD8-B143-6AA52B1F0A97}" destId="{A7DDD860-C768-457D-89EE-8109500FC22D}" srcOrd="0" destOrd="0" presId="urn:microsoft.com/office/officeart/2005/8/layout/list1"/>
    <dgm:cxn modelId="{157F0432-4BBD-4430-866D-AAEC0FDAF728}" type="presParOf" srcId="{E75E5D0B-6F36-4BD8-B143-6AA52B1F0A97}" destId="{011585E7-6762-4913-85DB-C327AFA71C4D}" srcOrd="1" destOrd="0" presId="urn:microsoft.com/office/officeart/2005/8/layout/list1"/>
    <dgm:cxn modelId="{8B861460-DCFE-4345-8BC2-128935492761}" type="presParOf" srcId="{5347BF50-3D00-40BA-AC9F-9DC8EBDBDD19}" destId="{8F48AA26-C4D8-4ABF-B685-F69065232F83}" srcOrd="13" destOrd="0" presId="urn:microsoft.com/office/officeart/2005/8/layout/list1"/>
    <dgm:cxn modelId="{018FA46C-94AD-4CE6-9EB8-A8DE50675586}" type="presParOf" srcId="{5347BF50-3D00-40BA-AC9F-9DC8EBDBDD19}" destId="{27498FD4-AE0A-4752-9D60-317DA8F7F926}" srcOrd="14" destOrd="0" presId="urn:microsoft.com/office/officeart/2005/8/layout/list1"/>
    <dgm:cxn modelId="{05C5EC7D-8942-49CF-BE60-3C40E50748F8}" type="presParOf" srcId="{5347BF50-3D00-40BA-AC9F-9DC8EBDBDD19}" destId="{E575607C-D16F-4267-83FA-50921077B4FF}" srcOrd="15" destOrd="0" presId="urn:microsoft.com/office/officeart/2005/8/layout/list1"/>
    <dgm:cxn modelId="{3D904003-FF7D-4598-9F0E-6AC4C4B504E6}" type="presParOf" srcId="{5347BF50-3D00-40BA-AC9F-9DC8EBDBDD19}" destId="{C4E952AA-35E2-4825-A76C-42736A6CC179}" srcOrd="16" destOrd="0" presId="urn:microsoft.com/office/officeart/2005/8/layout/list1"/>
    <dgm:cxn modelId="{745574BE-1C10-4FCD-9BE9-6E44241509B3}" type="presParOf" srcId="{C4E952AA-35E2-4825-A76C-42736A6CC179}" destId="{E0544DE5-93D7-419D-8591-90599FD15199}" srcOrd="0" destOrd="0" presId="urn:microsoft.com/office/officeart/2005/8/layout/list1"/>
    <dgm:cxn modelId="{82263E6A-4B80-43CE-AFF0-33A060B2CB23}" type="presParOf" srcId="{C4E952AA-35E2-4825-A76C-42736A6CC179}" destId="{5565245D-252F-4EEC-BFBD-81CEEE3DEBA1}" srcOrd="1" destOrd="0" presId="urn:microsoft.com/office/officeart/2005/8/layout/list1"/>
    <dgm:cxn modelId="{758AA33E-F8C9-42C8-B927-76397C659120}" type="presParOf" srcId="{5347BF50-3D00-40BA-AC9F-9DC8EBDBDD19}" destId="{67A265EE-8902-433A-AF7A-CF4A094B4CEB}" srcOrd="17" destOrd="0" presId="urn:microsoft.com/office/officeart/2005/8/layout/list1"/>
    <dgm:cxn modelId="{DB73918F-3D78-4415-8E5C-D28C988A51F4}" type="presParOf" srcId="{5347BF50-3D00-40BA-AC9F-9DC8EBDBDD19}" destId="{FCC86EB9-E858-4A0B-8B76-3C7E9ED61330}" srcOrd="18" destOrd="0" presId="urn:microsoft.com/office/officeart/2005/8/layout/list1"/>
    <dgm:cxn modelId="{35E77337-F7AE-479B-8078-6CF09DFC5A52}" type="presParOf" srcId="{5347BF50-3D00-40BA-AC9F-9DC8EBDBDD19}" destId="{B7BC9A2F-C338-4C2B-8B03-D1CF9B601AC7}" srcOrd="19" destOrd="0" presId="urn:microsoft.com/office/officeart/2005/8/layout/list1"/>
    <dgm:cxn modelId="{CA633EF5-3974-4BC2-BB32-1943BCAE2E27}" type="presParOf" srcId="{5347BF50-3D00-40BA-AC9F-9DC8EBDBDD19}" destId="{BDDDB961-48A2-4B3B-A476-D7102718774E}" srcOrd="20" destOrd="0" presId="urn:microsoft.com/office/officeart/2005/8/layout/list1"/>
    <dgm:cxn modelId="{93CE4BC5-07E5-4F44-AA6E-6DBAE4BF1914}" type="presParOf" srcId="{BDDDB961-48A2-4B3B-A476-D7102718774E}" destId="{319C5FB8-6A6B-495D-9DDC-CCB03EA0B3D3}" srcOrd="0" destOrd="0" presId="urn:microsoft.com/office/officeart/2005/8/layout/list1"/>
    <dgm:cxn modelId="{6685791D-55BA-4CB4-A6AC-7607C10EBD2C}" type="presParOf" srcId="{BDDDB961-48A2-4B3B-A476-D7102718774E}" destId="{BED1CE53-C65B-4DFF-86F5-3D2DA46F91DB}" srcOrd="1" destOrd="0" presId="urn:microsoft.com/office/officeart/2005/8/layout/list1"/>
    <dgm:cxn modelId="{C0D935F9-2969-4E9B-BBF2-BB4C6A315947}" type="presParOf" srcId="{5347BF50-3D00-40BA-AC9F-9DC8EBDBDD19}" destId="{E0D754D5-B021-454A-B03F-4BC2693D7A58}" srcOrd="21" destOrd="0" presId="urn:microsoft.com/office/officeart/2005/8/layout/list1"/>
    <dgm:cxn modelId="{E91ED854-0A6D-4DD0-A9ED-55DD4A9930C3}" type="presParOf" srcId="{5347BF50-3D00-40BA-AC9F-9DC8EBDBDD19}" destId="{F817E6E9-A7FE-4D69-9568-C859752588B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50E2B-CE0C-4662-8B24-F76D510D3B5B}">
      <dsp:nvSpPr>
        <dsp:cNvPr id="0" name=""/>
        <dsp:cNvSpPr/>
      </dsp:nvSpPr>
      <dsp:spPr>
        <a:xfrm>
          <a:off x="0" y="473180"/>
          <a:ext cx="66668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D743E-14FB-4D28-B42F-048EE4A4879D}">
      <dsp:nvSpPr>
        <dsp:cNvPr id="0" name=""/>
        <dsp:cNvSpPr/>
      </dsp:nvSpPr>
      <dsp:spPr>
        <a:xfrm>
          <a:off x="333341" y="192740"/>
          <a:ext cx="4666783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Situacija / problem</a:t>
          </a:r>
          <a:endParaRPr lang="en-US" sz="1900" kern="1200"/>
        </a:p>
      </dsp:txBody>
      <dsp:txXfrm>
        <a:off x="360721" y="220120"/>
        <a:ext cx="4612023" cy="506120"/>
      </dsp:txXfrm>
    </dsp:sp>
    <dsp:sp modelId="{C4CD7DBE-3ADD-4365-A6C8-DF657DADA94F}">
      <dsp:nvSpPr>
        <dsp:cNvPr id="0" name=""/>
        <dsp:cNvSpPr/>
      </dsp:nvSpPr>
      <dsp:spPr>
        <a:xfrm>
          <a:off x="0" y="1335020"/>
          <a:ext cx="66668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AE2FB-2561-4334-9399-886A152E6A9A}">
      <dsp:nvSpPr>
        <dsp:cNvPr id="0" name=""/>
        <dsp:cNvSpPr/>
      </dsp:nvSpPr>
      <dsp:spPr>
        <a:xfrm>
          <a:off x="333341" y="1054580"/>
          <a:ext cx="4666783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Postavljenje istraživačkog pitanja i hipoteze</a:t>
          </a:r>
          <a:endParaRPr lang="en-US" sz="1900" kern="1200" dirty="0"/>
        </a:p>
      </dsp:txBody>
      <dsp:txXfrm>
        <a:off x="360721" y="1081960"/>
        <a:ext cx="4612023" cy="506120"/>
      </dsp:txXfrm>
    </dsp:sp>
    <dsp:sp modelId="{4F8C7798-4A72-41C6-9883-7F0FEAB2E70A}">
      <dsp:nvSpPr>
        <dsp:cNvPr id="0" name=""/>
        <dsp:cNvSpPr/>
      </dsp:nvSpPr>
      <dsp:spPr>
        <a:xfrm>
          <a:off x="0" y="2196860"/>
          <a:ext cx="66668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143963-20C7-4739-AF23-F0F24812CC16}">
      <dsp:nvSpPr>
        <dsp:cNvPr id="0" name=""/>
        <dsp:cNvSpPr/>
      </dsp:nvSpPr>
      <dsp:spPr>
        <a:xfrm>
          <a:off x="333341" y="1916420"/>
          <a:ext cx="4666783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Plan istraživanja</a:t>
          </a:r>
          <a:endParaRPr lang="en-US" sz="1900" kern="1200"/>
        </a:p>
      </dsp:txBody>
      <dsp:txXfrm>
        <a:off x="360721" y="1943800"/>
        <a:ext cx="4612023" cy="506120"/>
      </dsp:txXfrm>
    </dsp:sp>
    <dsp:sp modelId="{27498FD4-AE0A-4752-9D60-317DA8F7F926}">
      <dsp:nvSpPr>
        <dsp:cNvPr id="0" name=""/>
        <dsp:cNvSpPr/>
      </dsp:nvSpPr>
      <dsp:spPr>
        <a:xfrm>
          <a:off x="0" y="3058700"/>
          <a:ext cx="66668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1585E7-6762-4913-85DB-C327AFA71C4D}">
      <dsp:nvSpPr>
        <dsp:cNvPr id="0" name=""/>
        <dsp:cNvSpPr/>
      </dsp:nvSpPr>
      <dsp:spPr>
        <a:xfrm>
          <a:off x="333341" y="2778260"/>
          <a:ext cx="4666783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Prikupljanje, obrada i prikaz podataka</a:t>
          </a:r>
          <a:endParaRPr lang="en-US" sz="1900" kern="1200"/>
        </a:p>
      </dsp:txBody>
      <dsp:txXfrm>
        <a:off x="360721" y="2805640"/>
        <a:ext cx="4612023" cy="506120"/>
      </dsp:txXfrm>
    </dsp:sp>
    <dsp:sp modelId="{FCC86EB9-E858-4A0B-8B76-3C7E9ED61330}">
      <dsp:nvSpPr>
        <dsp:cNvPr id="0" name=""/>
        <dsp:cNvSpPr/>
      </dsp:nvSpPr>
      <dsp:spPr>
        <a:xfrm>
          <a:off x="0" y="3920540"/>
          <a:ext cx="66668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65245D-252F-4EEC-BFBD-81CEEE3DEBA1}">
      <dsp:nvSpPr>
        <dsp:cNvPr id="0" name=""/>
        <dsp:cNvSpPr/>
      </dsp:nvSpPr>
      <dsp:spPr>
        <a:xfrm>
          <a:off x="333341" y="3640100"/>
          <a:ext cx="4666783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Donošenje zaključaka</a:t>
          </a:r>
          <a:endParaRPr lang="en-US" sz="1900" kern="1200"/>
        </a:p>
      </dsp:txBody>
      <dsp:txXfrm>
        <a:off x="360721" y="3667480"/>
        <a:ext cx="4612023" cy="506120"/>
      </dsp:txXfrm>
    </dsp:sp>
    <dsp:sp modelId="{F817E6E9-A7FE-4D69-9568-C859752588B9}">
      <dsp:nvSpPr>
        <dsp:cNvPr id="0" name=""/>
        <dsp:cNvSpPr/>
      </dsp:nvSpPr>
      <dsp:spPr>
        <a:xfrm>
          <a:off x="0" y="4782380"/>
          <a:ext cx="66668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1CE53-C65B-4DFF-86F5-3D2DA46F91DB}">
      <dsp:nvSpPr>
        <dsp:cNvPr id="0" name=""/>
        <dsp:cNvSpPr/>
      </dsp:nvSpPr>
      <dsp:spPr>
        <a:xfrm>
          <a:off x="333341" y="4501939"/>
          <a:ext cx="4666783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Predstavljanje rezultata</a:t>
          </a:r>
          <a:endParaRPr lang="en-US" sz="1900" kern="1200"/>
        </a:p>
      </dsp:txBody>
      <dsp:txXfrm>
        <a:off x="360721" y="4529319"/>
        <a:ext cx="4612023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532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656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9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817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000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258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03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627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444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409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520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9C771-049E-4DF4-99B5-0B7D78BD6928}" type="datetimeFigureOut">
              <a:rPr lang="hr-HR" smtClean="0"/>
              <a:t>4.7.2021.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CE127-15D1-46D8-8A8F-CC6D01374F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423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trologija.com/povecal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arnet-my.sharepoint.com/:w:/g/personal/ines_markovic_skole_hr/EWEP_mKyQ8hMlGcuzFAIS5wByBGTwCMqJEp3fHeSuR-OYg?e=lPCzxa" TargetMode="External"/><Relationship Id="rId2" Type="http://schemas.openxmlformats.org/officeDocument/2006/relationships/hyperlink" Target="https://carnet-my.sharepoint.com/:w:/g/personal/ines_markovic_skole_hr/EX_hFgidmHxCiVGhLNiW0kgB8M1hAXiuKZoaPZ1U7d7ATA?e=OHTQ58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Geoines/o6nsgmvh49ymhjuh" TargetMode="External"/><Relationship Id="rId2" Type="http://schemas.openxmlformats.org/officeDocument/2006/relationships/hyperlink" Target="https://padlet.com/Geoines/h7h7lnwizj70r763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padlet.com/Geoines/a56qy4ji38o2ea0s" TargetMode="External"/><Relationship Id="rId4" Type="http://schemas.openxmlformats.org/officeDocument/2006/relationships/hyperlink" Target="https://padlet.com/Geoines/f5ddzuyic2a2541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Geoines/pkzjletw864fyhqw" TargetMode="External"/><Relationship Id="rId2" Type="http://schemas.openxmlformats.org/officeDocument/2006/relationships/hyperlink" Target="https://padlet.com/Geoines/ly3zwks93z0g0h3p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padlet.com/Geoines/jra7opvi4nqu5wq6" TargetMode="External"/><Relationship Id="rId4" Type="http://schemas.openxmlformats.org/officeDocument/2006/relationships/hyperlink" Target="https://padlet.com/Geoines/l6n5pv1k6bsdusq7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FvJamzTGgEurAgyaPQKQkfLl1oNWWXxEtN4kfoews9pUMkdPVkJDTEYwUlU4MFNWNlNZUTRSUFZYWC4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Slika 12" descr="Slika na kojoj se prikazuje prilagodnik&#10;&#10;Opis je automatski generiran">
            <a:extLst>
              <a:ext uri="{FF2B5EF4-FFF2-40B4-BE49-F238E27FC236}">
                <a16:creationId xmlns:a16="http://schemas.microsoft.com/office/drawing/2014/main" id="{B53FA7B5-A3BF-40A5-A950-532CD68981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2849" b="1215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FEA1877-C094-4641-8B74-20E12C822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57355" y="213897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hr-HR" sz="5200" dirty="0"/>
              <a:t>Istraživački projekt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ADF1D98-3241-4949-AD68-460EC6270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28081" y="418981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hr-HR" sz="2200" dirty="0"/>
              <a:t>Školski istraživački projekt</a:t>
            </a:r>
          </a:p>
          <a:p>
            <a:endParaRPr lang="hr-HR" sz="2200" dirty="0">
              <a:solidFill>
                <a:srgbClr val="FFFFFF"/>
              </a:solidFill>
            </a:endParaRPr>
          </a:p>
          <a:p>
            <a:r>
              <a:rPr lang="hr-HR" sz="2200" dirty="0"/>
              <a:t>Autor prezentacije: Ines Marković, </a:t>
            </a:r>
            <a:r>
              <a:rPr lang="hr-HR" sz="2200" dirty="0" err="1"/>
              <a:t>prof.geografije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2609605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08306F98-7853-41D9-AAD8-A8AB4F00252A}"/>
              </a:ext>
            </a:extLst>
          </p:cNvPr>
          <p:cNvSpPr txBox="1"/>
          <p:nvPr/>
        </p:nvSpPr>
        <p:spPr>
          <a:xfrm>
            <a:off x="1287010" y="566678"/>
            <a:ext cx="9652233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REZULTATI </a:t>
            </a:r>
          </a:p>
          <a:p>
            <a:endParaRPr lang="hr-HR" dirty="0"/>
          </a:p>
          <a:p>
            <a:r>
              <a:rPr lang="hr-HR" sz="2000" dirty="0"/>
              <a:t>Podaci dobiveni isključivo istraživanjem o kojem se izvještava, bez rasprave o tome što znače </a:t>
            </a:r>
          </a:p>
          <a:p>
            <a:endParaRPr lang="hr-H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pišu se prema ciljevima ili metodama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izvještavaju o mjerenjima, ne o njihovome značenju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ne pojašnjavaju metode kojima su dobiveni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tablice služe lakšem prikazu velikog broj podataka, slike pomažu u predodžbi očitavanja rezultata; slike i tablice moraju imati svrhu i ne biti jednostavno ponavljanje teksta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i slike i tablice imaju opise, slike ispod, tablice iznad, označavaju se rednim brojevima kroz cijeli tekst (ponekad ih ima i u Uvodu ili čak Materijalima i Metodama) i navode u samome tekstu na onim mjestima gdje su potrebne da bi doprinijele njegovu razumijevanju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000" dirty="0"/>
          </a:p>
          <a:p>
            <a:endParaRPr lang="hr-HR" sz="2000" dirty="0"/>
          </a:p>
          <a:p>
            <a:r>
              <a:rPr lang="hr-HR" sz="2000" b="1" dirty="0">
                <a:solidFill>
                  <a:srgbClr val="00B050"/>
                </a:solidFill>
              </a:rPr>
              <a:t>Način prikaza slika i tablica, poglavlja i sl.… </a:t>
            </a:r>
          </a:p>
          <a:p>
            <a:r>
              <a:rPr lang="hr-HR" sz="2000" dirty="0"/>
              <a:t>Proizvoljno. Pazeći na opise, brojeve i sl.</a:t>
            </a:r>
          </a:p>
        </p:txBody>
      </p:sp>
    </p:spTree>
    <p:extLst>
      <p:ext uri="{BB962C8B-B14F-4D97-AF65-F5344CB8AC3E}">
        <p14:creationId xmlns:p14="http://schemas.microsoft.com/office/powerpoint/2010/main" val="1522704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EE944922-CC0D-4C42-B73B-143AB5F300D2}"/>
              </a:ext>
            </a:extLst>
          </p:cNvPr>
          <p:cNvSpPr txBox="1"/>
          <p:nvPr/>
        </p:nvSpPr>
        <p:spPr>
          <a:xfrm>
            <a:off x="989901" y="662730"/>
            <a:ext cx="880005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RASPRAVA </a:t>
            </a:r>
          </a:p>
          <a:p>
            <a:endParaRPr lang="hr-HR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hr-HR" sz="2000" dirty="0"/>
              <a:t>Interpretacija i pojašnjenje rezultata, usporedba s poznatim podacima, mišljenje o kvaliteti rezultata i razlozima za to, usmjeravanje novootvorenih znanstvenih pitanja </a:t>
            </a:r>
          </a:p>
          <a:p>
            <a:endParaRPr lang="hr-H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počinje interpretacijom vlastitih rezultata prema redoslijedu kojim su rezultati navedeni u zasebnom poglavlju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uspoređuje dijelove koji su poznati s drugim studijama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komentira razloge za potencijalna odstupanja od očekivanoga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završava općenitijim zaključcima na temelju dobivenih rezultata </a:t>
            </a:r>
          </a:p>
          <a:p>
            <a:pPr marL="285750" indent="-285750">
              <a:buFontTx/>
              <a:buChar char="-"/>
            </a:pPr>
            <a:endParaRPr lang="hr-HR" sz="2000" dirty="0"/>
          </a:p>
          <a:p>
            <a:endParaRPr lang="hr-HR" sz="2000" dirty="0"/>
          </a:p>
          <a:p>
            <a:r>
              <a:rPr lang="hr-HR" sz="2000" b="1" dirty="0">
                <a:solidFill>
                  <a:srgbClr val="00B050"/>
                </a:solidFill>
              </a:rPr>
              <a:t>broj </a:t>
            </a:r>
            <a:r>
              <a:rPr lang="hr-HR" sz="2000" b="1" dirty="0" err="1">
                <a:solidFill>
                  <a:srgbClr val="00B050"/>
                </a:solidFill>
              </a:rPr>
              <a:t>stranica,poglavlja</a:t>
            </a:r>
            <a:r>
              <a:rPr lang="hr-HR" sz="2000" b="1" dirty="0">
                <a:solidFill>
                  <a:srgbClr val="00B050"/>
                </a:solidFill>
              </a:rPr>
              <a:t>, uključenost zaključaka i sl. </a:t>
            </a:r>
          </a:p>
          <a:p>
            <a:r>
              <a:rPr lang="hr-HR" sz="2000" dirty="0"/>
              <a:t>Rasprava može obuhvaćati do 5 stranica teksta.</a:t>
            </a:r>
          </a:p>
        </p:txBody>
      </p:sp>
    </p:spTree>
    <p:extLst>
      <p:ext uri="{BB962C8B-B14F-4D97-AF65-F5344CB8AC3E}">
        <p14:creationId xmlns:p14="http://schemas.microsoft.com/office/powerpoint/2010/main" val="2130181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099C5CE2-997B-4495-92B4-AF038DE24B3E}"/>
              </a:ext>
            </a:extLst>
          </p:cNvPr>
          <p:cNvSpPr txBox="1"/>
          <p:nvPr/>
        </p:nvSpPr>
        <p:spPr>
          <a:xfrm>
            <a:off x="1371600" y="1257300"/>
            <a:ext cx="777240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ZAKLJUČAK/CI </a:t>
            </a:r>
          </a:p>
          <a:p>
            <a:endParaRPr lang="hr-HR" dirty="0"/>
          </a:p>
          <a:p>
            <a:r>
              <a:rPr lang="hr-HR" sz="2000" dirty="0"/>
              <a:t>Osnovni zaključci proizašli iz opisanog istraživanja </a:t>
            </a:r>
          </a:p>
          <a:p>
            <a:endParaRPr lang="hr-H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1 zaključak = 1 rečenica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potvrđivanje ili opovrgavanje hipoteze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reflektiraju ciljeve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iz njih je posve jasna svrha objavljenog istraživanja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000" dirty="0"/>
          </a:p>
          <a:p>
            <a:r>
              <a:rPr lang="hr-HR" sz="2000" b="1" dirty="0">
                <a:solidFill>
                  <a:srgbClr val="00B050"/>
                </a:solidFill>
              </a:rPr>
              <a:t>uklopljenost u raspravu </a:t>
            </a:r>
          </a:p>
          <a:p>
            <a:endParaRPr lang="hr-HR" sz="2000" dirty="0"/>
          </a:p>
          <a:p>
            <a:r>
              <a:rPr lang="hr-HR" sz="2000" dirty="0"/>
              <a:t>Ovo poglavlje obično zauzima do 1 stranice</a:t>
            </a:r>
          </a:p>
        </p:txBody>
      </p:sp>
    </p:spTree>
    <p:extLst>
      <p:ext uri="{BB962C8B-B14F-4D97-AF65-F5344CB8AC3E}">
        <p14:creationId xmlns:p14="http://schemas.microsoft.com/office/powerpoint/2010/main" val="2578112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04A8B689-247F-450D-8B71-4494F7074B4E}"/>
              </a:ext>
            </a:extLst>
          </p:cNvPr>
          <p:cNvSpPr txBox="1"/>
          <p:nvPr/>
        </p:nvSpPr>
        <p:spPr>
          <a:xfrm>
            <a:off x="1496502" y="1290506"/>
            <a:ext cx="937260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POPIS LITERATURE </a:t>
            </a:r>
          </a:p>
          <a:p>
            <a:endParaRPr lang="hr-H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hr-HR" sz="2000" dirty="0"/>
              <a:t>Podaci na kojima se temelji istraživačko pitanje nužni za svaki navod u tekstu, pouzdani, navođeni standardnim načinom </a:t>
            </a:r>
          </a:p>
          <a:p>
            <a:endParaRPr lang="hr-H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za svaki navod u tekstu se daje izvornik u kojem je podatak pronađen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isti broj izvora u tekstu i popisu </a:t>
            </a:r>
          </a:p>
          <a:p>
            <a:pPr marL="285750" indent="-285750">
              <a:buFontTx/>
              <a:buChar char="-"/>
            </a:pPr>
            <a:endParaRPr lang="hr-HR" sz="2000" dirty="0"/>
          </a:p>
          <a:p>
            <a:r>
              <a:rPr lang="hr-HR" sz="2000" b="1" dirty="0">
                <a:solidFill>
                  <a:srgbClr val="00B050"/>
                </a:solidFill>
              </a:rPr>
              <a:t>broj slova ili riječi, font, veličina fonta,… </a:t>
            </a:r>
          </a:p>
          <a:p>
            <a:endParaRPr lang="hr-HR" sz="2000" dirty="0"/>
          </a:p>
          <a:p>
            <a:r>
              <a:rPr lang="hr-HR" sz="2000" dirty="0"/>
              <a:t>NASLOV treba biti u fontu </a:t>
            </a:r>
            <a:r>
              <a:rPr lang="hr-HR" sz="2000" dirty="0" err="1"/>
              <a:t>Calibri</a:t>
            </a:r>
            <a:r>
              <a:rPr lang="hr-HR" sz="2000" dirty="0"/>
              <a:t>, veličine 14 u </a:t>
            </a:r>
            <a:r>
              <a:rPr lang="hr-HR" sz="2000" b="1" dirty="0" err="1"/>
              <a:t>bold</a:t>
            </a:r>
            <a:r>
              <a:rPr lang="hr-HR" sz="2000" dirty="0"/>
              <a:t> opciji, pisan velikim slovima i centriran</a:t>
            </a:r>
          </a:p>
        </p:txBody>
      </p:sp>
    </p:spTree>
    <p:extLst>
      <p:ext uri="{BB962C8B-B14F-4D97-AF65-F5344CB8AC3E}">
        <p14:creationId xmlns:p14="http://schemas.microsoft.com/office/powerpoint/2010/main" val="3834663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EC1300E7-B8A2-451F-A24A-724A12081BFA}"/>
              </a:ext>
            </a:extLst>
          </p:cNvPr>
          <p:cNvSpPr txBox="1"/>
          <p:nvPr/>
        </p:nvSpPr>
        <p:spPr>
          <a:xfrm>
            <a:off x="704675" y="1051770"/>
            <a:ext cx="10024844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Format rada </a:t>
            </a:r>
          </a:p>
          <a:p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Zadan isto kao font, širina margina, broj stranica, kratice označavanja slika i tablica, način navođenja literature i sl.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Rukopis istraživačkog projekta može sadržavati najviše 15 stranica uključujući popis literature, tablice, slike i priloge.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Kao normalni font treba upotrebljavati font </a:t>
            </a:r>
            <a:r>
              <a:rPr lang="hr-HR" sz="2000" dirty="0" err="1"/>
              <a:t>Calibri</a:t>
            </a:r>
            <a:r>
              <a:rPr lang="hr-HR" sz="2000" dirty="0"/>
              <a:t> veličine 11.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Sav tekst treba biti pisan u proredu od 1,15. Sav tekst, tablice, slike i prilozi trebaju biti u okviru margina obrasca (14 cm širine i 22 cm visine).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Dodatci koji povećavaju razumljivost teksta (slike i tablice) trebaju biti uklopljeni u rukopis, kao prijedlog za objavljivanje.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 Ako bi ovo poglavlje trebalo sadržavati neophodne dodatne informacije, slike i tablice, preporučljivo je staviti ih u posebno poglavlje PRILOZI (nakon poglavlja Literatura).</a:t>
            </a:r>
          </a:p>
        </p:txBody>
      </p:sp>
    </p:spTree>
    <p:extLst>
      <p:ext uri="{BB962C8B-B14F-4D97-AF65-F5344CB8AC3E}">
        <p14:creationId xmlns:p14="http://schemas.microsoft.com/office/powerpoint/2010/main" val="2888424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E8F8AEC7-376C-4475-90E1-56C50D753FCF}"/>
              </a:ext>
            </a:extLst>
          </p:cNvPr>
          <p:cNvSpPr txBox="1"/>
          <p:nvPr/>
        </p:nvSpPr>
        <p:spPr>
          <a:xfrm>
            <a:off x="807382" y="305068"/>
            <a:ext cx="103759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Dodatci trebaju biti razvrstani (tablice, slike ili prilozi) i numerirani prema redoslijedu iznošenja uz korištenje arapskih brojeva bez točke, a moraju biti navedeni u tekstu kao poveznice.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Svaka tablica i slika treba imati kompletan, opisni naslov, a svaki stupac i/ili redak tablice odgovarajući naslov.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Tablice, slike i prilozi moraju biti navedeni u tekstu kako slijedi: slika 1, tablica 1, prilog 1. 'kao što se vidi u tablici [ili slici, ili prilogu] 1' (ne </a:t>
            </a:r>
            <a:r>
              <a:rPr lang="hr-HR" sz="2000" dirty="0" err="1"/>
              <a:t>Tab</a:t>
            </a:r>
            <a:r>
              <a:rPr lang="hr-HR" sz="2000" dirty="0"/>
              <a:t>., </a:t>
            </a:r>
            <a:r>
              <a:rPr lang="hr-HR" sz="2000" dirty="0" err="1"/>
              <a:t>fig</a:t>
            </a:r>
            <a:r>
              <a:rPr lang="hr-HR" sz="2000" dirty="0"/>
              <a:t>. ili Sl.). Slike i tablice treba centrirati.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Slike bi trebale imati rezoluciju najmanje 300dpi na 10cm x 10cm ili 1,5 </a:t>
            </a:r>
            <a:r>
              <a:rPr lang="hr-HR" sz="2000" dirty="0" err="1"/>
              <a:t>mpix</a:t>
            </a:r>
            <a:r>
              <a:rPr lang="hr-HR" sz="2000" dirty="0"/>
              <a:t> veličine u JPEG (.</a:t>
            </a:r>
            <a:r>
              <a:rPr lang="hr-HR" sz="2000" dirty="0" err="1"/>
              <a:t>jpg</a:t>
            </a:r>
            <a:r>
              <a:rPr lang="hr-HR" sz="2000" dirty="0"/>
              <a:t>) formatu.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Pri pripremi slika i tablica sav tekst koji se koristi unutar samih slika i tablica treba pisati u fontu </a:t>
            </a:r>
            <a:r>
              <a:rPr lang="hr-HR" sz="2000" dirty="0" err="1"/>
              <a:t>Calibri</a:t>
            </a:r>
            <a:r>
              <a:rPr lang="hr-HR" sz="2000" dirty="0"/>
              <a:t>, veličine 10, koristeći prored od 1 bez razmaka između redaka. </a:t>
            </a:r>
          </a:p>
          <a:p>
            <a:endParaRPr lang="hr-HR" sz="2000" dirty="0"/>
          </a:p>
          <a:p>
            <a:r>
              <a:rPr lang="hr-HR" sz="2000" b="1" i="1" dirty="0">
                <a:solidFill>
                  <a:schemeClr val="accent2">
                    <a:lumMod val="75000"/>
                  </a:schemeClr>
                </a:solidFill>
              </a:rPr>
              <a:t>Naslovi tablica, slika i priloga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Svaka tablica i/ili slika i/ili prilog mora imati potpuni naslov koji objašnjava namjenu bez pozivanja na tekst.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Tablice (tablica 1) i priloge treba natpisati, a slike potpisati koristeći font </a:t>
            </a:r>
            <a:r>
              <a:rPr lang="hr-HR" sz="2000" dirty="0" err="1"/>
              <a:t>Calibri</a:t>
            </a:r>
            <a:r>
              <a:rPr lang="hr-HR" sz="2000" dirty="0"/>
              <a:t> veličine 9 u </a:t>
            </a:r>
            <a:r>
              <a:rPr lang="hr-HR" sz="2000" b="1" dirty="0" err="1"/>
              <a:t>bold</a:t>
            </a:r>
            <a:r>
              <a:rPr lang="hr-HR" sz="2000" dirty="0"/>
              <a:t> opciji.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Podatci opisani u tekstu mogu se ilustrirati pomoću slika i tablica, koje se prije prikazivanja moraju spomenuti u tekstu.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Tekst koji opisuje rezultate u pravilu treba prethoditi tablici ili slici kojom se ti rezultati ilustriraju. Grafičke prikaze i sheme također treba imenovati kao slike (slika 1).</a:t>
            </a:r>
          </a:p>
        </p:txBody>
      </p:sp>
    </p:spTree>
    <p:extLst>
      <p:ext uri="{BB962C8B-B14F-4D97-AF65-F5344CB8AC3E}">
        <p14:creationId xmlns:p14="http://schemas.microsoft.com/office/powerpoint/2010/main" val="424002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80AA967C-3E68-45B2-8EC0-2A906F5BFD64}"/>
              </a:ext>
            </a:extLst>
          </p:cNvPr>
          <p:cNvSpPr txBox="1"/>
          <p:nvPr/>
        </p:nvSpPr>
        <p:spPr>
          <a:xfrm>
            <a:off x="576743" y="305068"/>
            <a:ext cx="1135240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2000" b="1" dirty="0">
                <a:solidFill>
                  <a:schemeClr val="accent2">
                    <a:lumMod val="75000"/>
                  </a:schemeClr>
                </a:solidFill>
              </a:rPr>
              <a:t>Uloge istraživača, mentora i recenzenta</a:t>
            </a:r>
          </a:p>
          <a:p>
            <a:r>
              <a:rPr lang="hr-HR" b="1" dirty="0"/>
              <a:t> </a:t>
            </a:r>
            <a:r>
              <a:rPr lang="hr-HR" sz="2000" b="1" dirty="0">
                <a:solidFill>
                  <a:schemeClr val="accent2">
                    <a:lumMod val="75000"/>
                  </a:schemeClr>
                </a:solidFill>
              </a:rPr>
              <a:t>ISTRAŽIVAČ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osmišljava i provodi istraživanje, piše izvještaj/rad, prikazuje ga na skupovima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barata svim podacima, jedini je koji je upoznat sa svim detaljima istraživanja, kadar je pojasniti sve prednosti i mane pristupa koji je odabrao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spreman je raspraviti svoju interpretaciju s javnosti i promisliti o potencijalnim drugačijim tumačenjima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000" dirty="0"/>
          </a:p>
          <a:p>
            <a:r>
              <a:rPr lang="hr-HR" sz="2000" b="1" dirty="0">
                <a:solidFill>
                  <a:schemeClr val="accent2">
                    <a:lumMod val="75000"/>
                  </a:schemeClr>
                </a:solidFill>
              </a:rPr>
              <a:t>MENTOR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pomaže u osmišljavanju teme, postavljanju hipoteze i ciljeva, odabiru metodologije i obradi i interpretaciji podataka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vodi računa o formalnim kriterijima, administrativnim zahtjevima i usmjerava istraživača (npr. U NAZIVU DATOTEKE NIJE DOPUŠTENO PISATI IMENA UČENIKA, NITI NAZIV ŠKOLE ILI MENTORA, KAKO BI SE OSIGURALA OBJEKTIVNOST PROSUDBE. ) </a:t>
            </a:r>
          </a:p>
          <a:p>
            <a:pPr marL="285750" indent="-285750">
              <a:buFontTx/>
              <a:buChar char="-"/>
            </a:pPr>
            <a:endParaRPr lang="hr-HR" sz="2000" dirty="0"/>
          </a:p>
          <a:p>
            <a:r>
              <a:rPr lang="hr-HR" sz="2000" b="1" dirty="0">
                <a:solidFill>
                  <a:schemeClr val="accent2">
                    <a:lumMod val="75000"/>
                  </a:schemeClr>
                </a:solidFill>
              </a:rPr>
              <a:t>RECENZENT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iz naslova i sažetka stječe sliku o temi i potrebi istraživanja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na temelju hipoteze i ciljeva procjenjuje adekvatnost ispitanika i metoda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daje prijedloge kako jasnije iznijeti bit rada i vodi računa o rasponu zaključaka na temelju rezultata studije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b="1" dirty="0"/>
              <a:t>ne</a:t>
            </a:r>
            <a:r>
              <a:rPr lang="hr-HR" sz="2000" dirty="0"/>
              <a:t> eliminira već nastoji usustaviti i kao neovisan sudionik upozoriti na detalje potrebne za bolje razumijevanje rada od strane publike, prema kriterijima institucije za koju radi</a:t>
            </a:r>
          </a:p>
        </p:txBody>
      </p:sp>
    </p:spTree>
    <p:extLst>
      <p:ext uri="{BB962C8B-B14F-4D97-AF65-F5344CB8AC3E}">
        <p14:creationId xmlns:p14="http://schemas.microsoft.com/office/powerpoint/2010/main" val="1178163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2C1F783B-CE52-479C-A486-70832A727714}"/>
              </a:ext>
            </a:extLst>
          </p:cNvPr>
          <p:cNvSpPr txBox="1"/>
          <p:nvPr/>
        </p:nvSpPr>
        <p:spPr>
          <a:xfrm>
            <a:off x="1079500" y="845235"/>
            <a:ext cx="7315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PRIMJERI TEMA!</a:t>
            </a:r>
          </a:p>
          <a:p>
            <a:endParaRPr lang="hr-H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Bioraznolikost parka prirode nakon suše </a:t>
            </a:r>
          </a:p>
          <a:p>
            <a:r>
              <a:rPr lang="hr-HR" sz="2000" dirty="0"/>
              <a:t>     Hipoteza? Cilj? Materijal? Metode?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04F9FF38-1A34-4C98-ABB2-67EBA7C09BCF}"/>
              </a:ext>
            </a:extLst>
          </p:cNvPr>
          <p:cNvSpPr txBox="1"/>
          <p:nvPr/>
        </p:nvSpPr>
        <p:spPr>
          <a:xfrm>
            <a:off x="1079499" y="2331135"/>
            <a:ext cx="80225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Razvoj novih metoda za utvrđivanje razina zagađenja kopnenih voda Hipoteza? Cilj? Materijal? Metode?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FB4D5CC-42BA-40A1-88E9-F58423B20625}"/>
              </a:ext>
            </a:extLst>
          </p:cNvPr>
          <p:cNvSpPr txBox="1"/>
          <p:nvPr/>
        </p:nvSpPr>
        <p:spPr>
          <a:xfrm>
            <a:off x="895874" y="4073773"/>
            <a:ext cx="9880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000" b="1" dirty="0"/>
              <a:t>Geografsko  istraživanje: </a:t>
            </a:r>
          </a:p>
          <a:p>
            <a:endParaRPr lang="hr-HR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daje odgovore na pitanja o Zemlji i životu na Zemlji, te prirodno i društveno geografskim obilježjima kako bi na temelju novih znanja pridonijeli boljem razumijevanju sebe, svoje okoline i okoliša slijedeći identične koncepte i jasnu logiku neovisno o dobi istraživača i temi</a:t>
            </a:r>
          </a:p>
        </p:txBody>
      </p:sp>
    </p:spTree>
    <p:extLst>
      <p:ext uri="{BB962C8B-B14F-4D97-AF65-F5344CB8AC3E}">
        <p14:creationId xmlns:p14="http://schemas.microsoft.com/office/powerpoint/2010/main" val="1279282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D6DA3C93-5129-404E-A3A5-4E8864F7A144}"/>
              </a:ext>
            </a:extLst>
          </p:cNvPr>
          <p:cNvSpPr txBox="1"/>
          <p:nvPr/>
        </p:nvSpPr>
        <p:spPr>
          <a:xfrm>
            <a:off x="1283516" y="796954"/>
            <a:ext cx="4755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MOJI PRIMJERI – ostvareni projekti</a:t>
            </a:r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5221B1D0-3D55-481B-8A69-6ACD2D7C05D3}"/>
              </a:ext>
            </a:extLst>
          </p:cNvPr>
          <p:cNvSpPr txBox="1"/>
          <p:nvPr/>
        </p:nvSpPr>
        <p:spPr>
          <a:xfrm>
            <a:off x="1526796" y="2447663"/>
            <a:ext cx="51699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/>
              <a:t>Otkrij planinu!  – </a:t>
            </a:r>
            <a:r>
              <a:rPr lang="hr-HR" sz="2400" dirty="0">
                <a:hlinkClick r:id="rId2"/>
              </a:rPr>
              <a:t>Mala planinarska škola</a:t>
            </a:r>
            <a:endParaRPr lang="hr-HR" sz="2400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79A5BEBE-FD0C-4BBC-941F-2B943F619166}"/>
              </a:ext>
            </a:extLst>
          </p:cNvPr>
          <p:cNvSpPr txBox="1"/>
          <p:nvPr/>
        </p:nvSpPr>
        <p:spPr>
          <a:xfrm>
            <a:off x="1526796" y="3509965"/>
            <a:ext cx="3400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 err="1"/>
              <a:t>NajGEO</a:t>
            </a:r>
            <a:r>
              <a:rPr lang="hr-HR" sz="2400" dirty="0"/>
              <a:t> fotografija - </a:t>
            </a:r>
            <a:r>
              <a:rPr lang="hr-HR" sz="2400" dirty="0">
                <a:hlinkClick r:id="rId3"/>
              </a:rPr>
              <a:t>ZIMA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786285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79E2F8DB-B74C-4727-A41F-B21FECFBE7C8}"/>
              </a:ext>
            </a:extLst>
          </p:cNvPr>
          <p:cNvSpPr txBox="1"/>
          <p:nvPr/>
        </p:nvSpPr>
        <p:spPr>
          <a:xfrm>
            <a:off x="1109443" y="744140"/>
            <a:ext cx="7881457" cy="405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ISTRAŽIVAČKI RAD ZA 6.RAZRED – šk. god. 2020./2021.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CA60E6EE-E83D-4D8A-A332-B8D70C10B5EF}"/>
              </a:ext>
            </a:extLst>
          </p:cNvPr>
          <p:cNvSpPr txBox="1"/>
          <p:nvPr/>
        </p:nvSpPr>
        <p:spPr>
          <a:xfrm>
            <a:off x="2896299" y="1356536"/>
            <a:ext cx="6094602" cy="405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OVO NIJE MJESTO ZA SMEĆE!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991F9D16-B484-44FA-A939-EE9BD0CF1D46}"/>
              </a:ext>
            </a:extLst>
          </p:cNvPr>
          <p:cNvSpPr txBox="1"/>
          <p:nvPr/>
        </p:nvSpPr>
        <p:spPr>
          <a:xfrm>
            <a:off x="1025554" y="2143857"/>
            <a:ext cx="609460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TEMA: Divlja odlagališta smeća u mome kraju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08C04A8B-6253-4D1E-8FB1-CAB16E059D52}"/>
              </a:ext>
            </a:extLst>
          </p:cNvPr>
          <p:cNvSpPr txBox="1"/>
          <p:nvPr/>
        </p:nvSpPr>
        <p:spPr>
          <a:xfrm>
            <a:off x="1025554" y="3150750"/>
            <a:ext cx="6094602" cy="2249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b="1" dirty="0">
                <a:solidFill>
                  <a:srgbClr val="ED7D3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UPUTA ZA IZRADU ZADATKA!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UVODNI DIO</a:t>
            </a:r>
            <a:r>
              <a:rPr lang="hr-H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– Kratko odgovori na pitanja!</a:t>
            </a:r>
            <a:endParaRPr lang="hr-HR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Što su divlja odlagališta? 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Zašto ih nalazimo u prirodi?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43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46DDA97D-6742-4BD3-9F37-073B1E21C394}"/>
              </a:ext>
            </a:extLst>
          </p:cNvPr>
          <p:cNvSpPr txBox="1"/>
          <p:nvPr/>
        </p:nvSpPr>
        <p:spPr>
          <a:xfrm>
            <a:off x="903655" y="1843948"/>
            <a:ext cx="10384690" cy="383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istraživački</a:t>
            </a:r>
            <a:r>
              <a:rPr lang="en-US" sz="2400" dirty="0"/>
              <a:t> rad </a:t>
            </a:r>
            <a:r>
              <a:rPr lang="en-US" sz="2400" dirty="0" err="1"/>
              <a:t>kojim</a:t>
            </a:r>
            <a:r>
              <a:rPr lang="en-US" sz="2400" dirty="0"/>
              <a:t> se </a:t>
            </a:r>
            <a:r>
              <a:rPr lang="en-US" sz="2400" dirty="0" err="1"/>
              <a:t>želi</a:t>
            </a:r>
            <a:r>
              <a:rPr lang="en-US" sz="2400" dirty="0"/>
              <a:t> </a:t>
            </a:r>
            <a:r>
              <a:rPr lang="en-US" sz="2400" b="1" dirty="0" err="1"/>
              <a:t>odgovoriti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pitanje</a:t>
            </a:r>
            <a:r>
              <a:rPr lang="en-US" sz="2400" b="1" dirty="0"/>
              <a:t> </a:t>
            </a:r>
            <a:r>
              <a:rPr lang="en-US" sz="2400" dirty="0" err="1"/>
              <a:t>postavljeno</a:t>
            </a:r>
            <a:r>
              <a:rPr lang="en-US" sz="2400" dirty="0"/>
              <a:t> </a:t>
            </a:r>
            <a:r>
              <a:rPr lang="en-US" sz="2400" dirty="0" err="1"/>
              <a:t>znanstvenom</a:t>
            </a:r>
            <a:r>
              <a:rPr lang="en-US" sz="2400" dirty="0"/>
              <a:t> </a:t>
            </a:r>
            <a:r>
              <a:rPr lang="en-US" sz="2400" dirty="0" err="1"/>
              <a:t>teorijom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hipotezom</a:t>
            </a:r>
            <a:r>
              <a:rPr lang="en-US" sz="2400" dirty="0"/>
              <a:t>  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znanstveni</a:t>
            </a:r>
            <a:r>
              <a:rPr lang="en-US" sz="2400" dirty="0"/>
              <a:t> </a:t>
            </a:r>
            <a:r>
              <a:rPr lang="en-US" sz="2400" dirty="0" err="1"/>
              <a:t>način</a:t>
            </a:r>
            <a:r>
              <a:rPr lang="en-US" sz="2400" dirty="0"/>
              <a:t> </a:t>
            </a:r>
            <a:r>
              <a:rPr lang="en-US" sz="2400" b="1" dirty="0" err="1"/>
              <a:t>pronalaženja</a:t>
            </a:r>
            <a:r>
              <a:rPr lang="en-US" sz="2400" b="1" dirty="0"/>
              <a:t> </a:t>
            </a:r>
            <a:r>
              <a:rPr lang="en-US" sz="2400" b="1" dirty="0" err="1"/>
              <a:t>odgovora</a:t>
            </a:r>
            <a:r>
              <a:rPr lang="en-US" sz="2400" b="1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pitanje</a:t>
            </a:r>
            <a:r>
              <a:rPr lang="en-US" sz="2400" dirty="0"/>
              <a:t>  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studija</a:t>
            </a:r>
            <a:r>
              <a:rPr lang="en-US" sz="2400" dirty="0"/>
              <a:t> </a:t>
            </a:r>
            <a:r>
              <a:rPr lang="en-US" sz="2400" dirty="0" err="1"/>
              <a:t>osmišljena</a:t>
            </a:r>
            <a:r>
              <a:rPr lang="en-US" sz="2400" dirty="0"/>
              <a:t> </a:t>
            </a:r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b="1" dirty="0" err="1"/>
              <a:t>jasno</a:t>
            </a:r>
            <a:r>
              <a:rPr lang="en-US" sz="2400" b="1" dirty="0"/>
              <a:t> </a:t>
            </a:r>
            <a:r>
              <a:rPr lang="en-US" sz="2400" b="1" dirty="0" err="1"/>
              <a:t>definiranom</a:t>
            </a:r>
            <a:r>
              <a:rPr lang="en-US" sz="2400" b="1" dirty="0"/>
              <a:t> </a:t>
            </a:r>
            <a:r>
              <a:rPr lang="en-US" sz="2400" b="1" dirty="0" err="1"/>
              <a:t>cilju</a:t>
            </a:r>
            <a:r>
              <a:rPr lang="en-US" sz="2400" b="1" dirty="0"/>
              <a:t>  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/>
              <a:t>dubinsko</a:t>
            </a:r>
            <a:r>
              <a:rPr lang="en-US" sz="2400" b="1" dirty="0"/>
              <a:t> </a:t>
            </a:r>
            <a:r>
              <a:rPr lang="en-US" sz="2400" b="1" dirty="0" err="1"/>
              <a:t>istraživanje</a:t>
            </a:r>
            <a:r>
              <a:rPr lang="en-US" sz="2400" b="1" dirty="0"/>
              <a:t> </a:t>
            </a:r>
            <a:r>
              <a:rPr lang="en-US" sz="2400" dirty="0" err="1"/>
              <a:t>područja</a:t>
            </a:r>
            <a:r>
              <a:rPr lang="en-US" sz="2400" dirty="0"/>
              <a:t> od </a:t>
            </a:r>
            <a:r>
              <a:rPr lang="en-US" sz="2400" dirty="0" err="1"/>
              <a:t>interesa</a:t>
            </a:r>
            <a:r>
              <a:rPr lang="en-US" sz="2400" dirty="0"/>
              <a:t>  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sistematično</a:t>
            </a:r>
            <a:r>
              <a:rPr lang="en-US" sz="2400" dirty="0"/>
              <a:t> </a:t>
            </a:r>
            <a:r>
              <a:rPr lang="en-US" sz="2400" dirty="0" err="1"/>
              <a:t>istraživanje</a:t>
            </a:r>
            <a:r>
              <a:rPr lang="en-US" sz="2400" dirty="0"/>
              <a:t> </a:t>
            </a:r>
            <a:r>
              <a:rPr lang="en-US" sz="2400" dirty="0" err="1"/>
              <a:t>kojim</a:t>
            </a:r>
            <a:r>
              <a:rPr lang="en-US" sz="2400" dirty="0"/>
              <a:t> se </a:t>
            </a:r>
            <a:r>
              <a:rPr lang="en-US" sz="2400" b="1" dirty="0" err="1"/>
              <a:t>postavljaju</a:t>
            </a:r>
            <a:r>
              <a:rPr lang="en-US" sz="2400" b="1" dirty="0"/>
              <a:t> </a:t>
            </a:r>
            <a:r>
              <a:rPr lang="en-US" sz="2400" b="1" dirty="0" err="1"/>
              <a:t>činjenice</a:t>
            </a:r>
            <a:r>
              <a:rPr lang="en-US" sz="2400" b="1" dirty="0"/>
              <a:t> </a:t>
            </a:r>
            <a:r>
              <a:rPr lang="en-US" sz="2400" dirty="0"/>
              <a:t>o </a:t>
            </a:r>
            <a:r>
              <a:rPr lang="en-US" sz="2400" dirty="0" err="1"/>
              <a:t>nekoj</a:t>
            </a:r>
            <a:r>
              <a:rPr lang="en-US" sz="2400" dirty="0"/>
              <a:t> </a:t>
            </a:r>
            <a:r>
              <a:rPr lang="en-US" sz="2400" dirty="0" err="1"/>
              <a:t>temi</a:t>
            </a:r>
            <a:r>
              <a:rPr lang="en-US" sz="2400" dirty="0"/>
              <a:t>  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skup</a:t>
            </a:r>
            <a:r>
              <a:rPr lang="en-US" sz="2400" dirty="0"/>
              <a:t> </a:t>
            </a:r>
            <a:r>
              <a:rPr lang="en-US" sz="2400" b="1" dirty="0" err="1"/>
              <a:t>strogo</a:t>
            </a:r>
            <a:r>
              <a:rPr lang="en-US" sz="2400" b="1" dirty="0"/>
              <a:t> </a:t>
            </a:r>
            <a:r>
              <a:rPr lang="en-US" sz="2400" b="1" dirty="0" err="1"/>
              <a:t>definiranih</a:t>
            </a:r>
            <a:r>
              <a:rPr lang="en-US" sz="2400" b="1" dirty="0"/>
              <a:t> </a:t>
            </a:r>
            <a:r>
              <a:rPr lang="en-US" sz="2400" b="1" dirty="0" err="1"/>
              <a:t>protokola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uspostavljenih</a:t>
            </a:r>
            <a:r>
              <a:rPr lang="en-US" sz="2400" b="1" dirty="0"/>
              <a:t> </a:t>
            </a:r>
            <a:r>
              <a:rPr lang="en-US" sz="2400" b="1" dirty="0" err="1"/>
              <a:t>pravila</a:t>
            </a:r>
            <a:r>
              <a:rPr lang="en-US" sz="2400" b="1" dirty="0"/>
              <a:t>  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/>
              <a:t>sakupljanje</a:t>
            </a:r>
            <a:r>
              <a:rPr lang="en-US" sz="2400" b="1" dirty="0"/>
              <a:t> </a:t>
            </a:r>
            <a:r>
              <a:rPr lang="en-US" sz="2400" b="1" dirty="0" err="1"/>
              <a:t>podataka</a:t>
            </a:r>
            <a:r>
              <a:rPr lang="en-US" sz="2400" b="1" dirty="0"/>
              <a:t>, </a:t>
            </a:r>
            <a:r>
              <a:rPr lang="en-US" sz="2400" b="1" dirty="0" err="1"/>
              <a:t>informacija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ostalih</a:t>
            </a:r>
            <a:r>
              <a:rPr lang="en-US" sz="2400" b="1" dirty="0"/>
              <a:t> </a:t>
            </a:r>
            <a:r>
              <a:rPr lang="en-US" sz="2400" b="1" dirty="0" err="1"/>
              <a:t>varijabli</a:t>
            </a:r>
            <a:r>
              <a:rPr lang="en-US" sz="2400" b="1" dirty="0"/>
              <a:t> </a:t>
            </a:r>
            <a:r>
              <a:rPr lang="en-US" sz="2400" b="1" dirty="0" err="1"/>
              <a:t>potrebnih</a:t>
            </a:r>
            <a:r>
              <a:rPr lang="en-US" sz="2400" b="1" dirty="0"/>
              <a:t> za </a:t>
            </a:r>
            <a:r>
              <a:rPr lang="en-US" sz="2400" b="1" dirty="0" err="1"/>
              <a:t>napredak</a:t>
            </a:r>
            <a:r>
              <a:rPr lang="en-US" sz="2400" b="1" dirty="0"/>
              <a:t> u </a:t>
            </a:r>
            <a:r>
              <a:rPr lang="en-US" sz="2400" b="1" dirty="0" err="1"/>
              <a:t>znanju</a:t>
            </a:r>
            <a:r>
              <a:rPr lang="en-US" sz="2400" b="1" dirty="0"/>
              <a:t>  </a:t>
            </a:r>
          </a:p>
          <a:p>
            <a:pPr marL="571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6672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1DD69B79-67CA-4C41-8EA6-C2959818AE64}"/>
              </a:ext>
            </a:extLst>
          </p:cNvPr>
          <p:cNvSpPr txBox="1"/>
          <p:nvPr/>
        </p:nvSpPr>
        <p:spPr>
          <a:xfrm>
            <a:off x="847288" y="1120085"/>
            <a:ext cx="9823508" cy="46814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GLAVNI DIO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Sigurno ste naišli na hrpu smeća koje je netko samo izbacio iz automobila. Možda uz put, možda u šumi ili livadi. 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Možda znate mjesta na kojima ljudi odlažu smeće, a to mjesto nije odlagalište.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Možda je netko imao zabavu i nije počistio poslije te zabave.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Možda ste na internetu (Facebooku, Instagram, …) naišli na fotografiju. Proučite je.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Vaš zadatak je. Navesti lokalitete gdje ste naišli na smeće ( ili vidjeli fotografiju)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Ako možete odgovoriti na pitanja gdje, kako, zašto, kada, (tko nije </a:t>
            </a:r>
            <a:r>
              <a:rPr lang="hr-H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preporučivo</a:t>
            </a: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– ovo je zadaća!). Promotriti i zaključiti kojeg otpada/smeća ima najviše.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Posjetiti to divlje odlagalište i fotografirati ga. Priložiti 4 fotografije.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217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>
            <a:extLst>
              <a:ext uri="{FF2B5EF4-FFF2-40B4-BE49-F238E27FC236}">
                <a16:creationId xmlns:a16="http://schemas.microsoft.com/office/drawing/2014/main" id="{BDC842A6-4F2F-4BF8-8C48-7CFCB779E486}"/>
              </a:ext>
            </a:extLst>
          </p:cNvPr>
          <p:cNvSpPr txBox="1"/>
          <p:nvPr/>
        </p:nvSpPr>
        <p:spPr>
          <a:xfrm>
            <a:off x="924884" y="937414"/>
            <a:ext cx="8470785" cy="1336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ZAVRŠNI DIO/ZAKLJUČAK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Što ti misliš kako se mogu spriječiti divlja odlagališta?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47C8BABE-CD1B-49A6-B3CD-1B2D20A0669A}"/>
              </a:ext>
            </a:extLst>
          </p:cNvPr>
          <p:cNvSpPr txBox="1"/>
          <p:nvPr/>
        </p:nvSpPr>
        <p:spPr>
          <a:xfrm>
            <a:off x="1688284" y="3108835"/>
            <a:ext cx="9427129" cy="3453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Svoj istraživački rad ćeš napisati u Wordu.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Pazi da ima uvodni dio, glavni i završni/zaključak.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Moraju biti odvojeni.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Pripazi na grafičko uređenje.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Fotografije trebaju biti bistre i moraju sadržavati temu projekta.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46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CB121D11-666C-403F-9134-34895454CEA3}"/>
              </a:ext>
            </a:extLst>
          </p:cNvPr>
          <p:cNvSpPr txBox="1"/>
          <p:nvPr/>
        </p:nvSpPr>
        <p:spPr>
          <a:xfrm>
            <a:off x="1359017" y="1551964"/>
            <a:ext cx="7782886" cy="2767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ROK  </a:t>
            </a:r>
            <a:r>
              <a:rPr lang="hr-HR" sz="18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predati na </a:t>
            </a:r>
            <a:r>
              <a:rPr lang="hr-HR" sz="18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Padlet</a:t>
            </a:r>
            <a:r>
              <a:rPr lang="hr-HR" sz="18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stranicu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6.A razred do 10.6.2021.   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OVO NIJE MJESTO ZA SMEĆE!</a:t>
            </a:r>
            <a:r>
              <a:rPr lang="hr-H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6.razred PŠ Ličko Lešće do 7.6.2021.  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hr-HR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OVO NIJE MJESTO ZA SMEĆE! 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6.razred PŠ Vrhovine do 8.6.2021.      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hr-HR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OVO NIJE MJESTO ZA SMEĆE! 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6.razred PŠ Švica do 10.6.2021.           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hr-HR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OVO NIJE MJESTO ZA SMEĆE!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34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695E48AD-27A8-4470-9D75-4B9B32AAEB45}"/>
              </a:ext>
            </a:extLst>
          </p:cNvPr>
          <p:cNvSpPr txBox="1"/>
          <p:nvPr/>
        </p:nvSpPr>
        <p:spPr>
          <a:xfrm>
            <a:off x="1476462" y="1107659"/>
            <a:ext cx="9009776" cy="4518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hr-HR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OPG U MOME KRAJU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TEMA: Obiteljska poljoprivredna gospodarstva u mom kraju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ED7D3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UPUTA ZA IZRADU ZADATKA!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UVODNI DIO </a:t>
            </a: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Kratko odgovori na pitanje!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Što su obiteljska poljoprivredna gospodarstva (OPG)?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hr-HR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586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6C817D3A-E397-4DB5-8522-A0C2BEBCE42A}"/>
              </a:ext>
            </a:extLst>
          </p:cNvPr>
          <p:cNvSpPr txBox="1"/>
          <p:nvPr/>
        </p:nvSpPr>
        <p:spPr>
          <a:xfrm>
            <a:off x="1073790" y="713155"/>
            <a:ext cx="9546671" cy="5181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GLAVNI DIO </a:t>
            </a: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Svoje istraživanje napiši u kratkom izvještaju o onome što si našao/la na internetu i što si saznao/la na terenu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 internetu istražiti koja su obiteljska poljoprivredna gospodarstva u tvojoj općini. Navesti gdje se koja nalaze i čime se bave. 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Posjetiti jedan OPG. Porazgovarati s vlasnicima kako bi saznao/la čime se bave i koji su im planovi za budućnost.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Uz dozvolu vlasnika, fotografirati imanje. Priložiti 4 fotografije. </a:t>
            </a:r>
            <a:r>
              <a:rPr lang="hr-HR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 jednoj fotografiji trebaš biti i ti!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hr-HR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889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72691CAE-616B-48CF-98DB-6D91AA11B74D}"/>
              </a:ext>
            </a:extLst>
          </p:cNvPr>
          <p:cNvSpPr txBox="1"/>
          <p:nvPr/>
        </p:nvSpPr>
        <p:spPr>
          <a:xfrm>
            <a:off x="1233182" y="991064"/>
            <a:ext cx="8783273" cy="4265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ZAVRŠNI DIO/ZAKLJUČAK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Što ti misliš kakva je budućnost obiteljskih poljoprivrednih gospodarstava o tvome kraju?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Svoj istraživački rad ćeš napisati u Wordu.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Pazi da ima uvodni dio, glavni i završni/zaključak. Moraju biti odvojeni.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Pripazi na grafičko uređenje. 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r-HR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Fotografije trebaju biti bistre i reprezentativne.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83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2F080D4B-2FC3-476A-946E-958E58267738}"/>
              </a:ext>
            </a:extLst>
          </p:cNvPr>
          <p:cNvSpPr txBox="1"/>
          <p:nvPr/>
        </p:nvSpPr>
        <p:spPr>
          <a:xfrm>
            <a:off x="1669410" y="1303819"/>
            <a:ext cx="9227890" cy="2701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ROK  </a:t>
            </a:r>
            <a:r>
              <a:rPr lang="hr-HR" sz="18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predati na </a:t>
            </a:r>
            <a:r>
              <a:rPr lang="hr-HR" sz="18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Padlet</a:t>
            </a:r>
            <a:r>
              <a:rPr lang="hr-HR" sz="18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stranicu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6.A razred do 10.6.2021.   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r-HR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OPG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6.razred PŠ Ličko Lešće do 7.6.2021.   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hr-HR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OPG</a:t>
            </a:r>
            <a:endParaRPr lang="hr-HR" sz="1400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6.razred PŠ Vrhovine do 8.6.2021.      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hr-HR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OPG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6.razred PŠ Švica do 10.6.2021.           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hr-HR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OPG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534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F376067D-39DD-4BE6-8C80-D541D947DD39}"/>
              </a:ext>
            </a:extLst>
          </p:cNvPr>
          <p:cNvSpPr txBox="1"/>
          <p:nvPr/>
        </p:nvSpPr>
        <p:spPr>
          <a:xfrm>
            <a:off x="928106" y="399083"/>
            <a:ext cx="6094602" cy="981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1800" b="1" u="sng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KRITERIJI VREDNOVANJA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r-H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Ovaj zadatak je za ocjenu i obavezan je za sve učenike 6.razreda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Slika 6" descr="Slika na kojoj se prikazuje stol&#10;&#10;Opis je automatski generiran">
            <a:extLst>
              <a:ext uri="{FF2B5EF4-FFF2-40B4-BE49-F238E27FC236}">
                <a16:creationId xmlns:a16="http://schemas.microsoft.com/office/drawing/2014/main" id="{C15926D1-9515-402F-8724-56A7BAE4F6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796" y="1573152"/>
            <a:ext cx="9435094" cy="528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4049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tol&#10;&#10;Opis je automatski generiran">
            <a:extLst>
              <a:ext uri="{FF2B5EF4-FFF2-40B4-BE49-F238E27FC236}">
                <a16:creationId xmlns:a16="http://schemas.microsoft.com/office/drawing/2014/main" id="{45A8031F-AD3A-4BAD-B5C5-3B9249143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131101"/>
            <a:ext cx="4382680" cy="407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13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tekst&#10;&#10;Opis je automatski generiran">
            <a:extLst>
              <a:ext uri="{FF2B5EF4-FFF2-40B4-BE49-F238E27FC236}">
                <a16:creationId xmlns:a16="http://schemas.microsoft.com/office/drawing/2014/main" id="{9AEFD3B1-2572-44D1-A25C-929A6CBB1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356" y="276732"/>
            <a:ext cx="9820349" cy="6304536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D635A0A5-F520-4F16-9808-5F5A77F1ED34}"/>
              </a:ext>
            </a:extLst>
          </p:cNvPr>
          <p:cNvSpPr txBox="1"/>
          <p:nvPr/>
        </p:nvSpPr>
        <p:spPr>
          <a:xfrm>
            <a:off x="478173" y="1359017"/>
            <a:ext cx="1325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Ishodi učenja iz kurikuluma</a:t>
            </a:r>
          </a:p>
        </p:txBody>
      </p:sp>
      <p:sp>
        <p:nvSpPr>
          <p:cNvPr id="5" name="Strelica: savijeno prema gore 4">
            <a:extLst>
              <a:ext uri="{FF2B5EF4-FFF2-40B4-BE49-F238E27FC236}">
                <a16:creationId xmlns:a16="http://schemas.microsoft.com/office/drawing/2014/main" id="{A60F043F-2F6F-44F4-9B84-2B12962B4877}"/>
              </a:ext>
            </a:extLst>
          </p:cNvPr>
          <p:cNvSpPr/>
          <p:nvPr/>
        </p:nvSpPr>
        <p:spPr>
          <a:xfrm rot="5400000">
            <a:off x="1006678" y="2231471"/>
            <a:ext cx="520118" cy="822121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947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E67C84DA-8994-4BC9-8983-2384615AD7DB}"/>
              </a:ext>
            </a:extLst>
          </p:cNvPr>
          <p:cNvSpPr txBox="1"/>
          <p:nvPr/>
        </p:nvSpPr>
        <p:spPr>
          <a:xfrm>
            <a:off x="586478" y="1683756"/>
            <a:ext cx="3115265" cy="23963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Prikupljanje</a:t>
            </a:r>
            <a:r>
              <a:rPr lang="en-US" sz="40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000" b="1" kern="12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obrada</a:t>
            </a:r>
            <a:r>
              <a:rPr lang="en-US" sz="40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40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prikaz</a:t>
            </a:r>
            <a:r>
              <a:rPr lang="en-US" sz="40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podataka</a:t>
            </a:r>
            <a:endParaRPr lang="en-US" sz="4000" b="1" kern="12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kstniOkvir 2">
            <a:extLst>
              <a:ext uri="{FF2B5EF4-FFF2-40B4-BE49-F238E27FC236}">
                <a16:creationId xmlns:a16="http://schemas.microsoft.com/office/drawing/2014/main" id="{717D903E-B9A1-47D9-ACFE-EB0AE5CA51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967658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3139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7278FCD6-5387-489A-99C2-1FBFFF50CA62}"/>
              </a:ext>
            </a:extLst>
          </p:cNvPr>
          <p:cNvSpPr txBox="1"/>
          <p:nvPr/>
        </p:nvSpPr>
        <p:spPr>
          <a:xfrm>
            <a:off x="-694189" y="989793"/>
            <a:ext cx="60946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2400" b="1" dirty="0">
                <a:solidFill>
                  <a:schemeClr val="accent2">
                    <a:lumMod val="75000"/>
                  </a:schemeClr>
                </a:solidFill>
                <a:effectLst/>
                <a:latin typeface="Barlow SK"/>
                <a:ea typeface="Times New Roman" panose="02020603050405020304" pitchFamily="18" charset="0"/>
                <a:cs typeface="Calibri" panose="020F0502020204030204" pitchFamily="34" charset="0"/>
              </a:rPr>
              <a:t>Aktivnost učenika </a:t>
            </a:r>
            <a:endParaRPr lang="hr-HR" sz="24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C09C2ED1-DA32-4D36-BCA8-0FEC2F2845E4}"/>
              </a:ext>
            </a:extLst>
          </p:cNvPr>
          <p:cNvSpPr txBox="1"/>
          <p:nvPr/>
        </p:nvSpPr>
        <p:spPr>
          <a:xfrm>
            <a:off x="914400" y="2322670"/>
            <a:ext cx="1083857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20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navodi </a:t>
            </a: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vrste različitog onečišćenja u zavičaju (onečišćenje tla- odbačeni otpad, divlja odlagališta otpada, onečišćenje zraka, onečišćenje vode- otpadne vode....)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navode </a:t>
            </a:r>
            <a:r>
              <a:rPr lang="hr-HR" sz="20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dokumentira</a:t>
            </a: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fotografijama onečišćenih lokaliteta ( npr. fotografije divljih odlagališta otpada, odbačenog otpada)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20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analizira </a:t>
            </a: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prikupljene podatke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metodom razgovora s ostalim članovima skupine </a:t>
            </a:r>
            <a:r>
              <a:rPr lang="hr-HR" sz="20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predlaže</a:t>
            </a: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hr-HR" sz="20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raspravlja</a:t>
            </a: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 o mogućim mjerama zaštite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primjere onečišćenja i moguće mjere zaštite </a:t>
            </a:r>
            <a:r>
              <a:rPr lang="hr-HR" sz="20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prikazuje</a:t>
            </a: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u obliku izvještaja ili u obliku postera izrađenog u digitalnom alatu </a:t>
            </a:r>
            <a:r>
              <a:rPr lang="hr-HR" sz="2000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Canva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kratkim usmenim izlaganjem </a:t>
            </a:r>
            <a:r>
              <a:rPr lang="hr-HR" sz="20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prezentira</a:t>
            </a: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uradak skupine učitelju/</a:t>
            </a:r>
            <a:r>
              <a:rPr lang="hr-HR" sz="2000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ici</a:t>
            </a:r>
            <a:r>
              <a:rPr lang="hr-HR" sz="20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i ostalim učenicima u razredu</a:t>
            </a:r>
            <a:endParaRPr lang="hr-H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2000" b="1" dirty="0">
                <a:effectLst/>
                <a:latin typeface="Barlow SK"/>
                <a:ea typeface="Times New Roman" panose="02020603050405020304" pitchFamily="18" charset="0"/>
                <a:cs typeface="Calibri" panose="020F0502020204030204" pitchFamily="34" charset="0"/>
              </a:rPr>
              <a:t>      ispunjava </a:t>
            </a:r>
            <a:r>
              <a:rPr lang="hr-HR" sz="2000" dirty="0">
                <a:effectLst/>
                <a:latin typeface="Barlow SK"/>
                <a:ea typeface="Times New Roman" panose="02020603050405020304" pitchFamily="18" charset="0"/>
                <a:cs typeface="Calibri" panose="020F0502020204030204" pitchFamily="34" charset="0"/>
              </a:rPr>
              <a:t> listu procjene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401324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34A5C0C4-999E-4BDA-88FA-343345AF5322}"/>
              </a:ext>
            </a:extLst>
          </p:cNvPr>
          <p:cNvSpPr txBox="1"/>
          <p:nvPr/>
        </p:nvSpPr>
        <p:spPr>
          <a:xfrm>
            <a:off x="587230" y="679075"/>
            <a:ext cx="1134191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800" b="1" dirty="0">
                <a:solidFill>
                  <a:schemeClr val="accent2">
                    <a:lumMod val="75000"/>
                  </a:schemeClr>
                </a:solidFill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POVEZANOST S MEĐUPREDMETNIM TEMAMA I DRUGIM PREDMETIMA</a:t>
            </a:r>
            <a:r>
              <a:rPr lang="hr-HR" sz="1800" dirty="0">
                <a:solidFill>
                  <a:schemeClr val="accent2">
                    <a:lumMod val="75000"/>
                  </a:schemeClr>
                </a:solidFill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hr-HR" sz="16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Osobni i socijalni razvoj, Učiti kako učiti, Održivi razvoj, Poduzetništvo, Uporaba informacijske i komunikacijske tehnologije</a:t>
            </a:r>
            <a:endParaRPr lang="hr-H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effectLst/>
                <a:latin typeface="Barlow SK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68741B1C-0B73-4C13-B2D9-AFDA5F121E17}"/>
              </a:ext>
            </a:extLst>
          </p:cNvPr>
          <p:cNvSpPr txBox="1"/>
          <p:nvPr/>
        </p:nvSpPr>
        <p:spPr>
          <a:xfrm>
            <a:off x="698383" y="1738904"/>
            <a:ext cx="1123076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osr</a:t>
            </a:r>
            <a:r>
              <a:rPr lang="hr-HR" sz="18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C.3.3.</a:t>
            </a:r>
            <a:r>
              <a:rPr lang="hr-HR" sz="18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Aktivno sudjeluje i pridonosi školi i lokalnoj zajednici. 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osr</a:t>
            </a:r>
            <a:r>
              <a:rPr lang="hr-HR" sz="18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B.3.2</a:t>
            </a:r>
            <a:r>
              <a:rPr lang="hr-HR" sz="18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.Razvija komunikacijske kompetencije i uvažavajuće odnose s drugima. 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osr</a:t>
            </a:r>
            <a:r>
              <a:rPr lang="hr-HR" sz="18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B.3.4</a:t>
            </a:r>
            <a:r>
              <a:rPr lang="hr-HR" sz="18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. Suradnički uči i radi u timu.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uku</a:t>
            </a:r>
            <a:r>
              <a:rPr lang="hr-HR" sz="18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A.3.1.</a:t>
            </a:r>
            <a:r>
              <a:rPr lang="hr-HR" sz="18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Učenik samostalno traži nove informacije iz različitih izvora, transformira ih u novo znanje i uspješno primjenjuje pri rješavanju problema.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uku</a:t>
            </a:r>
            <a:r>
              <a:rPr lang="hr-HR" sz="18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A.3.4</a:t>
            </a:r>
            <a:r>
              <a:rPr lang="hr-HR" sz="18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. Učenik kritički promišlja i vrednuje ideje uz podršku učitelja.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odr</a:t>
            </a:r>
            <a:r>
              <a:rPr lang="hr-HR" sz="18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A.3.3</a:t>
            </a:r>
            <a:r>
              <a:rPr lang="hr-HR" sz="18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. Razmatra uzroke ugroženosti prirode. 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odr</a:t>
            </a:r>
            <a:r>
              <a:rPr lang="hr-HR" sz="18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A.3.4</a:t>
            </a:r>
            <a:r>
              <a:rPr lang="hr-HR" sz="18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. Objašnjava povezanost ekonomskih aktivnosti sa stanjem u okolišu i društvu. 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odr</a:t>
            </a:r>
            <a:r>
              <a:rPr lang="hr-HR" sz="1800" b="1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B.3.1.</a:t>
            </a:r>
            <a:r>
              <a:rPr lang="hr-HR" sz="1800" dirty="0">
                <a:effectLst/>
                <a:latin typeface="Barlow SK"/>
                <a:ea typeface="Calibri" panose="020F0502020204030204" pitchFamily="34" charset="0"/>
                <a:cs typeface="Calibri" panose="020F0502020204030204" pitchFamily="34" charset="0"/>
              </a:rPr>
              <a:t> Prosuđuje kako različiti oblici djelovanja utječu na održivi razvoj.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odr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B.3.2.</a:t>
            </a: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Sudjeluje u aktivnostima koje promiču održivi razvoj u školi, lokalnoj zajednici i šire. 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pod A.3.1</a:t>
            </a: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Primjenjuje inovativna i kreativna rješenja.</a:t>
            </a: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ikt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A.3.2.</a:t>
            </a: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Učenik se samostalno koristi raznim uređajima i programima. </a:t>
            </a:r>
            <a:endParaRPr lang="hr-H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ikt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C.3.2.</a:t>
            </a: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Učenik samostalno i djelotvorno provodi jednostavno pretraživanje, a uz učiteljevu pomoć složeno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pretraživanje informacija u digitalnome okružju.</a:t>
            </a:r>
            <a:endParaRPr lang="hr-H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ikt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C.3.3</a:t>
            </a: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Učenik samostalno ili uz manju pomoć učitelja procjenjuje i odabire potrebne među pronađenim informacijama.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28088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stol&#10;&#10;Opis je automatski generiran">
            <a:extLst>
              <a:ext uri="{FF2B5EF4-FFF2-40B4-BE49-F238E27FC236}">
                <a16:creationId xmlns:a16="http://schemas.microsoft.com/office/drawing/2014/main" id="{FF8ACCDE-CC15-4B39-93A4-9FF068134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109744"/>
            <a:ext cx="10905066" cy="5261695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80DADB42-1DAE-4EA6-8A3D-EC22FBDC0D2B}"/>
              </a:ext>
            </a:extLst>
          </p:cNvPr>
          <p:cNvSpPr txBox="1"/>
          <p:nvPr/>
        </p:nvSpPr>
        <p:spPr>
          <a:xfrm>
            <a:off x="4485624" y="520116"/>
            <a:ext cx="2480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EVALUACIJA NA KRAJU! </a:t>
            </a:r>
          </a:p>
        </p:txBody>
      </p:sp>
    </p:spTree>
    <p:extLst>
      <p:ext uri="{BB962C8B-B14F-4D97-AF65-F5344CB8AC3E}">
        <p14:creationId xmlns:p14="http://schemas.microsoft.com/office/powerpoint/2010/main" val="27750616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27193A11-9D0E-46EF-83DB-8747B2BF0C26}"/>
              </a:ext>
            </a:extLst>
          </p:cNvPr>
          <p:cNvSpPr txBox="1"/>
          <p:nvPr/>
        </p:nvSpPr>
        <p:spPr>
          <a:xfrm>
            <a:off x="872456" y="3942826"/>
            <a:ext cx="96313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Izvori:</a:t>
            </a:r>
          </a:p>
          <a:p>
            <a:r>
              <a:rPr lang="hr-HR" dirty="0"/>
              <a:t>Godišnji izvedbeni kurikulum nastavnog predmeta Geografija</a:t>
            </a:r>
          </a:p>
          <a:p>
            <a:r>
              <a:rPr lang="hr-HR" dirty="0"/>
              <a:t>Priručnik za učitelje uz udžbenik geografije za šesti razred osnovne škole, Školska knjiga, Zagreb,2020.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Školski aktiv geografije – 7.6.2021.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AAD0D501-532C-4A64-95EA-75D0CD14C147}"/>
              </a:ext>
            </a:extLst>
          </p:cNvPr>
          <p:cNvSpPr txBox="1"/>
          <p:nvPr/>
        </p:nvSpPr>
        <p:spPr>
          <a:xfrm>
            <a:off x="1199626" y="1602297"/>
            <a:ext cx="29795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Anketa o uspješnosti izlaganja</a:t>
            </a:r>
          </a:p>
          <a:p>
            <a:endParaRPr lang="hr-HR" dirty="0"/>
          </a:p>
          <a:p>
            <a:r>
              <a:rPr lang="hr-HR" dirty="0">
                <a:hlinkClick r:id="rId2"/>
              </a:rPr>
              <a:t>Istraživački rad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2605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8B606781-D7E0-4BCA-B347-6A6BBA908C12}"/>
              </a:ext>
            </a:extLst>
          </p:cNvPr>
          <p:cNvSpPr txBox="1"/>
          <p:nvPr/>
        </p:nvSpPr>
        <p:spPr>
          <a:xfrm>
            <a:off x="713064" y="478172"/>
            <a:ext cx="1019215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2800" dirty="0"/>
              <a:t>Školski istraživački projekt</a:t>
            </a:r>
          </a:p>
          <a:p>
            <a:endParaRPr lang="hr-HR" dirty="0"/>
          </a:p>
          <a:p>
            <a:endParaRPr lang="hr-HR" dirty="0"/>
          </a:p>
          <a:p>
            <a:r>
              <a:rPr lang="hr-HR" sz="2400" dirty="0"/>
              <a:t>Istraživački projekt koji: </a:t>
            </a:r>
          </a:p>
          <a:p>
            <a:r>
              <a:rPr lang="hr-HR" sz="2400" dirty="0"/>
              <a:t>• ima iste elemente kao znanstveno istraživanje </a:t>
            </a:r>
          </a:p>
          <a:p>
            <a:r>
              <a:rPr lang="hr-HR" sz="2400" dirty="0"/>
              <a:t>• izvodi se prema istim principima </a:t>
            </a:r>
          </a:p>
          <a:p>
            <a:r>
              <a:rPr lang="hr-HR" sz="2400" dirty="0"/>
              <a:t>• evaluira se na isti način </a:t>
            </a:r>
          </a:p>
          <a:p>
            <a:r>
              <a:rPr lang="hr-HR" sz="2400" dirty="0"/>
              <a:t>• ima doprinos postojećem znanju </a:t>
            </a:r>
          </a:p>
          <a:p>
            <a:endParaRPr lang="hr-HR" sz="2400" dirty="0"/>
          </a:p>
          <a:p>
            <a:r>
              <a:rPr lang="hr-HR" sz="2400" dirty="0"/>
              <a:t>Ali!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projekt kojeg osmišljava i/ili provodi učenik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temom (pitanjem/znanjem) je primjeren dobi učenika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metodologijom je primjeren dobi učenika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početno je istraživanje u kojem je uloga mentora/voditelja izraženija nego kod kasnijih istraživanja</a:t>
            </a:r>
          </a:p>
        </p:txBody>
      </p:sp>
    </p:spTree>
    <p:extLst>
      <p:ext uri="{BB962C8B-B14F-4D97-AF65-F5344CB8AC3E}">
        <p14:creationId xmlns:p14="http://schemas.microsoft.com/office/powerpoint/2010/main" val="146194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9A5A8527-B3A6-4339-9F82-9D6FFFBE8EB4}"/>
              </a:ext>
            </a:extLst>
          </p:cNvPr>
          <p:cNvSpPr txBox="1"/>
          <p:nvPr/>
        </p:nvSpPr>
        <p:spPr>
          <a:xfrm>
            <a:off x="914400" y="612844"/>
            <a:ext cx="9037856" cy="58355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rgbClr val="C00000"/>
                </a:solidFill>
              </a:rPr>
              <a:t>Dijelovi</a:t>
            </a:r>
            <a:r>
              <a:rPr lang="hr-HR" sz="2400" dirty="0"/>
              <a:t> istraživanja su uvijek isti, format je zadan</a:t>
            </a:r>
          </a:p>
          <a:p>
            <a:endParaRPr lang="hr-HR" sz="2400" dirty="0"/>
          </a:p>
          <a:p>
            <a:endParaRPr lang="hr-HR" sz="2400" dirty="0"/>
          </a:p>
          <a:p>
            <a:pPr algn="ctr"/>
            <a:r>
              <a:rPr lang="hr-HR" sz="3200" b="1" dirty="0">
                <a:solidFill>
                  <a:srgbClr val="C00000"/>
                </a:solidFill>
              </a:rPr>
              <a:t>NASLOV</a:t>
            </a:r>
          </a:p>
          <a:p>
            <a:endParaRPr lang="hr-H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najmanji broj /nužan broj riječi kojima se iznosi tema rada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sažimanje sadržaja rada u nekoliko riječi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privlačenje pažnje čitatelja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distinkcija sa sličnim radovima toga područja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jednostavno, kratko i atraktivno, bez kratica i žargona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/>
          </a:p>
          <a:p>
            <a:r>
              <a:rPr lang="hr-HR" sz="2400" b="1" dirty="0">
                <a:solidFill>
                  <a:srgbClr val="00B050"/>
                </a:solidFill>
              </a:rPr>
              <a:t>broj slova ili riječi, font, veličina fonta,…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/>
          </a:p>
          <a:p>
            <a:r>
              <a:rPr lang="hr-HR" sz="2400" dirty="0"/>
              <a:t>NASLOV treba biti u fontu </a:t>
            </a:r>
            <a:r>
              <a:rPr lang="hr-HR" sz="2400" dirty="0" err="1"/>
              <a:t>Calibri</a:t>
            </a:r>
            <a:r>
              <a:rPr lang="hr-HR" sz="2400" dirty="0"/>
              <a:t>, veličine 14 u </a:t>
            </a:r>
            <a:r>
              <a:rPr lang="hr-HR" sz="2400" b="1" dirty="0" err="1"/>
              <a:t>bold</a:t>
            </a:r>
            <a:r>
              <a:rPr lang="hr-HR" sz="2400" dirty="0"/>
              <a:t> opciji, pisan velikim slovima i centriran - PREPORUKA</a:t>
            </a:r>
          </a:p>
        </p:txBody>
      </p:sp>
    </p:spTree>
    <p:extLst>
      <p:ext uri="{BB962C8B-B14F-4D97-AF65-F5344CB8AC3E}">
        <p14:creationId xmlns:p14="http://schemas.microsoft.com/office/powerpoint/2010/main" val="185360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ACF6702A-21BF-46FE-8AB1-AB7FCA1A6B04}"/>
              </a:ext>
            </a:extLst>
          </p:cNvPr>
          <p:cNvSpPr txBox="1"/>
          <p:nvPr/>
        </p:nvSpPr>
        <p:spPr>
          <a:xfrm>
            <a:off x="967880" y="289679"/>
            <a:ext cx="9937808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SAŽETAK i KLJUČNE RIJEČI </a:t>
            </a:r>
          </a:p>
          <a:p>
            <a:endParaRPr lang="hr-HR" dirty="0"/>
          </a:p>
          <a:p>
            <a:r>
              <a:rPr lang="hr-HR" sz="2000" b="1" dirty="0"/>
              <a:t>Sažetak </a:t>
            </a:r>
            <a:r>
              <a:rPr lang="hr-HR" sz="2000" dirty="0"/>
              <a:t>sadržava sve dijelove rada, može biti strukturiran ili ne </a:t>
            </a:r>
          </a:p>
          <a:p>
            <a:endParaRPr lang="hr-HR" sz="2000" dirty="0"/>
          </a:p>
          <a:p>
            <a:r>
              <a:rPr lang="hr-HR" sz="2000" dirty="0"/>
              <a:t>Primjer strukture:</a:t>
            </a:r>
          </a:p>
          <a:p>
            <a:pPr marL="285750" indent="-285750">
              <a:buFontTx/>
              <a:buChar char="-"/>
            </a:pPr>
            <a:r>
              <a:rPr lang="hr-HR" sz="2000" dirty="0"/>
              <a:t>pregled glavnih dijelova rada koji omogućava čitatelju donijeti odluku želi li pročitati cijeli rad</a:t>
            </a:r>
          </a:p>
          <a:p>
            <a:pPr marL="285750" indent="-285750">
              <a:buFontTx/>
              <a:buChar char="-"/>
            </a:pPr>
            <a:r>
              <a:rPr lang="hr-HR" sz="2000" dirty="0"/>
              <a:t>objašnjenje problema, istraživačko pitanje, objekt istraživanja, metode istraživanja, rezultati i zaključak </a:t>
            </a:r>
          </a:p>
          <a:p>
            <a:pPr marL="285750" indent="-285750">
              <a:buFontTx/>
              <a:buChar char="-"/>
            </a:pPr>
            <a:r>
              <a:rPr lang="hr-HR" sz="2000" dirty="0"/>
              <a:t>ključne riječi su riječi ili fraze koje su najznačajnije za temu </a:t>
            </a:r>
          </a:p>
          <a:p>
            <a:endParaRPr lang="hr-HR" sz="2000" dirty="0"/>
          </a:p>
          <a:p>
            <a:endParaRPr lang="hr-HR" sz="2000" dirty="0"/>
          </a:p>
          <a:p>
            <a:r>
              <a:rPr lang="hr-HR" sz="2000" b="1" dirty="0">
                <a:solidFill>
                  <a:srgbClr val="00B050"/>
                </a:solidFill>
              </a:rPr>
              <a:t>broj znakova ili riječi, struktura, … </a:t>
            </a:r>
          </a:p>
          <a:p>
            <a:endParaRPr lang="hr-HR" sz="2000" dirty="0"/>
          </a:p>
          <a:p>
            <a:r>
              <a:rPr lang="hr-HR" sz="2000" dirty="0"/>
              <a:t>Naslov SAŽETAK treba pisati u fontu </a:t>
            </a:r>
            <a:r>
              <a:rPr lang="hr-HR" sz="2000" dirty="0" err="1"/>
              <a:t>Calibri</a:t>
            </a:r>
            <a:r>
              <a:rPr lang="hr-HR" sz="2000" dirty="0"/>
              <a:t>, veličine 10 koristeći </a:t>
            </a:r>
            <a:r>
              <a:rPr lang="hr-HR" sz="2000" dirty="0" err="1"/>
              <a:t>bold</a:t>
            </a:r>
            <a:r>
              <a:rPr lang="hr-HR" sz="2000" dirty="0"/>
              <a:t> opciju s proredom 1 i potpuno poravnanje koristeći stil „Sažetak“. </a:t>
            </a:r>
          </a:p>
          <a:p>
            <a:r>
              <a:rPr lang="hr-HR" sz="2000" dirty="0"/>
              <a:t>U sažetku nema slika, tablica i priloga, a literatura se navodi samo ako je neophodno. </a:t>
            </a:r>
          </a:p>
          <a:p>
            <a:endParaRPr lang="hr-HR" sz="2000" dirty="0"/>
          </a:p>
          <a:p>
            <a:r>
              <a:rPr lang="hr-HR" sz="2000" dirty="0"/>
              <a:t>Ključne riječi: ključne riječi (3-5) treba pisati u fontu </a:t>
            </a:r>
            <a:r>
              <a:rPr lang="hr-HR" sz="2000" dirty="0" err="1"/>
              <a:t>Calibri</a:t>
            </a:r>
            <a:r>
              <a:rPr lang="hr-HR" sz="2000" dirty="0"/>
              <a:t>, veličine 11 koristeći </a:t>
            </a:r>
            <a:r>
              <a:rPr lang="hr-HR" sz="2000" dirty="0" err="1"/>
              <a:t>italic</a:t>
            </a:r>
            <a:r>
              <a:rPr lang="hr-HR" sz="2000" dirty="0"/>
              <a:t> stil „Ključne riječi“. Ne ponavljati riječi iz naslova!</a:t>
            </a:r>
          </a:p>
        </p:txBody>
      </p:sp>
    </p:spTree>
    <p:extLst>
      <p:ext uri="{BB962C8B-B14F-4D97-AF65-F5344CB8AC3E}">
        <p14:creationId xmlns:p14="http://schemas.microsoft.com/office/powerpoint/2010/main" val="69667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65311126-D36E-4EA0-B177-7AFD8045EC13}"/>
              </a:ext>
            </a:extLst>
          </p:cNvPr>
          <p:cNvSpPr txBox="1"/>
          <p:nvPr/>
        </p:nvSpPr>
        <p:spPr>
          <a:xfrm>
            <a:off x="745221" y="274290"/>
            <a:ext cx="10537971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UVOD </a:t>
            </a:r>
          </a:p>
          <a:p>
            <a:r>
              <a:rPr lang="hr-HR" sz="2000" b="1" dirty="0">
                <a:solidFill>
                  <a:srgbClr val="0070C0"/>
                </a:solidFill>
              </a:rPr>
              <a:t>prvi dio rada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obavještavanje čitatelja o pozadini problema koji se istražuje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definiranje važnosti konkretnog pitanja na koje se želi odgovoriti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nije potrebno navoditi općepoznate činjenice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iznositi isključivo podatke potrebne za razumijevanje teme rada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svakako pisati znanstvenim stilom – ne poput zadaćnice i ne poput novinskoga članka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nužno koristiti standardni jezik sa svim pravilima koja on zahtijeva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svaki navod potkrijepiti referencijom koju treba navesti na kraju rada u popisu literature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krenuti od općeg pa doći do specifičnog </a:t>
            </a:r>
          </a:p>
          <a:p>
            <a:pPr marL="285750" indent="-285750">
              <a:buFontTx/>
              <a:buChar char="-"/>
            </a:pPr>
            <a:endParaRPr lang="hr-HR" sz="2000" dirty="0"/>
          </a:p>
          <a:p>
            <a:r>
              <a:rPr lang="hr-HR" sz="2000" b="1" dirty="0">
                <a:solidFill>
                  <a:srgbClr val="00B050"/>
                </a:solidFill>
              </a:rPr>
              <a:t>broj stranica, dijelovi poglavlja, font, veličina fonta,… </a:t>
            </a:r>
          </a:p>
          <a:p>
            <a:endParaRPr lang="hr-HR" sz="2000" dirty="0"/>
          </a:p>
          <a:p>
            <a:r>
              <a:rPr lang="hr-HR" sz="2000" dirty="0"/>
              <a:t>UVOD I OBRAZLOŽENJE TEME</a:t>
            </a:r>
          </a:p>
          <a:p>
            <a:r>
              <a:rPr lang="hr-HR" sz="2000" dirty="0"/>
              <a:t>Tekst treba pisati u fontu </a:t>
            </a:r>
            <a:r>
              <a:rPr lang="hr-HR" sz="2000" dirty="0" err="1"/>
              <a:t>Calibri</a:t>
            </a:r>
            <a:r>
              <a:rPr lang="hr-HR" sz="2000" dirty="0"/>
              <a:t>, veličine 11, koristeći prored od 1,15 uz potpuno poravnanje i stil „Tekst“. </a:t>
            </a:r>
          </a:p>
          <a:p>
            <a:r>
              <a:rPr lang="hr-HR" sz="2000" dirty="0"/>
              <a:t>Ne oblikovati </a:t>
            </a:r>
            <a:r>
              <a:rPr lang="hr-HR" sz="2000" dirty="0" err="1"/>
              <a:t>podpoglavlja</a:t>
            </a:r>
            <a:r>
              <a:rPr lang="hr-HR" sz="2000" dirty="0"/>
              <a:t> u uvodnom dijelu, već tekst prikazati kao cjelinu. </a:t>
            </a:r>
          </a:p>
          <a:p>
            <a:r>
              <a:rPr lang="hr-HR" sz="2000" dirty="0"/>
              <a:t>Uvod obuhvaća najviše 2 stranice teksta. </a:t>
            </a:r>
          </a:p>
          <a:p>
            <a:r>
              <a:rPr lang="hr-HR" sz="2000" dirty="0"/>
              <a:t>Opseg obrazloženja teme obuhvaća najviše pola stranice teksta.</a:t>
            </a:r>
          </a:p>
        </p:txBody>
      </p:sp>
    </p:spTree>
    <p:extLst>
      <p:ext uri="{BB962C8B-B14F-4D97-AF65-F5344CB8AC3E}">
        <p14:creationId xmlns:p14="http://schemas.microsoft.com/office/powerpoint/2010/main" val="2772849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2152AFA8-D0E9-41E6-ACF6-55B4840738F6}"/>
              </a:ext>
            </a:extLst>
          </p:cNvPr>
          <p:cNvSpPr txBox="1"/>
          <p:nvPr/>
        </p:nvSpPr>
        <p:spPr>
          <a:xfrm>
            <a:off x="1232015" y="428178"/>
            <a:ext cx="9715617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HIPOTEZA I CILJEVI ISTRAŽIVANJA </a:t>
            </a:r>
          </a:p>
          <a:p>
            <a:r>
              <a:rPr lang="hr-HR" sz="2000" dirty="0"/>
              <a:t>pitanje na koje se želi odgovoriti i način kako doći do odgovora predloženim istraživanjem </a:t>
            </a:r>
          </a:p>
          <a:p>
            <a:endParaRPr lang="hr-H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1 istraživanje = 1 hipoteza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1 istraživanje = 1 opći cilj, više specifičnih ciljeva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hipoteza je jedna jasna rečenica, baš kao i cilj(</a:t>
            </a:r>
            <a:r>
              <a:rPr lang="hr-HR" sz="2000" dirty="0" err="1"/>
              <a:t>evi</a:t>
            </a:r>
            <a:r>
              <a:rPr lang="hr-HR" sz="2000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prema njima određuje se adekvatnost metodologije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iz njih je potpuno jasno što se i kako želi postići studijom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hipoteza je najšira i najopćenitija tvrdnja koja se želi potvrditi istraživanjem (npr. razlika učenika viših razreda u visini ovisna je o načinu prehrane)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opći cilj govori o širem planu istraživanja (npr. cilj je odrediti visinu učenika viših razreda i usporediti je s njihovim </a:t>
            </a:r>
            <a:r>
              <a:rPr lang="hr-HR" sz="2000" dirty="0" err="1"/>
              <a:t>načinama</a:t>
            </a:r>
            <a:r>
              <a:rPr lang="hr-HR" sz="2000" dirty="0"/>
              <a:t> prehrane)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specifični ciljevi su koraci u postizanju podataka potrebnih za potvrdu ili opovrgavanje hipoteze (npr. izmjeriti visinu djevojčica i dječaka koji pohađaju 7. i 8. razred osnovne  škole, analizirati prehrambene navike djevojčica i dječaka koji pohađaju 7. i 8. razred osnovne škole, usporediti podatke o visini i navikama prehrane djevojčica i dječaka koji pohađaju 7. i 8. razred osnovne škole)</a:t>
            </a:r>
          </a:p>
          <a:p>
            <a:pPr marL="285750" indent="-285750">
              <a:buFontTx/>
              <a:buChar char="-"/>
            </a:pPr>
            <a:endParaRPr lang="hr-HR" sz="2000" dirty="0"/>
          </a:p>
          <a:p>
            <a:r>
              <a:rPr lang="hr-HR" sz="2000" dirty="0"/>
              <a:t>Završni dio Uvoda ili zasebno poglavlje </a:t>
            </a:r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2299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BD45CA41-EBA6-4419-B739-77D0BA5FC39A}"/>
              </a:ext>
            </a:extLst>
          </p:cNvPr>
          <p:cNvSpPr txBox="1"/>
          <p:nvPr/>
        </p:nvSpPr>
        <p:spPr>
          <a:xfrm>
            <a:off x="1098958" y="562835"/>
            <a:ext cx="1061207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r-HR" dirty="0"/>
          </a:p>
          <a:p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MATERIJALI I METODE </a:t>
            </a:r>
          </a:p>
          <a:p>
            <a:endParaRPr lang="hr-HR" dirty="0"/>
          </a:p>
          <a:p>
            <a:r>
              <a:rPr lang="hr-HR" sz="2000" dirty="0"/>
              <a:t>Na čemu se ispitivanje provodi (skupine ispitanika, vrste staništa, gospodarske djelatnosti, tipovi tla, ….) i koje se metode koriste </a:t>
            </a:r>
          </a:p>
          <a:p>
            <a:endParaRPr lang="hr-H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jasno naveden broj ispitanika, struktura ispitivane i kontrolne skupine, opis područja koje se analizira, vrsta koje se proučavaju i sl.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ravnalo, olovka, papir i sl. nisu materijal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metode moraju biti usklađene s ciljevima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protokoli moraju biti jasni i detaljni – u njima se navodi koji su mjerni instrumenti korišteni, slike snimljene digitalnom kamerom ili mobitelom (DP74, Olympus) i sl.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ne navode se preliminarni rezultati! </a:t>
            </a:r>
          </a:p>
          <a:p>
            <a:pPr marL="285750" indent="-285750">
              <a:buFontTx/>
              <a:buChar char="-"/>
            </a:pPr>
            <a:endParaRPr lang="hr-HR" sz="2000" dirty="0"/>
          </a:p>
          <a:p>
            <a:r>
              <a:rPr lang="hr-HR" sz="2000" dirty="0"/>
              <a:t>Ispitanici, istraživane lokacije i sl. i metode</a:t>
            </a:r>
          </a:p>
        </p:txBody>
      </p:sp>
    </p:spTree>
    <p:extLst>
      <p:ext uri="{BB962C8B-B14F-4D97-AF65-F5344CB8AC3E}">
        <p14:creationId xmlns:p14="http://schemas.microsoft.com/office/powerpoint/2010/main" val="51210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2747</Words>
  <Application>Microsoft Office PowerPoint</Application>
  <PresentationFormat>Široki zaslon</PresentationFormat>
  <Paragraphs>298</Paragraphs>
  <Slides>33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33</vt:i4>
      </vt:variant>
    </vt:vector>
  </HeadingPairs>
  <TitlesOfParts>
    <vt:vector size="42" baseType="lpstr">
      <vt:lpstr>Arial</vt:lpstr>
      <vt:lpstr>Barlow SK</vt:lpstr>
      <vt:lpstr>Calibri</vt:lpstr>
      <vt:lpstr>Calibri Light</vt:lpstr>
      <vt:lpstr>Comic Sans MS</vt:lpstr>
      <vt:lpstr>Symbol</vt:lpstr>
      <vt:lpstr>Times New Roman</vt:lpstr>
      <vt:lpstr>Wingdings</vt:lpstr>
      <vt:lpstr>Office Theme</vt:lpstr>
      <vt:lpstr>Istraživački projekt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Istraživački projekt</dc:title>
  <dc:creator>INES MARKOVIĆ</dc:creator>
  <cp:lastModifiedBy>INES MARKOVIĆ</cp:lastModifiedBy>
  <cp:revision>31</cp:revision>
  <dcterms:created xsi:type="dcterms:W3CDTF">2021-06-03T11:11:03Z</dcterms:created>
  <dcterms:modified xsi:type="dcterms:W3CDTF">2021-07-04T18:07:04Z</dcterms:modified>
</cp:coreProperties>
</file>