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73" r:id="rId12"/>
    <p:sldId id="274" r:id="rId13"/>
    <p:sldId id="266" r:id="rId14"/>
    <p:sldId id="267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31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1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87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4438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01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231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393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4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37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9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377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0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897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99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74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839006-BB4D-4B0F-A7F0-BAA5001579BC}" type="datetimeFigureOut">
              <a:rPr lang="hr-HR" smtClean="0"/>
              <a:t>1.7.2021.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B0FD79-B9D6-4779-9695-B550C6FF652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355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umpu.com/xx/document/view/65708056/cukric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CEA65D-CC3E-4692-9BC4-C13262A4C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Digitalne animacije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26A7CF9-8EC8-4BFA-97B5-8E12B690E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Županijsko stručno vijeće za hrvatski jezik</a:t>
            </a:r>
          </a:p>
          <a:p>
            <a:r>
              <a:rPr lang="hr-HR" dirty="0"/>
              <a:t>Otočac, 28.lipnja 2021.</a:t>
            </a:r>
          </a:p>
          <a:p>
            <a:r>
              <a:rPr lang="hr-HR" dirty="0"/>
              <a:t>Dragocjenka Bilović, prof.</a:t>
            </a:r>
          </a:p>
        </p:txBody>
      </p:sp>
    </p:spTree>
    <p:extLst>
      <p:ext uri="{BB962C8B-B14F-4D97-AF65-F5344CB8AC3E}">
        <p14:creationId xmlns:p14="http://schemas.microsoft.com/office/powerpoint/2010/main" val="3570120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A90EFD-67A4-4743-B07D-B0A0CD3F4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gerian" panose="04020705040A02060702" pitchFamily="82" charset="0"/>
              </a:rPr>
              <a:t>Izrada stripa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B4683E-F4F5-437B-96C0-5963743DB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TEKST</a:t>
            </a:r>
          </a:p>
          <a:p>
            <a:r>
              <a:rPr lang="hr-HR" dirty="0"/>
              <a:t>Sastavljanje scenarija.</a:t>
            </a:r>
          </a:p>
          <a:p>
            <a:r>
              <a:rPr lang="hr-HR" dirty="0"/>
              <a:t>Naracija</a:t>
            </a:r>
          </a:p>
          <a:p>
            <a:r>
              <a:rPr lang="hr-HR" dirty="0"/>
              <a:t>Dijalozi</a:t>
            </a:r>
          </a:p>
          <a:p>
            <a:r>
              <a:rPr lang="hr-HR" dirty="0"/>
              <a:t>CRTEŽI</a:t>
            </a:r>
          </a:p>
        </p:txBody>
      </p:sp>
    </p:spTree>
    <p:extLst>
      <p:ext uri="{BB962C8B-B14F-4D97-AF65-F5344CB8AC3E}">
        <p14:creationId xmlns:p14="http://schemas.microsoft.com/office/powerpoint/2010/main" val="67401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006DD-372A-471E-A15C-BB613208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Tiskanje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397A5A-A4E4-4820-9BDA-7080E01CB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razrade scenarija sličice se obilježavaju brojevima.</a:t>
            </a:r>
          </a:p>
          <a:p>
            <a:r>
              <a:rPr lang="hr-HR" dirty="0"/>
              <a:t>Broj sličice se usklađuje s naracijom i oblačićima.</a:t>
            </a:r>
          </a:p>
          <a:p>
            <a:r>
              <a:rPr lang="hr-HR" dirty="0"/>
              <a:t>Sličice, naracija, dijaloški oblici šalju se u tiskaru.</a:t>
            </a:r>
          </a:p>
          <a:p>
            <a:r>
              <a:rPr lang="hr-HR" dirty="0"/>
              <a:t>Materijali prolaze kroz grafičku obradu.</a:t>
            </a:r>
          </a:p>
          <a:p>
            <a:r>
              <a:rPr lang="hr-HR" dirty="0"/>
              <a:t>Tiska se ogledni primjerak.</a:t>
            </a:r>
          </a:p>
          <a:p>
            <a:r>
              <a:rPr lang="hr-HR" dirty="0"/>
              <a:t>Piše se uvod i impresum, dogovara se konačan dizajn, naslovnica itd.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987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BD8C1-93B8-40FA-BB40-109B4BFD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Održivost i značaj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BA4EA3-C3DA-4DF8-9AF8-1405F1336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Koje su dobrobiti izdavanja stripa i kakva je održivost?</a:t>
            </a:r>
          </a:p>
          <a:p>
            <a:pPr marL="457200" indent="-457200">
              <a:buAutoNum type="arabicPeriod"/>
            </a:pPr>
            <a:r>
              <a:rPr lang="hr-HR" dirty="0"/>
              <a:t>Ostvaren je cilj projekta – strip je tiskan.</a:t>
            </a:r>
          </a:p>
          <a:p>
            <a:pPr marL="457200" indent="-457200">
              <a:buAutoNum type="arabicPeriod"/>
            </a:pPr>
            <a:r>
              <a:rPr lang="hr-HR" dirty="0"/>
              <a:t>Ostvarena je svrha – čuvanje zavičajnog govora.</a:t>
            </a:r>
          </a:p>
          <a:p>
            <a:pPr marL="457200" indent="-457200">
              <a:buAutoNum type="arabicPeriod"/>
            </a:pPr>
            <a:r>
              <a:rPr lang="hr-HR" dirty="0"/>
              <a:t>Ostvaren je timski rad.</a:t>
            </a:r>
          </a:p>
          <a:p>
            <a:pPr marL="457200" indent="-457200">
              <a:buAutoNum type="arabicPeriod"/>
            </a:pPr>
            <a:r>
              <a:rPr lang="hr-HR" dirty="0"/>
              <a:t>Strip je besplatno uručen kao poklon za Dan škole svim učenicima i učiteljima.</a:t>
            </a:r>
          </a:p>
          <a:p>
            <a:pPr marL="457200" indent="-457200">
              <a:buAutoNum type="arabicPeriod"/>
            </a:pPr>
            <a:r>
              <a:rPr lang="hr-HR" dirty="0"/>
              <a:t>Održano je javno predstavljanje.</a:t>
            </a:r>
          </a:p>
          <a:p>
            <a:pPr marL="457200" indent="-457200">
              <a:buAutoNum type="arabicPeriod"/>
            </a:pPr>
            <a:r>
              <a:rPr lang="hr-HR" dirty="0"/>
              <a:t>Održana je javno čitanje na radijskim frekvencijama kao </a:t>
            </a:r>
            <a:r>
              <a:rPr lang="hr-HR" dirty="0" err="1"/>
              <a:t>radiodrama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76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146469E-FC4D-42D7-9487-46B4FF03D398}"/>
              </a:ext>
            </a:extLst>
          </p:cNvPr>
          <p:cNvSpPr txBox="1"/>
          <p:nvPr/>
        </p:nvSpPr>
        <p:spPr>
          <a:xfrm>
            <a:off x="2898560" y="1219414"/>
            <a:ext cx="6116714" cy="4981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Dragi 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itao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e, prije no 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Brush Script MT" panose="03060802040406070304" pitchFamily="66" charset="0"/>
              </a:rPr>
              <a:t>š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prelista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Brush Script MT" panose="03060802040406070304" pitchFamily="66" charset="0"/>
              </a:rPr>
              <a:t>š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stranice našega stripa, trebaš imati na umu da u ruci dr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Brush Script MT" panose="03060802040406070304" pitchFamily="66" charset="0"/>
              </a:rPr>
              <a:t>š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jedno malo, nematerijalno, kulturno blago, nastalo u rukama osnovnoškolaca. Ovaj projekt osmislila je Dramska skupina „Mali 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akav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b="1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 kao svoj doprinos zaštiti i o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uvanju </a:t>
            </a:r>
            <a:r>
              <a:rPr lang="hr-HR" sz="1600" b="1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gackih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akavskih govora.</a:t>
            </a:r>
            <a:endParaRPr lang="hr-H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 obzirom da je </a:t>
            </a:r>
            <a:r>
              <a:rPr lang="hr-HR" sz="1600" b="1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gacka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akavica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zbog promjene stila 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ivota u svom pojavnom leksiku dijelom ugro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ena, cilj nam je popularizirati i promovirati našu pomalo zaboravljenu, staru ,doma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u, besjedu. Na nama, mladim naraštajima, ovisi koliko 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emo sa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uvati svoj domicilni idiom. Neka vam ovaj strip oja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zavi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ajnu svijest, potakne znati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elju i pobudi ljubav prema tradiciji. </a:t>
            </a:r>
            <a:endParaRPr lang="hr-H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r-HR" sz="1600" b="1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Cukrica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 je </a:t>
            </a:r>
            <a:r>
              <a:rPr lang="hr-HR" sz="1600" b="1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simboli</a:t>
            </a:r>
            <a:r>
              <a:rPr lang="hr-HR" sz="1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 err="1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ana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poveznica tradicije i suvremenosti, standardnoga jezika i narje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ja, sli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ica i rije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i,  o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ivljenih vje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Brush Script MT" panose="03060802040406070304" pitchFamily="66" charset="0"/>
              </a:rPr>
              <a:t>š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tinama skupine u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enika. Razli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itost koju 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Brush Script MT" panose="03060802040406070304" pitchFamily="66" charset="0"/>
              </a:rPr>
              <a:t>š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uo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iti dragi 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ita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e, prihvati kao bogatstvo ideja satkano tankom i 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vrstom pre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om zavi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ajnih niti. </a:t>
            </a:r>
            <a:endParaRPr lang="hr-H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…od niti </a:t>
            </a:r>
            <a:r>
              <a:rPr lang="hr-H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ć</a:t>
            </a: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 nastati klupko…</a:t>
            </a:r>
            <a:endParaRPr lang="hr-H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600" b="1" dirty="0">
                <a:effectLst/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Uredništvo</a:t>
            </a:r>
            <a:endParaRPr lang="hr-H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17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BAD0356-C84D-4A6B-9726-06A9DB6B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609600"/>
            <a:ext cx="48768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645239-4BDC-45C3-94D5-2AD89664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https://www.yumpu.com/xx/document/view/65708056/cukrica</a:t>
            </a:r>
            <a:b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Klikom na poveznicu otvorit će se digitalna inačica stripa.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68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105CB-B208-4AEB-8FED-05B38CE9F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Strip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3B63579-02D3-457A-A4FF-68945B678B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/>
              <a:t>Kako pripremiti strip ta tiskanje?</a:t>
            </a:r>
          </a:p>
        </p:txBody>
      </p:sp>
    </p:spTree>
    <p:extLst>
      <p:ext uri="{BB962C8B-B14F-4D97-AF65-F5344CB8AC3E}">
        <p14:creationId xmlns:p14="http://schemas.microsoft.com/office/powerpoint/2010/main" val="325366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DC3741-098B-4A5C-9F11-11F2DD5A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gerian" panose="04020705040A02060702" pitchFamily="82" charset="0"/>
              </a:rPr>
              <a:t>Od ideje do produkta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B52684-8667-4BC8-BF79-E1C072DE3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Kako je došlo do ideje?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Poticaj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Gacki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čakavski govori proglašeni nematerijalnim kulturnim dobrom.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Ministarstvo kulture pozvalo sve kulturne institucije , poglavito škole da se uključe u program očuvanja, zaštite i njegovanja kulturnoga dobra.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746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6B55F3-4497-4A30-8FE0-B46173AA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lgerian" panose="04020705040A02060702" pitchFamily="82" charset="0"/>
              </a:rPr>
              <a:t>Dramska skupina „Mali </a:t>
            </a:r>
            <a:r>
              <a:rPr lang="hr-HR" dirty="0" err="1">
                <a:latin typeface="Algerian" panose="04020705040A02060702" pitchFamily="82" charset="0"/>
              </a:rPr>
              <a:t>čakavčići</a:t>
            </a:r>
            <a:r>
              <a:rPr lang="hr-HR" dirty="0">
                <a:latin typeface="Algerian" panose="04020705040A02060702" pitchFamily="82" charset="0"/>
              </a:rPr>
              <a:t>”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9046324-01DA-44EB-9F54-DDB1AD701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Dramska skupina „Mali </a:t>
            </a:r>
            <a:r>
              <a:rPr lang="hr-HR" dirty="0" err="1"/>
              <a:t>čakavčići</a:t>
            </a:r>
            <a:r>
              <a:rPr lang="hr-HR" dirty="0"/>
              <a:t>” kao izvannastavna aktivnost djeluje već dvadesetak i više godina u školi.</a:t>
            </a:r>
          </a:p>
          <a:p>
            <a:r>
              <a:rPr lang="hr-HR" dirty="0"/>
              <a:t>U svome planu i programu ima naglašeno permanentno uključivanje čakavskih tekstova što je više moguće.</a:t>
            </a:r>
          </a:p>
          <a:p>
            <a:r>
              <a:rPr lang="hr-HR" dirty="0"/>
              <a:t>Izvornih učenika čakavaca je malo, gotovo da ih nema.</a:t>
            </a:r>
          </a:p>
          <a:p>
            <a:r>
              <a:rPr lang="hr-HR" dirty="0"/>
              <a:t>Stoga se pribjegava u različitim izričajima učenju </a:t>
            </a:r>
            <a:r>
              <a:rPr lang="hr-HR" dirty="0" err="1"/>
              <a:t>gackih</a:t>
            </a:r>
            <a:r>
              <a:rPr lang="hr-HR" dirty="0"/>
              <a:t> čakavskih govora.</a:t>
            </a:r>
          </a:p>
        </p:txBody>
      </p:sp>
    </p:spTree>
    <p:extLst>
      <p:ext uri="{BB962C8B-B14F-4D97-AF65-F5344CB8AC3E}">
        <p14:creationId xmlns:p14="http://schemas.microsoft.com/office/powerpoint/2010/main" val="385843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AB8F9B-E443-4349-8840-ED6113FFC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gerian" panose="04020705040A02060702" pitchFamily="82" charset="0"/>
              </a:rPr>
              <a:t>Ideja za projekt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0380A1-BAC7-40D1-8AEF-FD9AF02B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kontaktu s gradskom razinom i Katedrom Čakavskoga sabora pokrajine Gacke rodila se ideja za izradom čakavskoga stripa.</a:t>
            </a:r>
          </a:p>
          <a:p>
            <a:r>
              <a:rPr lang="hr-HR" dirty="0"/>
              <a:t>Nedoumice oko teme.</a:t>
            </a:r>
          </a:p>
          <a:p>
            <a:r>
              <a:rPr lang="hr-HR" dirty="0"/>
              <a:t>Na koji način uvrstiti čakavski govor u dječju temu?</a:t>
            </a:r>
          </a:p>
          <a:p>
            <a:r>
              <a:rPr lang="hr-HR" dirty="0"/>
              <a:t>Kako povezati tradiciju i suvremenost?</a:t>
            </a:r>
          </a:p>
        </p:txBody>
      </p:sp>
    </p:spTree>
    <p:extLst>
      <p:ext uri="{BB962C8B-B14F-4D97-AF65-F5344CB8AC3E}">
        <p14:creationId xmlns:p14="http://schemas.microsoft.com/office/powerpoint/2010/main" val="337884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6C1BB4-2476-4C81-AF60-9E0B3170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FF0000"/>
                </a:solidFill>
                <a:latin typeface="Algerian" panose="04020705040A02060702" pitchFamily="82" charset="0"/>
              </a:rPr>
              <a:t>Cukrica</a:t>
            </a:r>
            <a:endParaRPr lang="hr-HR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430031B-E65D-4F87-AB71-B452215D0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Nakon dugog promišljanja rodila se ideja o suvremenoj djevojčici kojoj roditelji odlaze u Irsku, a ona ostaje kod bake u malom ličkom seocetu .</a:t>
            </a:r>
          </a:p>
          <a:p>
            <a:r>
              <a:rPr lang="hr-HR" dirty="0"/>
              <a:t>Baka je od milja djevojčicu nazvala „</a:t>
            </a:r>
            <a:r>
              <a:rPr lang="hr-HR" dirty="0" err="1"/>
              <a:t>Cukrica</a:t>
            </a:r>
            <a:r>
              <a:rPr lang="hr-HR" dirty="0"/>
              <a:t>” .</a:t>
            </a:r>
          </a:p>
          <a:p>
            <a:r>
              <a:rPr lang="hr-HR" dirty="0"/>
              <a:t>To su ujedno i glavni likovi stripa koji u dijalogu govore čakavskim narječjem.</a:t>
            </a:r>
          </a:p>
          <a:p>
            <a:r>
              <a:rPr lang="hr-HR" dirty="0"/>
              <a:t>Strip prati naracija na standardnome jeziku.</a:t>
            </a:r>
          </a:p>
        </p:txBody>
      </p:sp>
    </p:spTree>
    <p:extLst>
      <p:ext uri="{BB962C8B-B14F-4D97-AF65-F5344CB8AC3E}">
        <p14:creationId xmlns:p14="http://schemas.microsoft.com/office/powerpoint/2010/main" val="393328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C1FF71-9111-4158-92B0-E7FE8131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gerian" panose="04020705040A02060702" pitchFamily="82" charset="0"/>
              </a:rPr>
              <a:t>Opis i cilj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BDA7EE-0263-4C95-8B43-B627B5597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Prvi, mali </a:t>
            </a:r>
            <a:r>
              <a:rPr lang="hr-HR" sz="4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gackočakavski</a:t>
            </a:r>
            <a:r>
              <a:rPr lang="hr-H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strip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„ Prvi, mali,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gačanski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strip“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inicirirala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Dramska skupina „Mali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čakavčići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 Pored dramske skupine u projekt je uključen veći broj učenika koji djeluju u različitim resursima. Projektni tim podijeljen je prema djelokrugu rada u trima radnim  skupinama:  jezičnoj, likovnoj i digitalnoj. Voditeljica projekta je Dragocjenka Bilović, a partnerice za pojedine resurse su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učiteljce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Mia Bilović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Peitel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Ivana Rožić Dubravčić i Katarina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Medarić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Naracija (strip-priča) pisana je na standardnome jeziku, a dijaloški tekst u oblačićima ostvaren je domicilnom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gackom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čakavicom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Naziv stripa je „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Cukrica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.“ Naracija i crteži podastiru čitateljima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kulturnojezično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blago u vizualnom doživljaju tradicijskih običaja užega zavičaja.</a:t>
            </a:r>
            <a:endParaRPr lang="hr-H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Crtačice strip-sličica su učenice: Dolores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Dunković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VI.b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Ana Marković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VI.b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Julija Kostelac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VIII.c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Natalija Jurković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VIII.c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Tonka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Matasić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VIII.c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Bernarda Zoričić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VIII.c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 projekta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zaštita i očuvanje čakavskoga  govora kao lokalnog identiteta u ozračju raznolikosti hrvatskoga jezičnog bogatstva. S obzirom da je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gacka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čakavica</a:t>
            </a: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zbog promjene stila života u svom pojavnom leksiku dijelom ugrožena, svrha ovog projekta je popularizirati i promovirati nematerijalno kulturno dobro među mladim naraštajima. Jačanje svijesti o njegovanju zavičajnosti, dio je strategije kojom ovaj projekt  čuva svoj domicilni idiom od zaborava.</a:t>
            </a:r>
            <a:endParaRPr lang="hr-H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r-H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842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2F6BD1-36BE-4012-A391-866EE548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lgerian" panose="04020705040A02060702" pitchFamily="82" charset="0"/>
              </a:rPr>
              <a:t>Održivost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815D99-8760-4811-AF7E-9341B32E7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Održivost projekta</a:t>
            </a: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čine  iskustva podijeljena s udrugama i društvima  koja njeguju zavičajne govore na regionalnoj i međukulturnoj razini. Projekt se priklanja ediciji zavičajnih izdanja, osigurava održivost dobra kroz edukaciju, dokumentiranje, te istraživanje, što povećava vrijednost i mogućnost očuvanja tradicije iz perspektive mladih naraštaja.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 otvara mogućnost za nova izdanja, potiče literarno stvaralaštvo i osigurava dostupnost javnosti s primarnim zadatkom brige o uzdizanju i zaštiti </a:t>
            </a:r>
            <a:r>
              <a:rPr lang="hr-HR" sz="24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gackih</a:t>
            </a: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čakavskih govora.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Trajanje projekta</a:t>
            </a: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planirano je od rujna 2019. do svibnja 2020.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Mali </a:t>
            </a:r>
            <a:r>
              <a:rPr lang="hr-HR" sz="24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gackočakavski</a:t>
            </a: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strip prijavljen je na Natječaj MZO za provedbu projekta u sklopu izvannastavnih aktivnosti za osnovne i srednje škole 2019./2020.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Strip je na zadovoljstvo mentorskog tima i učenika pripremljen i predan na tiskanje prije isteka planiranoga roka. Očekuje se promocija tiskane i digitalne inačice za Dan škole i javno predstavljanje na 2. Malom simpoziju </a:t>
            </a:r>
            <a:r>
              <a:rPr lang="hr-HR" sz="24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gackih</a:t>
            </a: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čakavskih govora u svibnju 2020. na lokalnoj razini.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Voditelj projekta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Dragocjenka Bilović, prof., </a:t>
            </a:r>
            <a:r>
              <a:rPr lang="hr-HR" sz="24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</a:t>
            </a:r>
            <a:r>
              <a:rPr lang="hr-HR" sz="24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savjetnik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0044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68F1CA-3720-4A62-A8E6-92052E12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latin typeface="Algerian" panose="04020705040A02060702" pitchFamily="82" charset="0"/>
              </a:rPr>
              <a:t>Prijava projekta za potporu izvannastavnih aktivnosti MZO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E27E14-7C67-4161-A55B-2D296F38F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Projekt je prihvaćen.</a:t>
            </a:r>
          </a:p>
          <a:p>
            <a:r>
              <a:rPr lang="hr-HR" dirty="0"/>
              <a:t>Odobrena su sredstva za potporu u iznosu 7000 kn.</a:t>
            </a:r>
          </a:p>
          <a:p>
            <a:r>
              <a:rPr lang="hr-HR" dirty="0"/>
              <a:t>Strip je uređen i poslan nakladniku, Školskoj knjizi.</a:t>
            </a:r>
          </a:p>
          <a:p>
            <a:r>
              <a:rPr lang="hr-HR" dirty="0"/>
              <a:t>Strip je tiskan u 1000 primjeraka i podijeljen svim učenicima i učiteljima za Dan škole.</a:t>
            </a:r>
          </a:p>
          <a:p>
            <a:r>
              <a:rPr lang="hr-HR" dirty="0"/>
              <a:t>Strip je objavljen i u digitalnoj inačici.</a:t>
            </a:r>
          </a:p>
        </p:txBody>
      </p:sp>
    </p:spTree>
    <p:extLst>
      <p:ext uri="{BB962C8B-B14F-4D97-AF65-F5344CB8AC3E}">
        <p14:creationId xmlns:p14="http://schemas.microsoft.com/office/powerpoint/2010/main" val="3677268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1019</Words>
  <Application>Microsoft Office PowerPoint</Application>
  <PresentationFormat>Široki zaslon</PresentationFormat>
  <Paragraphs>77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Algerian</vt:lpstr>
      <vt:lpstr>Arial</vt:lpstr>
      <vt:lpstr>Bradley Hand ITC</vt:lpstr>
      <vt:lpstr>Calibri</vt:lpstr>
      <vt:lpstr>Garamond</vt:lpstr>
      <vt:lpstr>Tahoma</vt:lpstr>
      <vt:lpstr>Organski</vt:lpstr>
      <vt:lpstr>Digitalne animacije</vt:lpstr>
      <vt:lpstr>Strip</vt:lpstr>
      <vt:lpstr>Od ideje do produkta</vt:lpstr>
      <vt:lpstr>Dramska skupina „Mali čakavčići”</vt:lpstr>
      <vt:lpstr>Ideja za projekt</vt:lpstr>
      <vt:lpstr>Cukrica</vt:lpstr>
      <vt:lpstr>Opis i cilj projekta</vt:lpstr>
      <vt:lpstr>Održivost projekta</vt:lpstr>
      <vt:lpstr>Prijava projekta za potporu izvannastavnih aktivnosti MZO</vt:lpstr>
      <vt:lpstr>Izrada stripa</vt:lpstr>
      <vt:lpstr>Tiskanje</vt:lpstr>
      <vt:lpstr>Održivost i značaj</vt:lpstr>
      <vt:lpstr>PowerPoint prezentacija</vt:lpstr>
      <vt:lpstr>PowerPoint prezentacija</vt:lpstr>
      <vt:lpstr>https://www.yumpu.com/xx/document/view/65708056/cukrica Klikom na poveznicu otvorit će se digitalna inačica stripa.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poveznice</dc:title>
  <dc:creator>Dragocjenka Bilović</dc:creator>
  <cp:lastModifiedBy>Dragocjenka Bilović</cp:lastModifiedBy>
  <cp:revision>15</cp:revision>
  <dcterms:created xsi:type="dcterms:W3CDTF">2021-06-20T21:51:38Z</dcterms:created>
  <dcterms:modified xsi:type="dcterms:W3CDTF">2021-06-30T22:31:17Z</dcterms:modified>
</cp:coreProperties>
</file>