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3" r:id="rId8"/>
    <p:sldId id="264" r:id="rId9"/>
    <p:sldId id="269" r:id="rId10"/>
    <p:sldId id="270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62FF2-BB76-AF69-8F5B-0C7D19607A34}" v="124" dt="2021-06-26T10:46:15.082"/>
    <p1510:client id="{05188F85-D001-5991-1618-DE239D73123D}" v="1157" dt="2021-06-30T11:54:55.411"/>
    <p1510:client id="{B7DB81BE-2EBD-3A53-6FD1-0095DB47E7A0}" v="1488" dt="2021-06-25T20:26:55.995"/>
    <p1510:client id="{EB2E3326-2327-2722-71CE-5C39DBEFEA8B}" v="2846" dt="2021-06-25T21:37:28.495"/>
    <p1510:client id="{EB9615DC-68A6-44D0-90AF-4605DA5C6D37}" v="3897" dt="2021-06-25T19:23:47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ishealing.org/nurturing-words-natur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dammora.com/2020/05/17/izrada-digitalne-slikovnice-u-powerpointu-2-dio/" TargetMode="External"/><Relationship Id="rId2" Type="http://schemas.openxmlformats.org/officeDocument/2006/relationships/hyperlink" Target="https://sedammora.com/2020/05/04/izrada-digitalne-slikovnice-u-powerpointu-1-d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ure_photograph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arnet.sharepoint.com/:p:/s/SV-Hrvatskijezik331os-zrinskihifrankopana-otocac20202021/Ec-QfF-JBUFBi0wJelNw96oBWqzc-wIgQjjwOXTEyokVNw?e=NddRs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idraw.com/apps/painte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net.sharepoint.com/:v:/s/SV-Hrvatskijezik331os-zrinskihifrankopana-otocac20202021/EUwSzPBT5u9HlELJ7uWWqSsBQ4GMiQQB1Q8i-EblweB7qQ?e=qq5mE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mountain, grass, sky, outdoor&#10;&#10;Description automatically generated">
            <a:extLst>
              <a:ext uri="{FF2B5EF4-FFF2-40B4-BE49-F238E27FC236}">
                <a16:creationId xmlns:a16="http://schemas.microsoft.com/office/drawing/2014/main" id="{56A6A206-EC83-4A28-B405-89A80094B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738" t="9091" r="15847"/>
          <a:stretch/>
        </p:blipFill>
        <p:spPr>
          <a:xfrm>
            <a:off x="5593512" y="10"/>
            <a:ext cx="690155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890449"/>
            <a:ext cx="4023360" cy="23758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700" b="1" dirty="0" err="1">
                <a:solidFill>
                  <a:srgbClr val="7030A0"/>
                </a:solidFill>
                <a:cs typeface="Calibri Light"/>
              </a:rPr>
              <a:t>Djelo</a:t>
            </a:r>
            <a:r>
              <a:rPr lang="en-US" sz="3700" b="1" dirty="0">
                <a:solidFill>
                  <a:srgbClr val="7030A0"/>
                </a:solidFill>
                <a:cs typeface="Calibri Light"/>
              </a:rPr>
              <a:t> za </a:t>
            </a:r>
            <a:r>
              <a:rPr lang="en-US" sz="3700" b="1" dirty="0" err="1">
                <a:solidFill>
                  <a:srgbClr val="7030A0"/>
                </a:solidFill>
                <a:cs typeface="Calibri Light"/>
              </a:rPr>
              <a:t>cjelovito</a:t>
            </a:r>
            <a:r>
              <a:rPr lang="en-US" sz="3700" b="1" dirty="0">
                <a:solidFill>
                  <a:srgbClr val="7030A0"/>
                </a:solidFill>
                <a:cs typeface="Calibri Light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cs typeface="Calibri Light"/>
              </a:rPr>
              <a:t>čitanje</a:t>
            </a:r>
            <a:br>
              <a:rPr lang="en-US" sz="3700" b="1" dirty="0">
                <a:solidFill>
                  <a:srgbClr val="7030A0"/>
                </a:solidFill>
              </a:rPr>
            </a:br>
            <a:r>
              <a:rPr lang="en-US" sz="3700" b="1" dirty="0">
                <a:solidFill>
                  <a:srgbClr val="7030A0"/>
                </a:solidFill>
                <a:cs typeface="Calibri Light"/>
              </a:rPr>
              <a:t>Ivana Brlić-</a:t>
            </a:r>
            <a:r>
              <a:rPr lang="en-US" sz="3700" b="1" dirty="0" err="1">
                <a:solidFill>
                  <a:srgbClr val="7030A0"/>
                </a:solidFill>
                <a:cs typeface="Calibri Light"/>
              </a:rPr>
              <a:t>Mažuranić</a:t>
            </a:r>
            <a:r>
              <a:rPr lang="en-US" sz="3700" b="1" dirty="0">
                <a:solidFill>
                  <a:srgbClr val="7030A0"/>
                </a:solidFill>
                <a:cs typeface="Calibri Light"/>
              </a:rPr>
              <a:t>, Ribar </a:t>
            </a:r>
            <a:r>
              <a:rPr lang="en-US" sz="3700" b="1" dirty="0" err="1">
                <a:solidFill>
                  <a:srgbClr val="7030A0"/>
                </a:solidFill>
                <a:cs typeface="Calibri Light"/>
              </a:rPr>
              <a:t>Palunko</a:t>
            </a:r>
            <a:r>
              <a:rPr lang="en-US" sz="3700" b="1" dirty="0">
                <a:solidFill>
                  <a:srgbClr val="7030A0"/>
                </a:solidFill>
                <a:cs typeface="Calibri Light"/>
              </a:rPr>
              <a:t>; Kako je </a:t>
            </a:r>
            <a:r>
              <a:rPr lang="en-US" sz="3700" b="1" dirty="0" err="1">
                <a:solidFill>
                  <a:srgbClr val="7030A0"/>
                </a:solidFill>
                <a:cs typeface="Calibri Light"/>
              </a:rPr>
              <a:t>Potjeh</a:t>
            </a:r>
            <a:r>
              <a:rPr lang="en-US" sz="3700" b="1" dirty="0">
                <a:solidFill>
                  <a:srgbClr val="7030A0"/>
                </a:solidFill>
                <a:cs typeface="Calibri Light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cs typeface="Calibri Light"/>
              </a:rPr>
              <a:t>tražio</a:t>
            </a:r>
            <a:r>
              <a:rPr lang="en-US" sz="3700" b="1" dirty="0">
                <a:solidFill>
                  <a:srgbClr val="7030A0"/>
                </a:solidFill>
                <a:cs typeface="Calibri Light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cs typeface="Calibri Light"/>
              </a:rPr>
              <a:t>istinu</a:t>
            </a:r>
            <a:endParaRPr lang="en-US" sz="3700" b="1" dirty="0">
              <a:solidFill>
                <a:srgbClr val="7030A0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023" y="3613966"/>
            <a:ext cx="4928924" cy="2964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000">
              <a:cs typeface="Calibri"/>
            </a:endParaRPr>
          </a:p>
          <a:p>
            <a:pPr algn="l"/>
            <a:r>
              <a:rPr lang="en-US" sz="2800" b="1" dirty="0" err="1">
                <a:solidFill>
                  <a:srgbClr val="FF0000"/>
                </a:solidFill>
                <a:cs typeface="Calibri"/>
              </a:rPr>
              <a:t>Digitalne</a:t>
            </a:r>
            <a:r>
              <a:rPr lang="en-US" sz="28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Calibri"/>
              </a:rPr>
              <a:t>slikovnice</a:t>
            </a:r>
            <a:endParaRPr lang="en-US" sz="2800" b="1" dirty="0">
              <a:solidFill>
                <a:srgbClr val="FF0000"/>
              </a:solidFill>
              <a:cs typeface="Calibri"/>
            </a:endParaRPr>
          </a:p>
          <a:p>
            <a:pPr algn="l"/>
            <a:endParaRPr lang="en-US" sz="2000" dirty="0">
              <a:cs typeface="Calibri"/>
            </a:endParaRPr>
          </a:p>
          <a:p>
            <a:pPr algn="l"/>
            <a:r>
              <a:rPr lang="en-US" sz="2000" b="1" dirty="0">
                <a:cs typeface="Calibri"/>
              </a:rPr>
              <a:t>ŽSV, 28. </a:t>
            </a:r>
            <a:r>
              <a:rPr lang="en-US" sz="2000" b="1" dirty="0" err="1">
                <a:cs typeface="Calibri"/>
              </a:rPr>
              <a:t>lipnja</a:t>
            </a:r>
            <a:r>
              <a:rPr lang="en-US" sz="2000" b="1" dirty="0">
                <a:cs typeface="Calibri"/>
              </a:rPr>
              <a:t> 2021.</a:t>
            </a:r>
            <a:endParaRPr lang="en-US" b="1">
              <a:cs typeface="Calibri"/>
            </a:endParaRPr>
          </a:p>
          <a:p>
            <a:pPr algn="l"/>
            <a:endParaRPr lang="en-US" sz="2000" b="1" dirty="0">
              <a:cs typeface="Calibri"/>
            </a:endParaRPr>
          </a:p>
          <a:p>
            <a:pPr algn="l"/>
            <a:r>
              <a:rPr lang="en-US" sz="2000" b="1" dirty="0" err="1">
                <a:cs typeface="Calibri"/>
              </a:rPr>
              <a:t>Predavačica</a:t>
            </a:r>
            <a:r>
              <a:rPr lang="en-US" sz="2000" b="1" dirty="0">
                <a:cs typeface="Calibri"/>
              </a:rPr>
              <a:t>: Renata Milković Domazet, prof., </a:t>
            </a:r>
            <a:r>
              <a:rPr lang="en-US" sz="2000" b="1" dirty="0" err="1">
                <a:cs typeface="Calibri"/>
              </a:rPr>
              <a:t>učitelj</a:t>
            </a:r>
            <a:r>
              <a:rPr lang="en-US" sz="2000" b="1" dirty="0">
                <a:cs typeface="Calibri"/>
              </a:rPr>
              <a:t> mentor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B1959-9B3B-43FC-98C4-8018A1935A20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524A-D82A-4593-B030-53376FAF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927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cs typeface="Calibri Light"/>
              </a:rPr>
              <a:t>Ishodi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koje</a:t>
            </a:r>
            <a:r>
              <a:rPr lang="en-US" dirty="0">
                <a:cs typeface="Calibri Light"/>
              </a:rPr>
              <a:t> je </a:t>
            </a:r>
            <a:r>
              <a:rPr lang="en-US" dirty="0" err="1">
                <a:cs typeface="Calibri Light"/>
              </a:rPr>
              <a:t>moguće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ostvariti</a:t>
            </a:r>
            <a:r>
              <a:rPr lang="en-US" dirty="0">
                <a:cs typeface="Calibri Light"/>
              </a:rPr>
              <a:t> u 6.r.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0FB48-676A-4782-9617-05440380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330"/>
            <a:ext cx="10515600" cy="515663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ea typeface="+mn-lt"/>
                <a:cs typeface="+mn-lt"/>
              </a:rPr>
              <a:t>A. 6. 2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aktivno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sluša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tekst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sažima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podatke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bilješke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objašnjava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značenje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teksta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cjelini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A. 6. 3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oblikuje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govori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tekstove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jednostavnih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pripovjednih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opisnih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struktura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skladu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temom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smjernicama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r>
              <a:rPr lang="en-US" b="1" dirty="0">
                <a:ea typeface="+mn-lt"/>
                <a:cs typeface="+mn-lt"/>
              </a:rPr>
              <a:t>A. 6. 4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čita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tekst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razumijevanjem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uspoređuje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podatke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važnosti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objašnjava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značenje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teksta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cjelini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b="1" dirty="0">
                <a:ea typeface="+mn-lt"/>
                <a:cs typeface="+mn-lt"/>
              </a:rPr>
              <a:t>A. 6. 5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piše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jednostavnih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pripovjednih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opisnih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struktura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skladu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temom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smjernicama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b="1" dirty="0">
                <a:ea typeface="+mn-lt"/>
                <a:cs typeface="+mn-lt"/>
              </a:rPr>
              <a:t>A. 6. 6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oblikuje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primjenjuje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morfološka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znanja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glagolskim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oblicima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prototipnim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čestim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primjerima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b="1" dirty="0">
                <a:ea typeface="+mn-lt"/>
                <a:cs typeface="+mn-lt"/>
              </a:rPr>
              <a:t>B. 6. 5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stvaralački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izražava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vlastitome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interesu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potaknut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različitim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iskustvima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doživljajima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tijekom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poučavanja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b="1" dirty="0">
                <a:ea typeface="+mn-lt"/>
                <a:cs typeface="+mn-lt"/>
              </a:rPr>
              <a:t>C. 6. 1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samostalno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izabire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informacije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različitih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izvora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provjerava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njihovu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korisnost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točnost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skladu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dirty="0" err="1">
                <a:ea typeface="+mn-lt"/>
                <a:cs typeface="+mn-lt"/>
              </a:rPr>
              <a:t>postavljenim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zadatkom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b="1" dirty="0">
                <a:ea typeface="+mn-lt"/>
                <a:cs typeface="+mn-lt"/>
              </a:rPr>
              <a:t>C. 6. 3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Učenik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objašnjava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uporabu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vizualnih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zvučnih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postupaka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tehnika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medijskim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tekstovima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svrhom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prenošenja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poruke</a:t>
            </a:r>
            <a:r>
              <a:rPr lang="en-US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5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D2925-D56A-4DBC-BE21-D95F52E5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0606" cy="782850"/>
          </a:xfrm>
        </p:spPr>
        <p:txBody>
          <a:bodyPr anchor="b">
            <a:normAutofit fontScale="90000"/>
          </a:bodyPr>
          <a:lstStyle/>
          <a:p>
            <a:r>
              <a:rPr lang="hr-HR" sz="5400" dirty="0">
                <a:cs typeface="Calibri Light"/>
              </a:rPr>
              <a:t>Što su učenici, autori slikovnica, dobili?</a:t>
            </a:r>
            <a:endParaRPr lang="hr-HR" sz="5400" dirty="0"/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AE3A-D28C-4227-AD37-9DF5EDC19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165751"/>
            <a:ext cx="7033812" cy="5510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000" b="1" dirty="0">
                <a:highlight>
                  <a:srgbClr val="00FFFF"/>
                </a:highlight>
                <a:cs typeface="Calibri"/>
              </a:rPr>
              <a:t> v</a:t>
            </a:r>
            <a:r>
              <a:rPr lang="hr-HR" sz="2400" b="1" dirty="0">
                <a:highlight>
                  <a:srgbClr val="00FFFF"/>
                </a:highlight>
                <a:cs typeface="Calibri"/>
              </a:rPr>
              <a:t>eću motivaciju za osmišljavanje daljnjih projekata i zadovoljstvo</a:t>
            </a:r>
          </a:p>
          <a:p>
            <a:r>
              <a:rPr lang="hr-HR" sz="2400" b="1" dirty="0">
                <a:highlight>
                  <a:srgbClr val="00FF00"/>
                </a:highlight>
                <a:cs typeface="Calibri"/>
              </a:rPr>
              <a:t>više samopouzdanja i "vjetar u leđa" za nove projekte</a:t>
            </a:r>
          </a:p>
          <a:p>
            <a:r>
              <a:rPr lang="hr-HR" sz="2400" b="1" dirty="0">
                <a:highlight>
                  <a:srgbClr val="FF00FF"/>
                </a:highlight>
                <a:cs typeface="Calibri"/>
              </a:rPr>
              <a:t>naučili su kako teoriju pretočiti u praksu (uporaba  filmskih planova i kutova/rakursa), poznavanje IKT-a</a:t>
            </a:r>
          </a:p>
          <a:p>
            <a:r>
              <a:rPr lang="hr-HR" sz="2400" b="1" dirty="0">
                <a:highlight>
                  <a:srgbClr val="C0C0C0"/>
                </a:highlight>
                <a:cs typeface="Calibri"/>
              </a:rPr>
              <a:t>povezali su nastavu HJ, Informatike, Likovne kulture</a:t>
            </a:r>
          </a:p>
          <a:p>
            <a:r>
              <a:rPr lang="hr-HR" sz="2400" b="1" dirty="0">
                <a:highlight>
                  <a:srgbClr val="FFFF00"/>
                </a:highlight>
                <a:cs typeface="Calibri"/>
              </a:rPr>
              <a:t>uočili važnost i povezanost fotografije i teksta</a:t>
            </a:r>
          </a:p>
          <a:p>
            <a:r>
              <a:rPr lang="hr-HR" sz="2400" b="1" dirty="0">
                <a:highlight>
                  <a:srgbClr val="00FFFF"/>
                </a:highlight>
                <a:cs typeface="Calibri"/>
              </a:rPr>
              <a:t>u videu se trebalo paziti i na govorne vrednote, spoznati razliku između pripovijedanja i govorenja</a:t>
            </a:r>
          </a:p>
          <a:p>
            <a:r>
              <a:rPr lang="hr-HR" sz="2400" b="1" dirty="0">
                <a:highlight>
                  <a:srgbClr val="FF00FF"/>
                </a:highlight>
                <a:cs typeface="Calibri"/>
              </a:rPr>
              <a:t>uvidjeli kako je moguće ostvarenje postavljenog cilja uz metodu pokušaja i pogrešaka - da bi se u životu uspjelo ostvariti željeni rezultat, treba se potruditi</a:t>
            </a:r>
          </a:p>
        </p:txBody>
      </p:sp>
      <p:pic>
        <p:nvPicPr>
          <p:cNvPr id="4" name="Picture 4" descr="Cheers Bee">
            <a:extLst>
              <a:ext uri="{FF2B5EF4-FFF2-40B4-BE49-F238E27FC236}">
                <a16:creationId xmlns:a16="http://schemas.microsoft.com/office/drawing/2014/main" id="{E17F7D78-905C-42CC-A0F0-A27AACD55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1" r="1935" b="1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1BEE6-BF88-4844-B1E0-5B591B5F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Na kraju...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5756-058A-400C-ABF1-3F8042B7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JEDNO VELIKO HVALA NA SLUŠANJU I STRPLJENJU!</a:t>
            </a:r>
          </a:p>
        </p:txBody>
      </p:sp>
      <p:pic>
        <p:nvPicPr>
          <p:cNvPr id="4" name="Picture 4" descr="Love Bee">
            <a:extLst>
              <a:ext uri="{FF2B5EF4-FFF2-40B4-BE49-F238E27FC236}">
                <a16:creationId xmlns:a16="http://schemas.microsoft.com/office/drawing/2014/main" id="{42E6585F-6591-49AE-A0B0-C474E72CD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r="259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24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D15F-373B-4F62-A0FC-7F1A28EE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700856"/>
          </a:xfrm>
        </p:spPr>
        <p:txBody>
          <a:bodyPr anchor="b">
            <a:normAutofit/>
          </a:bodyPr>
          <a:lstStyle/>
          <a:p>
            <a:r>
              <a:rPr lang="en-US" err="1">
                <a:cs typeface="Calibri Light"/>
              </a:rPr>
              <a:t>Ideja</a:t>
            </a:r>
            <a:r>
              <a:rPr lang="en-US">
                <a:cs typeface="Calibri Light"/>
              </a:rPr>
              <a:t>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CC7D-2959-4B36-B924-4DD0661A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779" y="1267791"/>
            <a:ext cx="7260141" cy="53535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Calibri" panose="020F0502020204030204"/>
              </a:rPr>
              <a:t>S </a:t>
            </a:r>
            <a:r>
              <a:rPr lang="en-US" sz="2400" b="1" dirty="0" err="1">
                <a:cs typeface="Calibri" panose="020F0502020204030204"/>
              </a:rPr>
              <a:t>obzirom</a:t>
            </a:r>
            <a:r>
              <a:rPr lang="en-US" sz="2400" b="1" dirty="0">
                <a:cs typeface="Calibri" panose="020F0502020204030204"/>
              </a:rPr>
              <a:t> da </a:t>
            </a:r>
            <a:r>
              <a:rPr lang="en-US" sz="2400" b="1" dirty="0" err="1">
                <a:cs typeface="Calibri" panose="020F0502020204030204"/>
              </a:rPr>
              <a:t>moji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učenici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nakon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čitanja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cjelovitih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djela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rado</a:t>
            </a: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osmišljavaju</a:t>
            </a: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i</a:t>
            </a: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sudjeluju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različitim</a:t>
            </a: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kreativnim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zadacima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dirty="0" err="1">
                <a:cs typeface="Calibri" panose="020F0502020204030204"/>
              </a:rPr>
              <a:t>kao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i</a:t>
            </a:r>
            <a:r>
              <a:rPr lang="en-US" sz="2400" b="1" dirty="0">
                <a:cs typeface="Calibri" panose="020F0502020204030204"/>
              </a:rPr>
              <a:t>  </a:t>
            </a:r>
            <a:r>
              <a:rPr lang="en-US" sz="2400" b="1" dirty="0" err="1">
                <a:cs typeface="Calibri" panose="020F0502020204030204"/>
              </a:rPr>
              <a:t>digitalnim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igrama</a:t>
            </a:r>
            <a:r>
              <a:rPr lang="en-US" sz="2400" b="1" dirty="0">
                <a:cs typeface="Calibri" panose="020F0502020204030204"/>
              </a:rPr>
              <a:t> (</a:t>
            </a:r>
            <a:r>
              <a:rPr lang="en-US" sz="2400" b="1" dirty="0" err="1">
                <a:cs typeface="Calibri" panose="020F0502020204030204"/>
              </a:rPr>
              <a:t>kvizovi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dirty="0" err="1">
                <a:cs typeface="Calibri" panose="020F0502020204030204"/>
              </a:rPr>
              <a:t>interaktivne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igre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dirty="0" err="1">
                <a:cs typeface="Calibri" panose="020F0502020204030204"/>
              </a:rPr>
              <a:t>izrada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theatrona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dirty="0" err="1">
                <a:cs typeface="Calibri" panose="020F0502020204030204"/>
              </a:rPr>
              <a:t>naslovnice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dirty="0" err="1">
                <a:cs typeface="Calibri" panose="020F0502020204030204"/>
              </a:rPr>
              <a:t>digitalnog</a:t>
            </a:r>
            <a:r>
              <a:rPr lang="en-US" sz="2400" b="1" dirty="0">
                <a:cs typeface="Calibri" panose="020F0502020204030204"/>
              </a:rPr>
              <a:t> I </a:t>
            </a:r>
            <a:r>
              <a:rPr lang="en-US" sz="2400" b="1" dirty="0" err="1">
                <a:cs typeface="Calibri" panose="020F0502020204030204"/>
              </a:rPr>
              <a:t>tiskanog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stripa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dirty="0" err="1">
                <a:cs typeface="Calibri" panose="020F0502020204030204"/>
              </a:rPr>
              <a:t>postera</a:t>
            </a:r>
            <a:r>
              <a:rPr lang="en-US" sz="2400" b="1" dirty="0">
                <a:cs typeface="Calibri" panose="020F0502020204030204"/>
              </a:rPr>
              <a:t> I sl.), </a:t>
            </a:r>
            <a:r>
              <a:rPr lang="en-US" sz="2400" b="1" dirty="0" err="1">
                <a:cs typeface="Calibri" panose="020F0502020204030204"/>
              </a:rPr>
              <a:t>ovog</a:t>
            </a:r>
            <a:r>
              <a:rPr lang="en-US" sz="2400" b="1" dirty="0">
                <a:cs typeface="Calibri" panose="020F0502020204030204"/>
              </a:rPr>
              <a:t> puta </a:t>
            </a:r>
            <a:r>
              <a:rPr lang="en-US" sz="2400" b="1" dirty="0" err="1">
                <a:cs typeface="Calibri" panose="020F0502020204030204"/>
              </a:rPr>
              <a:t>sam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dugo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promišljala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kako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im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i="1" dirty="0" err="1">
                <a:cs typeface="Calibri" panose="020F0502020204030204"/>
              </a:rPr>
              <a:t>Priče</a:t>
            </a:r>
            <a:r>
              <a:rPr lang="en-US" sz="2400" b="1" i="1" dirty="0">
                <a:cs typeface="Calibri" panose="020F0502020204030204"/>
              </a:rPr>
              <a:t> </a:t>
            </a:r>
            <a:r>
              <a:rPr lang="en-US" sz="2400" b="1" i="1" dirty="0" err="1">
                <a:cs typeface="Calibri" panose="020F0502020204030204"/>
              </a:rPr>
              <a:t>iz</a:t>
            </a:r>
            <a:r>
              <a:rPr lang="en-US" sz="2400" b="1" i="1" dirty="0">
                <a:cs typeface="Calibri" panose="020F0502020204030204"/>
              </a:rPr>
              <a:t> </a:t>
            </a:r>
            <a:r>
              <a:rPr lang="en-US" sz="2400" b="1" i="1" dirty="0" err="1">
                <a:cs typeface="Calibri" panose="020F0502020204030204"/>
              </a:rPr>
              <a:t>davnine</a:t>
            </a:r>
            <a:r>
              <a:rPr lang="en-US" sz="2400" b="1" dirty="0">
                <a:cs typeface="Calibri" panose="020F0502020204030204"/>
              </a:rPr>
              <a:t>  Ivane Brlić-</a:t>
            </a:r>
            <a:r>
              <a:rPr lang="en-US" sz="2400" b="1" dirty="0" err="1">
                <a:cs typeface="Calibri" panose="020F0502020204030204"/>
              </a:rPr>
              <a:t>Mažuranić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učiniti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privlačnijima</a:t>
            </a:r>
            <a:r>
              <a:rPr lang="en-US" sz="2400" b="1" dirty="0">
                <a:cs typeface="Calibri" panose="020F0502020204030204"/>
              </a:rPr>
              <a:t> za </a:t>
            </a:r>
            <a:r>
              <a:rPr lang="en-US" sz="2400" b="1" dirty="0" err="1">
                <a:cs typeface="Calibri" panose="020F0502020204030204"/>
              </a:rPr>
              <a:t>čitanje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te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ih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približiti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novim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naraštajima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dirty="0" err="1">
                <a:cs typeface="Calibri" panose="020F0502020204030204"/>
              </a:rPr>
              <a:t>tzv</a:t>
            </a:r>
            <a:r>
              <a:rPr lang="en-US" sz="2400" b="1" dirty="0">
                <a:cs typeface="Calibri" panose="020F0502020204030204"/>
              </a:rPr>
              <a:t>. Z </a:t>
            </a:r>
            <a:r>
              <a:rPr lang="en-US" sz="2400" b="1" dirty="0" err="1">
                <a:cs typeface="Calibri" panose="020F0502020204030204"/>
              </a:rPr>
              <a:t>generaciji</a:t>
            </a:r>
            <a:r>
              <a:rPr lang="en-US" sz="2400" b="1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Iščitavajući</a:t>
            </a: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tekst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na</a:t>
            </a: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dolje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navedenim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mrežnim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stranicama</a:t>
            </a:r>
            <a:r>
              <a:rPr lang="en-US" sz="2400" b="1" dirty="0">
                <a:cs typeface="Calibri" panose="020F0502020204030204"/>
              </a:rPr>
              <a:t> o </a:t>
            </a:r>
            <a:r>
              <a:rPr lang="en-US" sz="2400" b="1" dirty="0" err="1">
                <a:cs typeface="Calibri" panose="020F0502020204030204"/>
              </a:rPr>
              <a:t>izradi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digitalnih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slikovnica</a:t>
            </a:r>
            <a:r>
              <a:rPr lang="en-US" sz="2400" b="1" dirty="0">
                <a:cs typeface="Calibri" panose="020F0502020204030204"/>
              </a:rPr>
              <a:t>, </a:t>
            </a:r>
            <a:r>
              <a:rPr lang="en-US" sz="2400" b="1" dirty="0" err="1">
                <a:cs typeface="Calibri" panose="020F0502020204030204"/>
              </a:rPr>
              <a:t>dobila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sam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ideju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ponuditi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takav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zadatak</a:t>
            </a: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i</a:t>
            </a:r>
            <a:r>
              <a:rPr lang="en-US" sz="2400" b="1" dirty="0">
                <a:cs typeface="Calibri" panose="020F0502020204030204"/>
              </a:rPr>
              <a:t> </a:t>
            </a:r>
            <a:r>
              <a:rPr lang="en-US" sz="2400" b="1" dirty="0" err="1">
                <a:cs typeface="Calibri" panose="020F0502020204030204"/>
              </a:rPr>
              <a:t>svojim</a:t>
            </a:r>
            <a:r>
              <a:rPr lang="en-US" sz="2400" b="1" dirty="0">
                <a:cs typeface="Calibri" panose="020F0502020204030204"/>
              </a:rPr>
              <a:t> </a:t>
            </a:r>
            <a:r>
              <a:rPr lang="en-US" sz="2400" b="1" dirty="0" err="1">
                <a:cs typeface="Calibri" panose="020F0502020204030204"/>
              </a:rPr>
              <a:t>učenicima</a:t>
            </a:r>
            <a:r>
              <a:rPr lang="en-US" sz="2400" b="1" dirty="0">
                <a:cs typeface="Calibri" panose="020F0502020204030204"/>
              </a:rPr>
              <a:t>.  </a:t>
            </a:r>
            <a:r>
              <a:rPr lang="en-US" sz="2400" b="1" dirty="0">
                <a:ea typeface="+mn-lt"/>
                <a:cs typeface="+mn-lt"/>
                <a:hlinkClick r:id="rId2"/>
              </a:rPr>
              <a:t>https://sedammora.com/2020/05/04/izrada-digitalne-slikovnice-u-powerpointu-1-dio/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b="1" dirty="0" err="1">
                <a:ea typeface="+mn-lt"/>
                <a:cs typeface="+mn-lt"/>
              </a:rPr>
              <a:t>i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b="1" dirty="0">
                <a:ea typeface="+mn-lt"/>
                <a:cs typeface="+mn-lt"/>
                <a:hlinkClick r:id="rId3"/>
              </a:rPr>
              <a:t>https://sedammora.com/2020/05/17/izrada-digitalne-slikovnice-u-powerpointu-2-dio/</a:t>
            </a:r>
            <a:endParaRPr lang="en-US" sz="2400" b="1" dirty="0">
              <a:cs typeface="Calibri" panose="020F0502020204030204"/>
            </a:endParaRPr>
          </a:p>
        </p:txBody>
      </p:sp>
      <p:pic>
        <p:nvPicPr>
          <p:cNvPr id="5" name="Picture 5" descr="Angry Bee">
            <a:extLst>
              <a:ext uri="{FF2B5EF4-FFF2-40B4-BE49-F238E27FC236}">
                <a16:creationId xmlns:a16="http://schemas.microsoft.com/office/drawing/2014/main" id="{4E246799-E4A6-4A8C-BD64-E203FB148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83" r="11323"/>
          <a:stretch/>
        </p:blipFill>
        <p:spPr>
          <a:xfrm>
            <a:off x="20" y="198792"/>
            <a:ext cx="4226963" cy="6659208"/>
          </a:xfrm>
          <a:prstGeom prst="rect">
            <a:avLst/>
          </a:prstGeom>
          <a:effectLst/>
        </p:spPr>
      </p:pic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A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A128B-4CF3-4701-A383-968441DF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14665"/>
            <a:ext cx="5323531" cy="60845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1AA5-AF0E-471A-BB66-E73DC10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946192"/>
            <a:ext cx="5596971" cy="51675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-HR" sz="2400" b="1" dirty="0">
                <a:cs typeface="Calibri"/>
              </a:rPr>
              <a:t>Na početku nastavne godine planirala sam  siječanj i veljaču posvetiti temi "U svijetu bajki Ivane Brlić-Mažuranić" koju sam obrađivala u svim rubrikama: </a:t>
            </a:r>
            <a:endParaRPr lang="en-US" dirty="0">
              <a:cs typeface="Calibri"/>
            </a:endParaRPr>
          </a:p>
          <a:p>
            <a:r>
              <a:rPr lang="hr-HR" sz="2400" b="1" dirty="0">
                <a:cs typeface="Calibri"/>
              </a:rPr>
              <a:t>Jezik i komunikacija – glagolski oblici za izricanje prošlosti; stvaralačko  i sažeto prepričavanje</a:t>
            </a:r>
            <a:endParaRPr lang="en-US" dirty="0">
              <a:cs typeface="Calibri"/>
            </a:endParaRPr>
          </a:p>
          <a:p>
            <a:r>
              <a:rPr lang="hr-HR" sz="2400" b="1" dirty="0">
                <a:cs typeface="Calibri"/>
              </a:rPr>
              <a:t> Književnost i stvaralaštvo -U cipelama književnoga lika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hr-HR" sz="2400" b="1" dirty="0">
                <a:cs typeface="Calibri"/>
              </a:rPr>
              <a:t>Djelo za cjelovito čitanje: I. Brlić-Mažuranić, Priče iz davnine</a:t>
            </a:r>
          </a:p>
          <a:p>
            <a:r>
              <a:rPr lang="hr-HR" sz="2400" b="1" dirty="0">
                <a:cs typeface="Calibri"/>
              </a:rPr>
              <a:t> Kultura i mediji – animirani film, filmska izražajna sredstva, strip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hr-HR" sz="2400" b="1" dirty="0">
              <a:cs typeface="Calibri"/>
            </a:endParaRPr>
          </a:p>
          <a:p>
            <a:pPr>
              <a:buNone/>
            </a:pPr>
            <a:endParaRPr lang="hr-HR" sz="2400" b="1" dirty="0">
              <a:cs typeface="Calibri"/>
            </a:endParaRPr>
          </a:p>
          <a:p>
            <a:pPr marL="0" indent="0">
              <a:buNone/>
            </a:pPr>
            <a:endParaRPr lang="hr-HR" sz="2400" b="1" dirty="0">
              <a:cs typeface="Calibri"/>
            </a:endParaRPr>
          </a:p>
          <a:p>
            <a:pPr marL="0" indent="0">
              <a:buNone/>
            </a:pPr>
            <a:endParaRPr lang="hr-HR" sz="1900" dirty="0">
              <a:cs typeface="Calibri"/>
            </a:endParaRPr>
          </a:p>
          <a:p>
            <a:pPr marL="0" indent="0">
              <a:buNone/>
            </a:pPr>
            <a:endParaRPr lang="hr-HR" sz="1900" dirty="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4214" y="0"/>
            <a:ext cx="5217786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Well Bee">
            <a:extLst>
              <a:ext uri="{FF2B5EF4-FFF2-40B4-BE49-F238E27FC236}">
                <a16:creationId xmlns:a16="http://schemas.microsoft.com/office/drawing/2014/main" id="{D5ADBAD3-69A8-4741-9A85-89298F90F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" r="15705" b="-7"/>
          <a:stretch/>
        </p:blipFill>
        <p:spPr>
          <a:xfrm>
            <a:off x="6974214" y="755312"/>
            <a:ext cx="4447491" cy="5347376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A0895C2A-D37E-4F06-AE58-CC875F83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9317" y="407547"/>
            <a:ext cx="924532" cy="422479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C653-C3D8-480C-B686-85C4AE2B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D518-CDF5-4E8F-98D8-5D2828CB1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b="1" dirty="0">
                <a:cs typeface="Calibri"/>
              </a:rPr>
              <a:t>S obzirom da djelo za cjelovito čitanje obrađujemo uvijek zadnji blok-sat ili trosat u mjesecu, početkom mjeseca, a  prije čitanja </a:t>
            </a:r>
            <a:r>
              <a:rPr lang="hr-HR" b="1" i="1" dirty="0">
                <a:cs typeface="Calibri"/>
              </a:rPr>
              <a:t>Priča iz</a:t>
            </a:r>
            <a:r>
              <a:rPr lang="hr-HR" b="1" dirty="0">
                <a:cs typeface="Calibri"/>
              </a:rPr>
              <a:t> </a:t>
            </a:r>
            <a:r>
              <a:rPr lang="hr-HR" b="1" i="1" dirty="0">
                <a:cs typeface="Calibri"/>
              </a:rPr>
              <a:t>davnine</a:t>
            </a:r>
            <a:r>
              <a:rPr lang="hr-HR" b="1" dirty="0">
                <a:cs typeface="Calibri"/>
              </a:rPr>
              <a:t>, </a:t>
            </a:r>
            <a:r>
              <a:rPr lang="hr-HR" b="1" dirty="0">
                <a:ea typeface="+mn-lt"/>
                <a:cs typeface="+mn-lt"/>
              </a:rPr>
              <a:t>ponudila sam učenicima različite kreativne zadatke (osmisliti kviz, naslovnicu, izraditi strip...)  koje su oni odabrali prema svojim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b="1" dirty="0">
                <a:ea typeface="+mn-lt"/>
                <a:cs typeface="+mn-lt"/>
              </a:rPr>
              <a:t> interesima i mogućnostima.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b="1" dirty="0">
                <a:ea typeface="+mn-lt"/>
                <a:cs typeface="+mn-lt"/>
              </a:rPr>
              <a:t> Učenici, koji uvijek traže nove izazove, odabrali su izradu digitalne slikovnice.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2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CF3B-BCA1-4567-A643-5515C63C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645639"/>
          </a:xfrm>
        </p:spPr>
        <p:txBody>
          <a:bodyPr anchor="b">
            <a:normAutofit fontScale="90000"/>
          </a:bodyPr>
          <a:lstStyle/>
          <a:p>
            <a:r>
              <a:rPr lang="en-US" err="1">
                <a:cs typeface="Calibri Light"/>
              </a:rPr>
              <a:t>Tijek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rada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4F5C-398E-4CC7-A30A-18502EBF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832" y="1201532"/>
            <a:ext cx="7689957" cy="57290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-HR" sz="2000" b="1" dirty="0">
                <a:highlight>
                  <a:srgbClr val="FFFF00"/>
                </a:highlight>
                <a:cs typeface="Calibri"/>
              </a:rPr>
              <a:t>1.Učenike sam na dodatnoj nastavi uputila na mrežne stranice na kojima mogu dodatno istražiti kako napraviti digitalnu slikovnicu u PowerPointu (što mi se činilo najjednostavnijim).</a:t>
            </a:r>
          </a:p>
          <a:p>
            <a:pPr marL="0" indent="0">
              <a:buNone/>
            </a:pPr>
            <a:r>
              <a:rPr lang="hr-HR" sz="2000" dirty="0">
                <a:highlight>
                  <a:srgbClr val="00FF00"/>
                </a:highlight>
                <a:cs typeface="Calibri"/>
              </a:rPr>
              <a:t>2. Dala im dodatne upute I smjernice za rad.</a:t>
            </a:r>
          </a:p>
          <a:p>
            <a:pPr marL="0" indent="0">
              <a:buNone/>
            </a:pPr>
            <a:r>
              <a:rPr lang="hr-HR" sz="2000" b="1" dirty="0">
                <a:highlight>
                  <a:srgbClr val="00FFFF"/>
                </a:highlight>
                <a:cs typeface="Calibri"/>
              </a:rPr>
              <a:t>3. Pomagala im u izradi scenarija.</a:t>
            </a:r>
          </a:p>
          <a:p>
            <a:pPr marL="0" indent="0">
              <a:buNone/>
            </a:pPr>
            <a:r>
              <a:rPr lang="hr-HR" sz="2000" b="1" dirty="0">
                <a:highlight>
                  <a:srgbClr val="FF00FF"/>
                </a:highlight>
                <a:cs typeface="Calibri"/>
              </a:rPr>
              <a:t>4.  Poticala i pohvalila svaku  njihovu ideju pri tom im savjetujući kako riješiti moguće prepreke, ali trudeći se ne uništiti njihovo samopouzdanje i rješenja koja su nudili.</a:t>
            </a:r>
          </a:p>
          <a:p>
            <a:pPr marL="0" indent="0">
              <a:buNone/>
            </a:pPr>
            <a:r>
              <a:rPr lang="hr-HR" sz="2000" b="1" dirty="0">
                <a:highlight>
                  <a:srgbClr val="FF0000"/>
                </a:highlight>
                <a:cs typeface="Calibri"/>
              </a:rPr>
              <a:t>5. U izradi slikovnice surađivala s učiteljem Informatike. </a:t>
            </a:r>
          </a:p>
          <a:p>
            <a:pPr marL="0" indent="0">
              <a:buNone/>
            </a:pPr>
            <a:r>
              <a:rPr lang="hr-HR" sz="2000" b="1" dirty="0">
                <a:highlight>
                  <a:srgbClr val="FFFF00"/>
                </a:highlight>
                <a:cs typeface="Calibri"/>
              </a:rPr>
              <a:t>6. Učenici su cijeli mjesec marljivo radili na svojim slikovnicama.</a:t>
            </a:r>
          </a:p>
          <a:p>
            <a:pPr marL="0" indent="0">
              <a:buNone/>
            </a:pPr>
            <a:r>
              <a:rPr lang="hr-HR" sz="2000" b="1" dirty="0">
                <a:highlight>
                  <a:srgbClr val="00FFFF"/>
                </a:highlight>
                <a:cs typeface="Calibri"/>
              </a:rPr>
              <a:t>7. Predstavili su svoje uratke suučenicima na satovima djela za cjelovito čitanje te motivirali i njih na nove ideje i projekte.</a:t>
            </a:r>
          </a:p>
          <a:p>
            <a:pPr marL="0" indent="0">
              <a:buNone/>
            </a:pPr>
            <a:r>
              <a:rPr lang="hr-HR" sz="2000" b="1" dirty="0">
                <a:cs typeface="Calibri"/>
              </a:rPr>
              <a:t>7. U konačnici se sav trud isplatio jer su nastale dvije prekrasne slikovnice koje su izradili dvanaestogodišnjaci, i to prvi put</a:t>
            </a:r>
            <a:r>
              <a:rPr lang="hr-HR" sz="2000" dirty="0">
                <a:cs typeface="Calibri"/>
              </a:rPr>
              <a:t>. </a:t>
            </a:r>
          </a:p>
          <a:p>
            <a:endParaRPr lang="hr-HR" sz="2000" dirty="0">
              <a:cs typeface="Calibri"/>
            </a:endParaRPr>
          </a:p>
        </p:txBody>
      </p:sp>
      <p:pic>
        <p:nvPicPr>
          <p:cNvPr id="4" name="Picture 4" descr="Bored Bee">
            <a:extLst>
              <a:ext uri="{FF2B5EF4-FFF2-40B4-BE49-F238E27FC236}">
                <a16:creationId xmlns:a16="http://schemas.microsoft.com/office/drawing/2014/main" id="{2B6F4997-49F1-4F24-8AC5-E46F2196A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5" r="16801"/>
          <a:stretch/>
        </p:blipFill>
        <p:spPr>
          <a:xfrm>
            <a:off x="20" y="375488"/>
            <a:ext cx="4381572" cy="6482512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E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9DDE9FC-3B81-4D8E-BB2B-4D3569901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044" r="9091" b="69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1E05-C113-4A0C-ABC3-519F2BA4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781758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Kako je Potjeh tražio istinu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3CA9-12E1-43F6-A48D-BE06763B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83" y="1282459"/>
            <a:ext cx="7084330" cy="49325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hr-HR" sz="1700" dirty="0">
              <a:cs typeface="Calibri"/>
            </a:endParaRPr>
          </a:p>
          <a:p>
            <a:r>
              <a:rPr lang="hr-HR" sz="2400" dirty="0">
                <a:cs typeface="Calibri"/>
              </a:rPr>
              <a:t>Digitalna slikovnica bez dodanog zvuka, ali se učenik potrudio uskladiti tekst s fotografijama (staru drvenu kuću sam je fotografirao u svojoj okolini dok je ostale pretraživao s mrežnih stranica). Nedostatak ovoj slikovnici je previše teksta na slajdovima, ali treba biti svjestan da je ovo samostalno radio učenik 6. razreda.</a:t>
            </a:r>
          </a:p>
          <a:p>
            <a:r>
              <a:rPr lang="hr-HR" sz="2400" dirty="0">
                <a:cs typeface="Calibri"/>
              </a:rPr>
              <a:t>Slikovnica je osmišljena prema priči </a:t>
            </a:r>
            <a:r>
              <a:rPr lang="hr-HR" sz="2400" i="1" dirty="0">
                <a:cs typeface="Calibri"/>
              </a:rPr>
              <a:t>Kako je Potjeh tražio istinu</a:t>
            </a:r>
            <a:r>
              <a:rPr lang="hr-HR" sz="2400" dirty="0">
                <a:cs typeface="Calibri"/>
              </a:rPr>
              <a:t>, izradio ju je učenik 6.a razreda Filip Milković (sam je odabrao priču).</a:t>
            </a:r>
            <a:endParaRPr lang="hr-HR"/>
          </a:p>
          <a:p>
            <a:r>
              <a:rPr lang="hr-HR" sz="2400" dirty="0">
                <a:cs typeface="Calibri"/>
                <a:hlinkClick r:id="rId4"/>
              </a:rPr>
              <a:t>https://carnet.sharepoint.com/:p:/s/SV-Hrvatskijezik331os-zrinskihifrankopana-otocac20202021/Ec-QfF-JBUFBi0wJelNw96oBWqzc-wIgQjjwOXTEyokVNw?e=NddRsM</a:t>
            </a:r>
            <a:endParaRPr lang="hr-HR" sz="2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FF982-C1D4-4824-80B2-1155289B92F9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1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derwater Scenery Background Sheet Free Stock Photo ...">
            <a:extLst>
              <a:ext uri="{FF2B5EF4-FFF2-40B4-BE49-F238E27FC236}">
                <a16:creationId xmlns:a16="http://schemas.microsoft.com/office/drawing/2014/main" id="{6C5C2AEF-A0BB-4E52-946B-7CEB6F2F5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02" r="9090" b="219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50FF5-0EB0-49FC-A278-1D46C30F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52775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cs typeface="Calibri Light"/>
              </a:rPr>
              <a:t>Ribar </a:t>
            </a:r>
            <a:r>
              <a:rPr lang="en-US" sz="4000" dirty="0" err="1">
                <a:cs typeface="Calibri Light"/>
              </a:rPr>
              <a:t>Palunko</a:t>
            </a:r>
            <a:r>
              <a:rPr lang="en-US" sz="4000" dirty="0">
                <a:cs typeface="Calibri Light"/>
              </a:rPr>
              <a:t> </a:t>
            </a:r>
            <a:r>
              <a:rPr lang="en-US" sz="4000" dirty="0" err="1">
                <a:cs typeface="Calibri Light"/>
              </a:rPr>
              <a:t>i</a:t>
            </a:r>
            <a:r>
              <a:rPr lang="en-US" sz="4000" dirty="0">
                <a:cs typeface="Calibri Light"/>
              </a:rPr>
              <a:t> </a:t>
            </a:r>
            <a:r>
              <a:rPr lang="en-US" sz="4000" dirty="0" err="1">
                <a:cs typeface="Calibri Light"/>
              </a:rPr>
              <a:t>njegova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žena</a:t>
            </a:r>
            <a:endParaRPr lang="en-US" sz="4000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8F908-C47C-4525-B403-F195A7F4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10" y="1271416"/>
            <a:ext cx="7324651" cy="46233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000" b="1" dirty="0">
                <a:cs typeface="Calibri"/>
              </a:rPr>
              <a:t>U ovoj digitalnoj slikovnici tekst i fotografije popraćene su zvukom što slikovnicu čini još zanimljivijom.  Kako smo imali tehničkih poteškoća s dodavanjem zvuka na svaki slajd, učenica je svoju digitalnu slikovnicu napravila kao video (mp4) što se također nalazi u Uputama za izradu digitalnih slikovnica na poveznici koju sam stavila na 2. slajd.</a:t>
            </a:r>
          </a:p>
          <a:p>
            <a:r>
              <a:rPr lang="hr-HR" sz="2000" b="1" dirty="0">
                <a:cs typeface="Calibri"/>
              </a:rPr>
              <a:t>U videu će se uočiti koliko se učenica trudi što vjerodostojnije tekst popratiti fotografijama, stoga je pojedine crteže sama crtala (koristeći pri tom digitalni alat </a:t>
            </a:r>
            <a:r>
              <a:rPr lang="hr-HR" sz="2000" b="1" dirty="0" err="1">
                <a:cs typeface="Calibri"/>
              </a:rPr>
              <a:t>Drawing</a:t>
            </a:r>
            <a:r>
              <a:rPr lang="hr-HR" sz="2000" b="1" dirty="0">
                <a:cs typeface="Calibri"/>
              </a:rPr>
              <a:t> </a:t>
            </a:r>
            <a:r>
              <a:rPr lang="hr-HR" sz="2000" b="1" dirty="0" err="1">
                <a:cs typeface="Calibri"/>
              </a:rPr>
              <a:t>and</a:t>
            </a:r>
            <a:r>
              <a:rPr lang="hr-HR" sz="2000" b="1" dirty="0">
                <a:cs typeface="Calibri"/>
              </a:rPr>
              <a:t> </a:t>
            </a:r>
            <a:r>
              <a:rPr lang="hr-HR" sz="2000" b="1" dirty="0" err="1">
                <a:cs typeface="Calibri"/>
              </a:rPr>
              <a:t>Painting</a:t>
            </a:r>
            <a:r>
              <a:rPr lang="hr-HR" sz="2000" b="1" dirty="0">
                <a:cs typeface="Calibri"/>
              </a:rPr>
              <a:t> </a:t>
            </a:r>
            <a:r>
              <a:rPr lang="hr-HR" sz="2000" b="1" dirty="0">
                <a:solidFill>
                  <a:srgbClr val="0070C0"/>
                </a:solidFill>
                <a:cs typeface="Calibri"/>
              </a:rPr>
              <a:t>( </a:t>
            </a:r>
            <a:r>
              <a:rPr lang="hr-HR" sz="2000" dirty="0">
                <a:solidFill>
                  <a:srgbClr val="0070C0"/>
                </a:solidFill>
                <a:ea typeface="+mn-lt"/>
                <a:cs typeface="+mn-lt"/>
                <a:hlinkClick r:id="rId3"/>
              </a:rPr>
              <a:t>https://www.youidraw.com/apps/painter/</a:t>
            </a:r>
            <a:r>
              <a:rPr lang="hr-HR" sz="2000" dirty="0">
                <a:solidFill>
                  <a:srgbClr val="0070C0"/>
                </a:solidFill>
                <a:ea typeface="+mn-lt"/>
                <a:cs typeface="+mn-lt"/>
              </a:rPr>
              <a:t>)</a:t>
            </a:r>
            <a:r>
              <a:rPr lang="hr-HR" sz="2000" dirty="0">
                <a:ea typeface="+mn-lt"/>
                <a:cs typeface="+mn-lt"/>
              </a:rPr>
              <a:t>,</a:t>
            </a:r>
            <a:r>
              <a:rPr lang="hr-HR" sz="2000" b="1" dirty="0">
                <a:cs typeface="Calibri"/>
              </a:rPr>
              <a:t> umetala fotografiju u fotografiju, izrezivala i prilagođavala.</a:t>
            </a:r>
          </a:p>
          <a:p>
            <a:r>
              <a:rPr lang="hr-HR" sz="2000" b="1" dirty="0">
                <a:cs typeface="Calibri"/>
              </a:rPr>
              <a:t>Premda sam uočila nekoliko učeničinih jezičnih omaški, nisam imala srca  moliti je da ih ispravlja jer je uložila previše truda, strpljenja i ljubavi u izradu ove slikovnice.</a:t>
            </a:r>
          </a:p>
          <a:p>
            <a:r>
              <a:rPr lang="hr-HR" sz="2000" b="1" dirty="0">
                <a:ea typeface="+mn-lt"/>
                <a:cs typeface="+mn-lt"/>
                <a:hlinkClick r:id="rId4"/>
              </a:rPr>
              <a:t>Ribar Palunko i njegova žena -  pogledati digitalnu slikovnicu</a:t>
            </a:r>
            <a:endParaRPr lang="hr-HR" sz="20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7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9E814-63E6-4265-B555-22CC4114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745" y="365125"/>
            <a:ext cx="6883053" cy="1354523"/>
          </a:xfrm>
        </p:spPr>
        <p:txBody>
          <a:bodyPr>
            <a:normAutofit/>
          </a:bodyPr>
          <a:lstStyle/>
          <a:p>
            <a:r>
              <a:rPr lang="hr-HR" sz="3400" dirty="0">
                <a:cs typeface="Calibri Light"/>
              </a:rPr>
              <a:t>Kako mogu iskoristiti ove slikovnice u daljnjem radu s budućim naraštajima?</a:t>
            </a:r>
          </a:p>
        </p:txBody>
      </p:sp>
      <p:pic>
        <p:nvPicPr>
          <p:cNvPr id="4" name="Picture 4" descr="OMW Bee">
            <a:extLst>
              <a:ext uri="{FF2B5EF4-FFF2-40B4-BE49-F238E27FC236}">
                <a16:creationId xmlns:a16="http://schemas.microsoft.com/office/drawing/2014/main" id="{D77898B3-F421-4563-8618-89D362D89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6" r="1455"/>
          <a:stretch/>
        </p:blipFill>
        <p:spPr>
          <a:xfrm>
            <a:off x="20" y="861401"/>
            <a:ext cx="4736115" cy="5996599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2A6F-C4D9-496A-A989-EB1BBB88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137" y="1648602"/>
            <a:ext cx="7291661" cy="50142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-HR" sz="2000" b="1" dirty="0">
                <a:cs typeface="Calibri"/>
              </a:rPr>
              <a:t>Ishodi koje je moguće ostvariti u 5. razredu: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hr-HR" sz="2000" b="1" dirty="0">
                <a:ea typeface="+mn-lt"/>
                <a:cs typeface="+mn-lt"/>
              </a:rPr>
              <a:t>A. 5. 2 </a:t>
            </a:r>
            <a:r>
              <a:rPr lang="hr-HR" sz="2000" dirty="0">
                <a:ea typeface="+mn-lt"/>
                <a:cs typeface="+mn-lt"/>
              </a:rPr>
              <a:t>Učenik aktivno sluša tekst, izdvaja ključne riječi i objašnjava značenje teksta u cjelini</a:t>
            </a:r>
            <a:endParaRPr lang="hr-HR" dirty="0"/>
          </a:p>
          <a:p>
            <a:pPr marL="0" indent="0">
              <a:buNone/>
            </a:pPr>
            <a:r>
              <a:rPr lang="hr-HR" sz="2000" b="1" dirty="0">
                <a:ea typeface="+mn-lt"/>
                <a:cs typeface="+mn-lt"/>
              </a:rPr>
              <a:t>A. 5. 3</a:t>
            </a:r>
            <a:r>
              <a:rPr lang="hr-HR" sz="2000" dirty="0">
                <a:ea typeface="+mn-lt"/>
                <a:cs typeface="+mn-lt"/>
              </a:rPr>
              <a:t> Učenik oblikuje i govori tekstove jednostavnih pripovjednih i opisnih struktura u skladu s temom i prema planu.</a:t>
            </a:r>
            <a:endParaRPr lang="hr-HR" dirty="0"/>
          </a:p>
          <a:p>
            <a:pPr marL="0" indent="0">
              <a:buNone/>
            </a:pPr>
            <a:r>
              <a:rPr lang="hr-HR" sz="2000" b="1" dirty="0">
                <a:ea typeface="+mn-lt"/>
                <a:cs typeface="+mn-lt"/>
              </a:rPr>
              <a:t>A. 5. 5</a:t>
            </a:r>
            <a:r>
              <a:rPr lang="hr-HR" sz="2000" dirty="0">
                <a:ea typeface="+mn-lt"/>
                <a:cs typeface="+mn-lt"/>
              </a:rPr>
              <a:t> Učenik piše tekstove jednostavnih pripovjednih i opisnih struktura u skladu s temom i prema</a:t>
            </a:r>
            <a:endParaRPr lang="hr-HR" dirty="0"/>
          </a:p>
          <a:p>
            <a:pPr marL="0" indent="0">
              <a:buNone/>
            </a:pPr>
            <a:r>
              <a:rPr lang="hr-HR" sz="2000" b="1" dirty="0">
                <a:ea typeface="+mn-lt"/>
                <a:cs typeface="+mn-lt"/>
              </a:rPr>
              <a:t>A. 5. 6</a:t>
            </a:r>
            <a:r>
              <a:rPr lang="hr-HR" sz="2000" dirty="0">
                <a:ea typeface="+mn-lt"/>
                <a:cs typeface="+mn-lt"/>
              </a:rPr>
              <a:t> Učenik oblikuje tekst i primjenjuje morfološka znanja o promjenjivim i nepromjenjivim riječima na prototipnim i čestim primjerima.</a:t>
            </a:r>
            <a:endParaRPr lang="hr-HR" dirty="0"/>
          </a:p>
          <a:p>
            <a:pPr marL="0" indent="0">
              <a:buNone/>
            </a:pPr>
            <a:r>
              <a:rPr lang="hr-HR" sz="2000" b="1" dirty="0">
                <a:ea typeface="+mn-lt"/>
                <a:cs typeface="+mn-lt"/>
              </a:rPr>
              <a:t>B. 5. 5</a:t>
            </a:r>
            <a:r>
              <a:rPr lang="hr-HR" sz="2000" dirty="0">
                <a:ea typeface="+mn-lt"/>
                <a:cs typeface="+mn-lt"/>
              </a:rPr>
              <a:t> Učenik se stvaralački izražava prema vlastitome interesu potaknut različitim iskustvima i doživljajima tijekom učenja i poučavanja.</a:t>
            </a:r>
            <a:endParaRPr lang="hr-HR" dirty="0"/>
          </a:p>
          <a:p>
            <a:pPr marL="0" indent="0">
              <a:buNone/>
            </a:pPr>
            <a:endParaRPr lang="hr-HR" sz="2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8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22E5-862D-4CE0-838F-D6F6A8A4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98"/>
            <a:ext cx="10515600" cy="1446790"/>
          </a:xfrm>
        </p:spPr>
        <p:txBody>
          <a:bodyPr>
            <a:normAutofit fontScale="90000"/>
          </a:bodyPr>
          <a:lstStyle/>
          <a:p>
            <a:br>
              <a:rPr lang="hr-HR" dirty="0">
                <a:ea typeface="+mj-lt"/>
                <a:cs typeface="+mj-lt"/>
              </a:rPr>
            </a:br>
            <a:r>
              <a:rPr lang="hr-HR" dirty="0">
                <a:ea typeface="+mj-lt"/>
                <a:cs typeface="+mj-lt"/>
              </a:rPr>
              <a:t>Kako mogu iskoristiti ove slikovnice u daljnjem radu s budućim naraštajima?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E0C9E-F388-4073-AB6B-6993714C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>
                <a:ea typeface="+mn-lt"/>
                <a:cs typeface="+mn-lt"/>
              </a:rPr>
              <a:t> 6. razred: </a:t>
            </a:r>
            <a:endParaRPr lang="en-US" dirty="0">
              <a:ea typeface="+mn-lt"/>
              <a:cs typeface="+mn-lt"/>
            </a:endParaRPr>
          </a:p>
          <a:p>
            <a:r>
              <a:rPr lang="hr-HR" b="1" dirty="0">
                <a:ea typeface="+mn-lt"/>
                <a:cs typeface="+mn-lt"/>
              </a:rPr>
              <a:t>   slušanje i razumijevanje pročitanog</a:t>
            </a:r>
            <a:endParaRPr lang="en-US" dirty="0">
              <a:ea typeface="+mn-lt"/>
              <a:cs typeface="+mn-lt"/>
            </a:endParaRPr>
          </a:p>
          <a:p>
            <a:r>
              <a:rPr lang="hr-HR" b="1" dirty="0">
                <a:ea typeface="+mn-lt"/>
                <a:cs typeface="+mn-lt"/>
              </a:rPr>
              <a:t> svršeni prezent te glagolske oblici za prošlost; poticati aktivnu i pravilnu uporabu glagolskih oblika u pismu i govoru. </a:t>
            </a:r>
            <a:endParaRPr lang="en-US">
              <a:ea typeface="+mn-lt"/>
              <a:cs typeface="+mn-lt"/>
            </a:endParaRPr>
          </a:p>
          <a:p>
            <a:r>
              <a:rPr lang="hr-HR" b="1" dirty="0">
                <a:ea typeface="+mn-lt"/>
                <a:cs typeface="+mn-lt"/>
              </a:rPr>
              <a:t>učenici sami mogu stvaralački prepričati tekst u slikovnicama unoseći novi lik u priču ili promijeniti završetak teksta u slikovnicama, pripovijedati priče s promjenom gledišta</a:t>
            </a:r>
            <a:endParaRPr lang="en-US" dirty="0">
              <a:ea typeface="+mn-lt"/>
              <a:cs typeface="+mn-lt"/>
            </a:endParaRPr>
          </a:p>
          <a:p>
            <a:r>
              <a:rPr lang="hr-HR" b="1" dirty="0">
                <a:ea typeface="+mn-lt"/>
                <a:cs typeface="+mn-lt"/>
              </a:rPr>
              <a:t> prema slikovnicama izraditi strip uvježbavajući pri tom kutove gledanja/rakurse i planove (detalj, krupni plan, srednji i total/opći). </a:t>
            </a:r>
            <a:endParaRPr lang="hr-HR" dirty="0">
              <a:ea typeface="+mn-lt"/>
              <a:cs typeface="+mn-lt"/>
            </a:endParaRPr>
          </a:p>
          <a:p>
            <a:r>
              <a:rPr lang="hr-HR" b="1" dirty="0">
                <a:ea typeface="+mn-lt"/>
                <a:cs typeface="+mn-lt"/>
              </a:rPr>
              <a:t> izradu naslovnice</a:t>
            </a:r>
            <a:endParaRPr lang="en-US" dirty="0">
              <a:ea typeface="+mn-lt"/>
              <a:cs typeface="+mn-lt"/>
            </a:endParaRPr>
          </a:p>
          <a:p>
            <a:r>
              <a:rPr lang="hr-HR" b="1" dirty="0">
                <a:ea typeface="+mn-lt"/>
                <a:cs typeface="+mn-lt"/>
              </a:rPr>
              <a:t>uočiti koliko je važno poštivati slijed događaja u priči, trodijelnu kompoziciju</a:t>
            </a:r>
            <a:endParaRPr lang="en-US" dirty="0">
              <a:ea typeface="+mn-lt"/>
              <a:cs typeface="+mn-lt"/>
            </a:endParaRPr>
          </a:p>
          <a:p>
            <a:r>
              <a:rPr lang="hr-HR" b="1" dirty="0">
                <a:ea typeface="+mn-lt"/>
                <a:cs typeface="+mn-lt"/>
              </a:rPr>
              <a:t>uočiti govorne vrednote u pripovijedanju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8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1268</Words>
  <Application>Microsoft Office PowerPoint</Application>
  <PresentationFormat>Široki zaslon</PresentationFormat>
  <Paragraphs>79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Djelo za cjelovito čitanje Ivana Brlić-Mažuranić, Ribar Palunko; Kako je Potjeh tražio istinu</vt:lpstr>
      <vt:lpstr>Ideja...</vt:lpstr>
      <vt:lpstr> </vt:lpstr>
      <vt:lpstr>PowerPoint prezentacija</vt:lpstr>
      <vt:lpstr>Tijek rada</vt:lpstr>
      <vt:lpstr>Kako je Potjeh tražio istinu</vt:lpstr>
      <vt:lpstr>Ribar Palunko i njegova žena</vt:lpstr>
      <vt:lpstr>Kako mogu iskoristiti ove slikovnice u daljnjem radu s budućim naraštajima?</vt:lpstr>
      <vt:lpstr> Kako mogu iskoristiti ove slikovnice u daljnjem radu s budućim naraštajima? </vt:lpstr>
      <vt:lpstr>Ishodi koje je moguće ostvariti u 6.r. </vt:lpstr>
      <vt:lpstr>Što su učenici, autori slikovnica, dobili?</vt:lpstr>
      <vt:lpstr>Na kraju...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Dragocjenka Bilović</cp:lastModifiedBy>
  <cp:revision>651</cp:revision>
  <dcterms:created xsi:type="dcterms:W3CDTF">2021-06-25T18:30:52Z</dcterms:created>
  <dcterms:modified xsi:type="dcterms:W3CDTF">2021-06-30T21:30:00Z</dcterms:modified>
</cp:coreProperties>
</file>