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65" r:id="rId4"/>
    <p:sldId id="257" r:id="rId5"/>
    <p:sldId id="258" r:id="rId6"/>
    <p:sldId id="259" r:id="rId7"/>
    <p:sldId id="260" r:id="rId8"/>
    <p:sldId id="261" r:id="rId9"/>
    <p:sldId id="266" r:id="rId10"/>
    <p:sldId id="267" r:id="rId11"/>
    <p:sldId id="264"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400" autoAdjust="0"/>
  </p:normalViewPr>
  <p:slideViewPr>
    <p:cSldViewPr snapToGrid="0">
      <p:cViewPr varScale="1">
        <p:scale>
          <a:sx n="94" d="100"/>
          <a:sy n="94" d="100"/>
        </p:scale>
        <p:origin x="27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hr-HR"/>
              <a:t>Uredite stil naslova matrice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Uredite stil podnaslova matrice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7/1/2021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hr-HR"/>
              <a:t>Uredite stil naslova matrice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hr-HR"/>
              <a:t>Uredite stil naslova matrice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7/1/2021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7/1/2021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hr-HR"/>
              <a:t>Uredite stil naslova matrice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1257300" y="2909102"/>
            <a:ext cx="4800600" cy="299639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6633864" y="2909102"/>
            <a:ext cx="4800600" cy="299639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7/1/2021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7/1/2021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7/1/2021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hr-HR"/>
              <a:t>Uredite stil naslova matrice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7/1/2021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hr-HR"/>
              <a:t>Uredite stil naslova matrice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7/1/2021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hr-HR"/>
              <a:t>Uredite stil naslova matrice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7/1/2021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78522" y="1672129"/>
            <a:ext cx="10318418" cy="4394988"/>
          </a:xfrm>
        </p:spPr>
        <p:txBody>
          <a:bodyPr/>
          <a:lstStyle/>
          <a:p>
            <a:r>
              <a:rPr lang="hr-HR" dirty="0"/>
              <a:t>STVARALAČKO </a:t>
            </a:r>
            <a:br>
              <a:rPr lang="hr-HR" dirty="0"/>
            </a:br>
            <a:r>
              <a:rPr lang="hr-HR" dirty="0"/>
              <a:t>PREPRIČAVANJE</a:t>
            </a:r>
            <a:br>
              <a:rPr lang="hr-HR" dirty="0"/>
            </a:br>
            <a:endParaRPr lang="hr-HR" dirty="0"/>
          </a:p>
        </p:txBody>
      </p:sp>
    </p:spTree>
    <p:extLst>
      <p:ext uri="{BB962C8B-B14F-4D97-AF65-F5344CB8AC3E}">
        <p14:creationId xmlns:p14="http://schemas.microsoft.com/office/powerpoint/2010/main" val="112552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3"/>
          <p:cNvSpPr>
            <a:spLocks noGrp="1"/>
          </p:cNvSpPr>
          <p:nvPr>
            <p:ph sz="half" idx="2"/>
          </p:nvPr>
        </p:nvSpPr>
        <p:spPr>
          <a:xfrm>
            <a:off x="1266265" y="820326"/>
            <a:ext cx="4800600" cy="4280592"/>
          </a:xfrm>
        </p:spPr>
        <p:txBody>
          <a:bodyPr/>
          <a:lstStyle/>
          <a:p>
            <a:r>
              <a:rPr lang="hr-HR" dirty="0"/>
              <a:t>Doslovnim prepričavanjem upoznajemo slušatelje/čitatelje s pričom nastojeći je prenijeti tako da bude što sličnija izvornoj priči. </a:t>
            </a:r>
          </a:p>
        </p:txBody>
      </p:sp>
      <p:sp>
        <p:nvSpPr>
          <p:cNvPr id="6" name="Rezervirano mjesto sadržaja 5"/>
          <p:cNvSpPr>
            <a:spLocks noGrp="1"/>
          </p:cNvSpPr>
          <p:nvPr>
            <p:ph sz="quarter" idx="4"/>
          </p:nvPr>
        </p:nvSpPr>
        <p:spPr>
          <a:xfrm>
            <a:off x="6221488" y="820326"/>
            <a:ext cx="4800600" cy="2996398"/>
          </a:xfrm>
        </p:spPr>
        <p:txBody>
          <a:bodyPr/>
          <a:lstStyle/>
          <a:p>
            <a:r>
              <a:rPr lang="hr-HR" dirty="0"/>
              <a:t>Stvaralačkim prepričavanjem priči dodajemo likove i događaje ili ih mijenjamo. Tako, više ili manje, stvaramo novu priču. </a:t>
            </a:r>
          </a:p>
          <a:p>
            <a:r>
              <a:rPr lang="hr-HR" dirty="0"/>
              <a:t>Takvim prepričavanjem želimo izraziti svoj doživljaj događaja koji prepričavamo i pripovijedanje približiti slušateljima/čitateljima. </a:t>
            </a:r>
          </a:p>
        </p:txBody>
      </p:sp>
    </p:spTree>
    <p:extLst>
      <p:ext uri="{BB962C8B-B14F-4D97-AF65-F5344CB8AC3E}">
        <p14:creationId xmlns:p14="http://schemas.microsoft.com/office/powerpoint/2010/main" val="1798365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4000" dirty="0"/>
              <a:t>Plan ploče</a:t>
            </a:r>
          </a:p>
        </p:txBody>
      </p:sp>
      <p:pic>
        <p:nvPicPr>
          <p:cNvPr id="4" name="Picture 7"/>
          <p:cNvPicPr>
            <a:picLocks noGrp="1"/>
          </p:cNvPicPr>
          <p:nvPr>
            <p:ph idx="1"/>
          </p:nvPr>
        </p:nvPicPr>
        <p:blipFill>
          <a:blip r:embed="rId2"/>
          <a:stretch>
            <a:fillRect/>
          </a:stretch>
        </p:blipFill>
        <p:spPr>
          <a:xfrm>
            <a:off x="1251678" y="1674559"/>
            <a:ext cx="10179050" cy="3490205"/>
          </a:xfrm>
          <a:prstGeom prst="rect">
            <a:avLst/>
          </a:prstGeom>
        </p:spPr>
      </p:pic>
    </p:spTree>
    <p:extLst>
      <p:ext uri="{BB962C8B-B14F-4D97-AF65-F5344CB8AC3E}">
        <p14:creationId xmlns:p14="http://schemas.microsoft.com/office/powerpoint/2010/main" val="426446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4000" dirty="0"/>
              <a:t>Bakina šutnja</a:t>
            </a:r>
          </a:p>
        </p:txBody>
      </p:sp>
      <p:pic>
        <p:nvPicPr>
          <p:cNvPr id="4" name="Picture 7"/>
          <p:cNvPicPr>
            <a:picLocks noGrp="1"/>
          </p:cNvPicPr>
          <p:nvPr>
            <p:ph idx="1"/>
          </p:nvPr>
        </p:nvPicPr>
        <p:blipFill rotWithShape="1">
          <a:blip r:embed="rId2"/>
          <a:srcRect b="51517"/>
          <a:stretch/>
        </p:blipFill>
        <p:spPr>
          <a:xfrm>
            <a:off x="3033522" y="1802919"/>
            <a:ext cx="6398362" cy="4045790"/>
          </a:xfrm>
          <a:prstGeom prst="rect">
            <a:avLst/>
          </a:prstGeom>
        </p:spPr>
      </p:pic>
    </p:spTree>
    <p:extLst>
      <p:ext uri="{BB962C8B-B14F-4D97-AF65-F5344CB8AC3E}">
        <p14:creationId xmlns:p14="http://schemas.microsoft.com/office/powerpoint/2010/main" val="385715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870244" y="929459"/>
            <a:ext cx="10178322" cy="1492132"/>
          </a:xfrm>
        </p:spPr>
        <p:txBody>
          <a:bodyPr>
            <a:normAutofit/>
          </a:bodyPr>
          <a:lstStyle/>
          <a:p>
            <a:r>
              <a:rPr lang="hr-HR" sz="2000" dirty="0"/>
              <a:t>Usporedi kako je priča prepričana u sljedećim primjerima:</a:t>
            </a:r>
          </a:p>
        </p:txBody>
      </p:sp>
      <p:pic>
        <p:nvPicPr>
          <p:cNvPr id="4" name="Picture 7"/>
          <p:cNvPicPr>
            <a:picLocks noGrp="1"/>
          </p:cNvPicPr>
          <p:nvPr>
            <p:ph idx="1"/>
          </p:nvPr>
        </p:nvPicPr>
        <p:blipFill rotWithShape="1">
          <a:blip r:embed="rId2"/>
          <a:srcRect t="55204"/>
          <a:stretch/>
        </p:blipFill>
        <p:spPr>
          <a:xfrm>
            <a:off x="2655582" y="2096219"/>
            <a:ext cx="6728604" cy="3214538"/>
          </a:xfrm>
          <a:prstGeom prst="rect">
            <a:avLst/>
          </a:prstGeom>
        </p:spPr>
      </p:pic>
      <p:sp>
        <p:nvSpPr>
          <p:cNvPr id="6" name="TekstniOkvir 5"/>
          <p:cNvSpPr txBox="1"/>
          <p:nvPr/>
        </p:nvSpPr>
        <p:spPr>
          <a:xfrm>
            <a:off x="2967487" y="5546785"/>
            <a:ext cx="2294626" cy="369332"/>
          </a:xfrm>
          <a:prstGeom prst="rect">
            <a:avLst/>
          </a:prstGeom>
          <a:noFill/>
        </p:spPr>
        <p:txBody>
          <a:bodyPr wrap="square" rtlCol="0">
            <a:spAutoFit/>
          </a:bodyPr>
          <a:lstStyle/>
          <a:p>
            <a:r>
              <a:rPr lang="hr-HR" dirty="0"/>
              <a:t>---------------------------</a:t>
            </a:r>
          </a:p>
        </p:txBody>
      </p:sp>
      <p:sp>
        <p:nvSpPr>
          <p:cNvPr id="7" name="TekstniOkvir 6"/>
          <p:cNvSpPr txBox="1"/>
          <p:nvPr/>
        </p:nvSpPr>
        <p:spPr>
          <a:xfrm>
            <a:off x="6726321" y="5565950"/>
            <a:ext cx="2837667" cy="369332"/>
          </a:xfrm>
          <a:prstGeom prst="rect">
            <a:avLst/>
          </a:prstGeom>
          <a:noFill/>
        </p:spPr>
        <p:txBody>
          <a:bodyPr wrap="square" rtlCol="0">
            <a:spAutoFit/>
          </a:bodyPr>
          <a:lstStyle/>
          <a:p>
            <a:r>
              <a:rPr lang="hr-HR" dirty="0"/>
              <a:t>-------------------------</a:t>
            </a:r>
          </a:p>
        </p:txBody>
      </p:sp>
      <p:sp>
        <p:nvSpPr>
          <p:cNvPr id="8" name="TekstniOkvir 7"/>
          <p:cNvSpPr txBox="1"/>
          <p:nvPr/>
        </p:nvSpPr>
        <p:spPr>
          <a:xfrm>
            <a:off x="3376313" y="6152145"/>
            <a:ext cx="9380463" cy="369332"/>
          </a:xfrm>
          <a:prstGeom prst="rect">
            <a:avLst/>
          </a:prstGeom>
          <a:noFill/>
        </p:spPr>
        <p:txBody>
          <a:bodyPr wrap="square" rtlCol="0">
            <a:spAutoFit/>
          </a:bodyPr>
          <a:lstStyle/>
          <a:p>
            <a:r>
              <a:rPr lang="hr-HR" i="1" dirty="0"/>
              <a:t>Objasni na temelju čega si to zaključio/la?</a:t>
            </a:r>
          </a:p>
        </p:txBody>
      </p:sp>
    </p:spTree>
    <p:extLst>
      <p:ext uri="{BB962C8B-B14F-4D97-AF65-F5344CB8AC3E}">
        <p14:creationId xmlns:p14="http://schemas.microsoft.com/office/powerpoint/2010/main" val="886980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3000" dirty="0"/>
              <a:t>Zadatak za učenike (stvaralačko prepričavanje)</a:t>
            </a:r>
          </a:p>
        </p:txBody>
      </p:sp>
      <p:pic>
        <p:nvPicPr>
          <p:cNvPr id="4" name="Picture 7"/>
          <p:cNvPicPr>
            <a:picLocks noGrp="1"/>
          </p:cNvPicPr>
          <p:nvPr>
            <p:ph idx="1"/>
          </p:nvPr>
        </p:nvPicPr>
        <p:blipFill>
          <a:blip r:embed="rId2"/>
          <a:stretch>
            <a:fillRect/>
          </a:stretch>
        </p:blipFill>
        <p:spPr>
          <a:xfrm>
            <a:off x="1766047" y="1558757"/>
            <a:ext cx="8525434" cy="4392706"/>
          </a:xfrm>
          <a:prstGeom prst="rect">
            <a:avLst/>
          </a:prstGeom>
        </p:spPr>
      </p:pic>
    </p:spTree>
    <p:extLst>
      <p:ext uri="{BB962C8B-B14F-4D97-AF65-F5344CB8AC3E}">
        <p14:creationId xmlns:p14="http://schemas.microsoft.com/office/powerpoint/2010/main" val="411731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314431" y="1057836"/>
            <a:ext cx="10178322" cy="3593591"/>
          </a:xfrm>
        </p:spPr>
        <p:txBody>
          <a:bodyPr/>
          <a:lstStyle/>
          <a:p>
            <a:pPr marL="0" indent="0">
              <a:buNone/>
            </a:pPr>
            <a:r>
              <a:rPr lang="hr-HR" dirty="0"/>
              <a:t>Pripremi se za stvaralačko prepričavanje bajka odgovarajući na sljedeća pitanja. Zatim u bilježnicu zapiši novu priču.</a:t>
            </a:r>
          </a:p>
          <a:p>
            <a:pPr marL="0" indent="0">
              <a:buNone/>
            </a:pPr>
            <a:r>
              <a:rPr lang="hr-HR" dirty="0"/>
              <a:t>Što je zajedničko glavnim likovima tih bajka? Gdje se glavni likovi susreću? Koji su negativni lik prvo susreli? Kako su došli do drugoga negativca? Koji je lik spasio djecu iz nevolje? </a:t>
            </a:r>
          </a:p>
          <a:p>
            <a:pPr marL="0" indent="0">
              <a:buNone/>
            </a:pPr>
            <a:endParaRPr lang="hr-HR" b="1" i="1" dirty="0"/>
          </a:p>
          <a:p>
            <a:pPr marL="0" indent="0">
              <a:buNone/>
            </a:pPr>
            <a:r>
              <a:rPr lang="hr-HR" b="1" i="1" dirty="0"/>
              <a:t>(djeca rade)</a:t>
            </a:r>
          </a:p>
        </p:txBody>
      </p:sp>
    </p:spTree>
    <p:extLst>
      <p:ext uri="{BB962C8B-B14F-4D97-AF65-F5344CB8AC3E}">
        <p14:creationId xmlns:p14="http://schemas.microsoft.com/office/powerpoint/2010/main" val="3485184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3000" dirty="0"/>
              <a:t>Maričina osveta (</a:t>
            </a:r>
            <a:r>
              <a:rPr lang="hr-HR" sz="3000" dirty="0" err="1"/>
              <a:t>A.r</a:t>
            </a:r>
            <a:r>
              <a:rPr lang="hr-HR" sz="3000" dirty="0"/>
              <a:t>.)</a:t>
            </a:r>
          </a:p>
        </p:txBody>
      </p:sp>
      <p:sp>
        <p:nvSpPr>
          <p:cNvPr id="3" name="Rezervirano mjesto sadržaja 2"/>
          <p:cNvSpPr>
            <a:spLocks noGrp="1"/>
          </p:cNvSpPr>
          <p:nvPr>
            <p:ph idx="1"/>
          </p:nvPr>
        </p:nvSpPr>
        <p:spPr>
          <a:xfrm>
            <a:off x="1135136" y="1228166"/>
            <a:ext cx="10178322" cy="3593591"/>
          </a:xfrm>
        </p:spPr>
        <p:txBody>
          <a:bodyPr>
            <a:normAutofit lnSpcReduction="10000"/>
          </a:bodyPr>
          <a:lstStyle/>
          <a:p>
            <a:pPr marL="0" indent="0" algn="just">
              <a:buNone/>
            </a:pPr>
            <a:r>
              <a:rPr lang="hr-HR" dirty="0"/>
              <a:t>	U kući na brežuljku živjeli su lovac i njegova djeca Ivica i Marica. Marica je voljela svoj crveni kaputić. </a:t>
            </a:r>
          </a:p>
          <a:p>
            <a:pPr marL="0" indent="0" algn="just">
              <a:buNone/>
            </a:pPr>
            <a:r>
              <a:rPr lang="hr-HR" dirty="0"/>
              <a:t>	Jednog dana Ivica i Marica išli su prema Zelenom polju svojoj tetki. Kad su došli, ispostavilo se da u kući nije tetka nego vještica. Svojim slatkišima namamila je Ivicu te ga je zarobila. Marica počne bježati sva uplakana. Za njom je potrčao vuk, no brzo se umorio. Marica obuče svoj kaputić, uzme očevu lovačku pušku i krene prema vještici. Vuk, kad je vidio Maricu, prepadne se i ničice padne na koljena. Vještica, s osjećajem slabosti, pusti Ivicu i skoči u bunar.</a:t>
            </a:r>
          </a:p>
          <a:p>
            <a:pPr marL="0" indent="0" algn="just">
              <a:buNone/>
            </a:pPr>
            <a:r>
              <a:rPr lang="hr-HR" dirty="0"/>
              <a:t>	 Od tad je Marica nazvana Crvenkapica te je došlo do legende da je ona božica pravde i lova i da su svi od nje bježali. </a:t>
            </a:r>
          </a:p>
        </p:txBody>
      </p:sp>
    </p:spTree>
    <p:extLst>
      <p:ext uri="{BB962C8B-B14F-4D97-AF65-F5344CB8AC3E}">
        <p14:creationId xmlns:p14="http://schemas.microsoft.com/office/powerpoint/2010/main" val="381006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3000" dirty="0"/>
              <a:t>Odlazak baki (</a:t>
            </a:r>
            <a:r>
              <a:rPr lang="hr-HR" sz="3000" dirty="0" err="1"/>
              <a:t>a.b</a:t>
            </a:r>
            <a:r>
              <a:rPr lang="hr-HR" sz="3000" dirty="0"/>
              <a:t>.)</a:t>
            </a:r>
          </a:p>
        </p:txBody>
      </p:sp>
      <p:sp>
        <p:nvSpPr>
          <p:cNvPr id="3" name="Rezervirano mjesto sadržaja 2"/>
          <p:cNvSpPr>
            <a:spLocks noGrp="1"/>
          </p:cNvSpPr>
          <p:nvPr>
            <p:ph idx="1"/>
          </p:nvPr>
        </p:nvSpPr>
        <p:spPr>
          <a:xfrm>
            <a:off x="1251678" y="1228165"/>
            <a:ext cx="10178322" cy="3593591"/>
          </a:xfrm>
        </p:spPr>
        <p:txBody>
          <a:bodyPr/>
          <a:lstStyle/>
          <a:p>
            <a:pPr marL="0" indent="0" algn="just">
              <a:buNone/>
            </a:pPr>
            <a:r>
              <a:rPr lang="hr-HR" dirty="0"/>
              <a:t>	Ivica, Marica i Crvenkapica išli su k baki. Nisu znali kako se vratiti kući pa su putom ostavljali kamenčiće. Šetali su i šetali, kad odjednom ispred njih iskoči vuk. </a:t>
            </a:r>
          </a:p>
          <a:p>
            <a:pPr marL="0" indent="0" algn="just">
              <a:buNone/>
            </a:pPr>
            <a:r>
              <a:rPr lang="hr-HR" dirty="0"/>
              <a:t>	Ivica i Marica su se prepali, a Crvenkapicu je vuk još prije iznervirao pa ona kaže: „Čovječe, kako si dosadan, makni se s puta!” On ju nije poslušao i ona se jako razljutila, uzela je ostatke kamenčića i bacila ih na vuka. On se prepao i otrčao. Nekoliko minuta nakon toga oni su već bili kod bake. </a:t>
            </a:r>
          </a:p>
          <a:p>
            <a:pPr marL="0" indent="0" algn="just">
              <a:buNone/>
            </a:pPr>
            <a:r>
              <a:rPr lang="hr-HR" dirty="0"/>
              <a:t>	Crvenkapica je provjerila je li to vuk. Srećom, nije bio jer nisu imali više kamenčića. Baki su ispričali što se dogodilo, a ona ih je otpratila kući. </a:t>
            </a:r>
          </a:p>
        </p:txBody>
      </p:sp>
    </p:spTree>
    <p:extLst>
      <p:ext uri="{BB962C8B-B14F-4D97-AF65-F5344CB8AC3E}">
        <p14:creationId xmlns:p14="http://schemas.microsoft.com/office/powerpoint/2010/main" val="3770357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3000" dirty="0"/>
              <a:t>Šumska pustolovina (</a:t>
            </a:r>
            <a:r>
              <a:rPr lang="hr-HR" sz="3000" dirty="0" err="1"/>
              <a:t>m.k</a:t>
            </a:r>
            <a:r>
              <a:rPr lang="hr-HR" sz="3000" dirty="0"/>
              <a:t>.)</a:t>
            </a:r>
          </a:p>
        </p:txBody>
      </p:sp>
      <p:sp>
        <p:nvSpPr>
          <p:cNvPr id="3" name="Rezervirano mjesto sadržaja 2"/>
          <p:cNvSpPr>
            <a:spLocks noGrp="1"/>
          </p:cNvSpPr>
          <p:nvPr>
            <p:ph idx="1"/>
          </p:nvPr>
        </p:nvSpPr>
        <p:spPr>
          <a:xfrm>
            <a:off x="1368219" y="1371601"/>
            <a:ext cx="10178322" cy="3593591"/>
          </a:xfrm>
        </p:spPr>
        <p:txBody>
          <a:bodyPr>
            <a:normAutofit lnSpcReduction="10000"/>
          </a:bodyPr>
          <a:lstStyle/>
          <a:p>
            <a:pPr marL="0" indent="0" algn="just">
              <a:buNone/>
            </a:pPr>
            <a:r>
              <a:rPr lang="hr-HR" dirty="0"/>
              <a:t>	Jednog jesenskog kišnog dana, skupina prijatelja iz zgrade odluči otići na kampiranje. Bilo ih je troje: Crvenkapica, Anja i Filip. I tako su krenuli. </a:t>
            </a:r>
          </a:p>
          <a:p>
            <a:pPr marL="0" indent="0" algn="just">
              <a:buNone/>
            </a:pPr>
            <a:r>
              <a:rPr lang="hr-HR" dirty="0"/>
              <a:t>	Dok su tražili gdje će sastaviti šator, kiša je prestala. Putom su čuli neke zvukove, no to ih nije zabrinjavalo. Napokon su se smjestili i zaspali. Sljedećeg jutra, od straha nisu mogli izići iz šatora jer su vidjeli nečiju sjenu. No, kad su se usudili proviriti kroz vrata, vani ih je dočekao medvjed. Istrčali su i krenuli kući. Tako su lutali i lutali, ali svaki bi se put našli ispred šatora. A onda su se dosjetili da su jučer za sobom ostavljali tragove jer je bilo blato. </a:t>
            </a:r>
          </a:p>
          <a:p>
            <a:pPr marL="0" indent="0" algn="just">
              <a:buNone/>
            </a:pPr>
            <a:r>
              <a:rPr lang="hr-HR" dirty="0"/>
              <a:t>	Kada su došli kući, shvatili su da su ostavili sve u šumi, ali se nisu imali hrabrosti vratiti. </a:t>
            </a:r>
          </a:p>
        </p:txBody>
      </p:sp>
    </p:spTree>
    <p:extLst>
      <p:ext uri="{BB962C8B-B14F-4D97-AF65-F5344CB8AC3E}">
        <p14:creationId xmlns:p14="http://schemas.microsoft.com/office/powerpoint/2010/main" val="3293906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3000" dirty="0" err="1"/>
              <a:t>m.f</a:t>
            </a:r>
            <a:r>
              <a:rPr lang="hr-HR" sz="3000" dirty="0"/>
              <a:t>.</a:t>
            </a:r>
          </a:p>
        </p:txBody>
      </p:sp>
      <p:sp>
        <p:nvSpPr>
          <p:cNvPr id="3" name="Rezervirano mjesto sadržaja 2"/>
          <p:cNvSpPr>
            <a:spLocks noGrp="1"/>
          </p:cNvSpPr>
          <p:nvPr>
            <p:ph idx="1"/>
          </p:nvPr>
        </p:nvSpPr>
        <p:spPr>
          <a:xfrm>
            <a:off x="1179960" y="1264025"/>
            <a:ext cx="10178322" cy="3593591"/>
          </a:xfrm>
        </p:spPr>
        <p:txBody>
          <a:bodyPr/>
          <a:lstStyle/>
          <a:p>
            <a:pPr marL="0" indent="0" algn="just">
              <a:buNone/>
            </a:pPr>
            <a:r>
              <a:rPr lang="hr-HR" dirty="0"/>
              <a:t>	Bilo jednom troje djece koji su išli prošetati u šumu. Naišli su na kuću od čokolade u kojoj su bili vještica i vuk. </a:t>
            </a:r>
          </a:p>
          <a:p>
            <a:pPr marL="0" indent="0" algn="just">
              <a:buNone/>
            </a:pPr>
            <a:r>
              <a:rPr lang="hr-HR" dirty="0"/>
              <a:t>	Oni su im rekli da probaju malo „kuće”. Ivica i Marica su probali, ali Crvenkapica nije. Vještica i vuk zatvorili su Ivicu i Maricu u kavez. Crvenkapica je trčala po pomoć, no nije znala kamo ići. Bilo je puno putova pa je odlučila uzeti stvar u svoje ruke. Crvenkapica je slatkim vezicama zavezala vuka i vješticu te ih bacila u kotao punog vruće čokolade, pripremljen za Ivicu i Maricu. </a:t>
            </a:r>
          </a:p>
          <a:p>
            <a:pPr marL="0" indent="0" algn="just">
              <a:buNone/>
            </a:pPr>
            <a:r>
              <a:rPr lang="hr-HR" dirty="0"/>
              <a:t>	Oslobodila je Ivicu i Maricu. Ivica i Marica proglasili su Crvenkapicu svojom junakinjom. </a:t>
            </a:r>
          </a:p>
        </p:txBody>
      </p:sp>
    </p:spTree>
    <p:extLst>
      <p:ext uri="{BB962C8B-B14F-4D97-AF65-F5344CB8AC3E}">
        <p14:creationId xmlns:p14="http://schemas.microsoft.com/office/powerpoint/2010/main" val="232386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Tema: Mijenjam i stvaram</a:t>
            </a:r>
          </a:p>
        </p:txBody>
      </p:sp>
      <p:sp>
        <p:nvSpPr>
          <p:cNvPr id="3" name="Rezervirano mjesto sadržaja 2"/>
          <p:cNvSpPr>
            <a:spLocks noGrp="1"/>
          </p:cNvSpPr>
          <p:nvPr>
            <p:ph idx="1"/>
          </p:nvPr>
        </p:nvSpPr>
        <p:spPr/>
        <p:txBody>
          <a:bodyPr/>
          <a:lstStyle/>
          <a:p>
            <a:pPr marL="0" indent="0">
              <a:buNone/>
            </a:pPr>
            <a:r>
              <a:rPr lang="hr-HR" dirty="0"/>
              <a:t>Prepričavam tekst (doslovno) služeći se bilješkama. Stvaralačkim prepričavanjem oblikujem novi tekst: Zlatna jabuka                    Čarolija zlatne jabuke.</a:t>
            </a:r>
          </a:p>
          <a:p>
            <a:pPr marL="0" indent="0">
              <a:buNone/>
            </a:pPr>
            <a:r>
              <a:rPr lang="hr-HR" dirty="0"/>
              <a:t>Pripovijedam nižući događaje redom koji su se dogodili, povezujem rečenice tako da sljedeća proizlazi iz prethodne.</a:t>
            </a:r>
          </a:p>
        </p:txBody>
      </p:sp>
      <p:sp>
        <p:nvSpPr>
          <p:cNvPr id="4" name="Strelica udesno 3"/>
          <p:cNvSpPr/>
          <p:nvPr/>
        </p:nvSpPr>
        <p:spPr>
          <a:xfrm>
            <a:off x="5809130" y="2680447"/>
            <a:ext cx="887506" cy="331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66986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3000" dirty="0"/>
              <a:t>Kontrolna lista</a:t>
            </a:r>
          </a:p>
        </p:txBody>
      </p:sp>
      <p:pic>
        <p:nvPicPr>
          <p:cNvPr id="4" name="Rezervirano mjesto sadržaja 3"/>
          <p:cNvPicPr>
            <a:picLocks noGrp="1" noChangeAspect="1"/>
          </p:cNvPicPr>
          <p:nvPr>
            <p:ph idx="1"/>
          </p:nvPr>
        </p:nvPicPr>
        <p:blipFill rotWithShape="1">
          <a:blip r:embed="rId2">
            <a:extLst>
              <a:ext uri="{28A0092B-C50C-407E-A947-70E740481C1C}">
                <a14:useLocalDpi xmlns:a14="http://schemas.microsoft.com/office/drawing/2010/main" val="0"/>
              </a:ext>
            </a:extLst>
          </a:blip>
          <a:srcRect t="1792" b="2031"/>
          <a:stretch/>
        </p:blipFill>
        <p:spPr>
          <a:xfrm>
            <a:off x="1116479" y="1945341"/>
            <a:ext cx="10179050" cy="3316942"/>
          </a:xfrm>
        </p:spPr>
      </p:pic>
    </p:spTree>
    <p:extLst>
      <p:ext uri="{BB962C8B-B14F-4D97-AF65-F5344CB8AC3E}">
        <p14:creationId xmlns:p14="http://schemas.microsoft.com/office/powerpoint/2010/main" val="4053317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rotWithShape="1">
          <a:blip r:embed="rId2">
            <a:extLst>
              <a:ext uri="{28A0092B-C50C-407E-A947-70E740481C1C}">
                <a14:useLocalDpi xmlns:a14="http://schemas.microsoft.com/office/drawing/2010/main" val="0"/>
              </a:ext>
            </a:extLst>
          </a:blip>
          <a:srcRect t="14966"/>
          <a:stretch/>
        </p:blipFill>
        <p:spPr>
          <a:xfrm>
            <a:off x="2761067" y="1443318"/>
            <a:ext cx="6492982" cy="41409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7620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half" idx="1"/>
          </p:nvPr>
        </p:nvSpPr>
        <p:spPr>
          <a:xfrm>
            <a:off x="1257299" y="1243263"/>
            <a:ext cx="4847665" cy="3821796"/>
          </a:xfrm>
        </p:spPr>
        <p:txBody>
          <a:bodyPr>
            <a:normAutofit fontScale="77500" lnSpcReduction="20000"/>
          </a:bodyPr>
          <a:lstStyle/>
          <a:p>
            <a:pPr marL="0" lvl="0" indent="0" algn="just">
              <a:buClr>
                <a:srgbClr val="2A1A00"/>
              </a:buClr>
              <a:buNone/>
            </a:pPr>
            <a:r>
              <a:rPr lang="hr-HR" sz="2300" b="1" i="1" dirty="0">
                <a:solidFill>
                  <a:prstClr val="black">
                    <a:lumMod val="65000"/>
                    <a:lumOff val="35000"/>
                  </a:prstClr>
                </a:solidFill>
              </a:rPr>
              <a:t>Odgojno-obrazovni ishodi:</a:t>
            </a:r>
          </a:p>
          <a:p>
            <a:pPr marL="0" lvl="0" indent="0" algn="just">
              <a:buClr>
                <a:srgbClr val="2A1A00"/>
              </a:buClr>
              <a:buNone/>
            </a:pPr>
            <a:r>
              <a:rPr lang="hr-HR" dirty="0">
                <a:solidFill>
                  <a:srgbClr val="FF0000"/>
                </a:solidFill>
              </a:rPr>
              <a:t>OŠ HJ A.5.1.</a:t>
            </a:r>
          </a:p>
          <a:p>
            <a:pPr marL="0" lvl="0" indent="0" algn="just">
              <a:buClr>
                <a:srgbClr val="2A1A00"/>
              </a:buClr>
              <a:buNone/>
            </a:pPr>
            <a:r>
              <a:rPr lang="hr-HR" b="1" dirty="0">
                <a:solidFill>
                  <a:prstClr val="black">
                    <a:lumMod val="65000"/>
                    <a:lumOff val="35000"/>
                  </a:prstClr>
                </a:solidFill>
              </a:rPr>
              <a:t>Učenik govori i razgovara u skladu s interesima, potrebama i iskustvom.</a:t>
            </a:r>
          </a:p>
          <a:p>
            <a:pPr marL="0" lvl="0" indent="0" algn="just">
              <a:buClr>
                <a:srgbClr val="2A1A00"/>
              </a:buClr>
              <a:buNone/>
            </a:pPr>
            <a:r>
              <a:rPr lang="hr-HR" dirty="0">
                <a:solidFill>
                  <a:prstClr val="black">
                    <a:lumMod val="65000"/>
                    <a:lumOff val="35000"/>
                  </a:prstClr>
                </a:solidFill>
              </a:rPr>
              <a:t>- pripovijeda kronološki nižući događaje. </a:t>
            </a:r>
          </a:p>
          <a:p>
            <a:pPr marL="0" lvl="0" indent="0" algn="just">
              <a:buClr>
                <a:srgbClr val="2A1A00"/>
              </a:buClr>
              <a:buNone/>
            </a:pPr>
            <a:r>
              <a:rPr lang="hr-HR" dirty="0">
                <a:solidFill>
                  <a:srgbClr val="FF0000"/>
                </a:solidFill>
              </a:rPr>
              <a:t>OŠ HJ A.5.2. </a:t>
            </a:r>
          </a:p>
          <a:p>
            <a:pPr marL="0" lvl="0" indent="0" algn="just">
              <a:buClr>
                <a:srgbClr val="2A1A00"/>
              </a:buClr>
              <a:buNone/>
            </a:pPr>
            <a:r>
              <a:rPr lang="hr-HR" b="1" dirty="0">
                <a:solidFill>
                  <a:prstClr val="black">
                    <a:lumMod val="65000"/>
                    <a:lumOff val="35000"/>
                  </a:prstClr>
                </a:solidFill>
              </a:rPr>
              <a:t>Učenik sluša tekst, izdvaja ključne riječi i objašnjava značenje teksta.</a:t>
            </a:r>
          </a:p>
          <a:p>
            <a:pPr marL="0" lvl="0" indent="0" algn="just">
              <a:buClr>
                <a:srgbClr val="2A1A00"/>
              </a:buClr>
              <a:buNone/>
            </a:pPr>
            <a:r>
              <a:rPr lang="hr-HR" dirty="0">
                <a:solidFill>
                  <a:prstClr val="black">
                    <a:lumMod val="65000"/>
                    <a:lumOff val="35000"/>
                  </a:prstClr>
                </a:solidFill>
              </a:rPr>
              <a:t>- prepoznaje slušanje usmjereno na razumijevanje cjelovitog sadržaja teksta</a:t>
            </a:r>
          </a:p>
          <a:p>
            <a:pPr lvl="0" algn="just">
              <a:buClr>
                <a:srgbClr val="2A1A00"/>
              </a:buClr>
              <a:buFontTx/>
              <a:buChar char="-"/>
            </a:pPr>
            <a:r>
              <a:rPr lang="hr-HR" dirty="0">
                <a:solidFill>
                  <a:prstClr val="black">
                    <a:lumMod val="65000"/>
                    <a:lumOff val="35000"/>
                  </a:prstClr>
                </a:solidFill>
              </a:rPr>
              <a:t>izdvaja ključne riječi i piše kratke bilješke o slušanome tekstu </a:t>
            </a:r>
          </a:p>
          <a:p>
            <a:pPr marL="0" lvl="0" indent="0" algn="just">
              <a:buClr>
                <a:srgbClr val="2A1A00"/>
              </a:buClr>
              <a:buNone/>
            </a:pPr>
            <a:r>
              <a:rPr lang="hr-HR" dirty="0">
                <a:solidFill>
                  <a:prstClr val="black">
                    <a:lumMod val="65000"/>
                    <a:lumOff val="35000"/>
                  </a:prstClr>
                </a:solidFill>
              </a:rPr>
              <a:t>- prepričava slušani tekst služeći se bilješkama</a:t>
            </a:r>
          </a:p>
          <a:p>
            <a:pPr lvl="0" algn="just">
              <a:buClr>
                <a:srgbClr val="2A1A00"/>
              </a:buClr>
            </a:pPr>
            <a:endParaRPr lang="hr-HR" dirty="0">
              <a:solidFill>
                <a:prstClr val="black">
                  <a:lumMod val="65000"/>
                  <a:lumOff val="35000"/>
                </a:prstClr>
              </a:solidFill>
            </a:endParaRPr>
          </a:p>
          <a:p>
            <a:pPr algn="just"/>
            <a:endParaRPr lang="hr-HR" dirty="0"/>
          </a:p>
        </p:txBody>
      </p:sp>
      <p:sp>
        <p:nvSpPr>
          <p:cNvPr id="4" name="Rezervirano mjesto sadržaja 3"/>
          <p:cNvSpPr>
            <a:spLocks noGrp="1"/>
          </p:cNvSpPr>
          <p:nvPr>
            <p:ph sz="half" idx="2"/>
          </p:nvPr>
        </p:nvSpPr>
        <p:spPr>
          <a:xfrm>
            <a:off x="6490678" y="1592886"/>
            <a:ext cx="4912428" cy="3821796"/>
          </a:xfrm>
        </p:spPr>
        <p:txBody>
          <a:bodyPr>
            <a:normAutofit fontScale="77500" lnSpcReduction="20000"/>
          </a:bodyPr>
          <a:lstStyle/>
          <a:p>
            <a:pPr marL="0" indent="0" algn="just">
              <a:buNone/>
            </a:pPr>
            <a:r>
              <a:rPr lang="hr-HR" dirty="0">
                <a:solidFill>
                  <a:srgbClr val="FF0000"/>
                </a:solidFill>
              </a:rPr>
              <a:t>OŠ HJ A.5.3. </a:t>
            </a:r>
          </a:p>
          <a:p>
            <a:pPr marL="0" indent="0" algn="just">
              <a:buNone/>
            </a:pPr>
            <a:r>
              <a:rPr lang="hr-HR" b="1" dirty="0"/>
              <a:t>Učenik čita tekst, izdvaja ključne riječi i objašnjava </a:t>
            </a:r>
          </a:p>
          <a:p>
            <a:pPr marL="0" indent="0" algn="just">
              <a:buNone/>
            </a:pPr>
            <a:r>
              <a:rPr lang="hr-HR" dirty="0"/>
              <a:t>- prepričava tekst služeći se bilješkama.</a:t>
            </a:r>
          </a:p>
          <a:p>
            <a:pPr marL="0" indent="0" algn="just">
              <a:buNone/>
            </a:pPr>
            <a:r>
              <a:rPr lang="hr-HR" dirty="0">
                <a:solidFill>
                  <a:srgbClr val="FF0000"/>
                </a:solidFill>
              </a:rPr>
              <a:t>OŠ HJ A.5.4. </a:t>
            </a:r>
          </a:p>
          <a:p>
            <a:pPr marL="0" indent="0" algn="just">
              <a:buNone/>
            </a:pPr>
            <a:r>
              <a:rPr lang="hr-HR" b="1" dirty="0"/>
              <a:t>Učenik piše tekstove trodijelne strukture u skladu s temom.</a:t>
            </a:r>
          </a:p>
          <a:p>
            <a:pPr marL="0" indent="0" algn="just">
              <a:buNone/>
            </a:pPr>
            <a:r>
              <a:rPr lang="hr-HR" dirty="0"/>
              <a:t>- pripovijeda, kronološki nižući događaje i povezujući rečenice tako da sljedeća proizlazi iz prethodne</a:t>
            </a:r>
          </a:p>
          <a:p>
            <a:pPr marL="0" indent="0" algn="just">
              <a:buNone/>
            </a:pPr>
            <a:r>
              <a:rPr lang="hr-HR" dirty="0"/>
              <a:t>- provjerava točnost informacija</a:t>
            </a:r>
          </a:p>
          <a:p>
            <a:pPr marL="0" indent="0" algn="just">
              <a:buNone/>
            </a:pPr>
            <a:r>
              <a:rPr lang="hr-HR" dirty="0"/>
              <a:t>- piše u skladu s usvojenim gramatičkim i pravopisnim pravilima</a:t>
            </a:r>
          </a:p>
        </p:txBody>
      </p:sp>
    </p:spTree>
    <p:extLst>
      <p:ext uri="{BB962C8B-B14F-4D97-AF65-F5344CB8AC3E}">
        <p14:creationId xmlns:p14="http://schemas.microsoft.com/office/powerpoint/2010/main" val="324000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278572" y="1855695"/>
            <a:ext cx="10178322" cy="3593591"/>
          </a:xfrm>
        </p:spPr>
        <p:txBody>
          <a:bodyPr/>
          <a:lstStyle/>
          <a:p>
            <a:pPr marL="0" indent="0">
              <a:buNone/>
            </a:pPr>
            <a:r>
              <a:rPr lang="hr-HR" dirty="0"/>
              <a:t>Jeste li znali…</a:t>
            </a:r>
          </a:p>
          <a:p>
            <a:pPr marL="0" indent="0">
              <a:buNone/>
            </a:pPr>
            <a:r>
              <a:rPr lang="hr-HR" dirty="0"/>
              <a:t>…da su jabuke rasle još u neolitiku?</a:t>
            </a:r>
          </a:p>
          <a:p>
            <a:pPr marL="0" indent="0">
              <a:buNone/>
            </a:pPr>
            <a:r>
              <a:rPr lang="hr-HR" dirty="0"/>
              <a:t>…da jabuka pripada porodici ruža?</a:t>
            </a:r>
          </a:p>
          <a:p>
            <a:pPr marL="0" indent="0">
              <a:buNone/>
            </a:pPr>
            <a:r>
              <a:rPr lang="hr-HR" dirty="0"/>
              <a:t>…da je poznato oko 8000 različitih sorta jabuke?</a:t>
            </a:r>
          </a:p>
          <a:p>
            <a:pPr marL="0" indent="0">
              <a:buNone/>
            </a:pPr>
            <a:r>
              <a:rPr lang="hr-HR" dirty="0"/>
              <a:t>…da je jabuka čest motiv u književnosti, primjerice u bajci o Snjeguljici?</a:t>
            </a:r>
          </a:p>
        </p:txBody>
      </p:sp>
    </p:spTree>
    <p:extLst>
      <p:ext uri="{BB962C8B-B14F-4D97-AF65-F5344CB8AC3E}">
        <p14:creationId xmlns:p14="http://schemas.microsoft.com/office/powerpoint/2010/main" val="372661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000" dirty="0"/>
              <a:t>Voliš li više slušati ili pričati, prepričavati priče?</a:t>
            </a:r>
          </a:p>
        </p:txBody>
      </p:sp>
      <p:sp>
        <p:nvSpPr>
          <p:cNvPr id="3" name="Rezervirano mjesto sadržaja 2"/>
          <p:cNvSpPr>
            <a:spLocks noGrp="1"/>
          </p:cNvSpPr>
          <p:nvPr>
            <p:ph idx="1"/>
          </p:nvPr>
        </p:nvSpPr>
        <p:spPr>
          <a:xfrm>
            <a:off x="1251678" y="1810871"/>
            <a:ext cx="10178322" cy="3593591"/>
          </a:xfrm>
        </p:spPr>
        <p:txBody>
          <a:bodyPr/>
          <a:lstStyle/>
          <a:p>
            <a:pPr marL="0" indent="0">
              <a:buNone/>
            </a:pPr>
            <a:r>
              <a:rPr lang="hr-HR" dirty="0"/>
              <a:t>Vrlo se često nađemo u situaciji kad sa svojim bližnjima ili prijateljima želimo podijeliti neki događaj, točnije, želimo im ispripovijedati događaj koji smo čuli,  pročitali ili gledali.</a:t>
            </a:r>
          </a:p>
          <a:p>
            <a:pPr marL="0" indent="0">
              <a:buNone/>
            </a:pPr>
            <a:r>
              <a:rPr lang="hr-HR" dirty="0"/>
              <a:t>Izlaganje o nekom događaju koji smo čuli, o kojem smo čitali ili smo ga gledali zovemo </a:t>
            </a:r>
            <a:r>
              <a:rPr lang="hr-HR" b="1" i="1" u="sng" dirty="0"/>
              <a:t>prepričavanje</a:t>
            </a:r>
            <a:r>
              <a:rPr lang="hr-HR" dirty="0"/>
              <a:t>.</a:t>
            </a:r>
            <a:endParaRPr lang="hr-HR" b="1" i="1" dirty="0"/>
          </a:p>
        </p:txBody>
      </p:sp>
    </p:spTree>
    <p:extLst>
      <p:ext uri="{BB962C8B-B14F-4D97-AF65-F5344CB8AC3E}">
        <p14:creationId xmlns:p14="http://schemas.microsoft.com/office/powerpoint/2010/main" val="71855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4000" dirty="0"/>
              <a:t>Priča br. 1</a:t>
            </a:r>
          </a:p>
        </p:txBody>
      </p:sp>
      <p:sp>
        <p:nvSpPr>
          <p:cNvPr id="3" name="Rezervirano mjesto sadržaja 2"/>
          <p:cNvSpPr>
            <a:spLocks noGrp="1"/>
          </p:cNvSpPr>
          <p:nvPr>
            <p:ph idx="1"/>
          </p:nvPr>
        </p:nvSpPr>
        <p:spPr>
          <a:xfrm>
            <a:off x="1138518" y="1362635"/>
            <a:ext cx="10291482" cy="4455460"/>
          </a:xfrm>
        </p:spPr>
        <p:txBody>
          <a:bodyPr>
            <a:normAutofit fontScale="92500"/>
          </a:bodyPr>
          <a:lstStyle/>
          <a:p>
            <a:pPr marL="0" indent="0">
              <a:buNone/>
            </a:pPr>
            <a:r>
              <a:rPr lang="hr-HR" sz="2200" b="1" dirty="0"/>
              <a:t>Zlatna jabuka (hrvatska narodna bajka)</a:t>
            </a:r>
          </a:p>
          <a:p>
            <a:pPr marL="0" indent="0">
              <a:buNone/>
            </a:pPr>
            <a:r>
              <a:rPr lang="hr-HR" sz="2200" dirty="0"/>
              <a:t>Kralj i kraljica imali su kćer jedinicu. Igrala se često jabukom koju je dobila na dar od pradjeda. Jabuka je upala u zdenac, a djevojka počela plakati. Iz zdenca je isplivala žaba krastača te joj obećala donijeti jabuku iz zdenca ako joj ispuni želju da jedu za istim stolom. U vrijeme večere žaba je došla za stol i jela s njima. Sutradan je ponovno došla na večeru, no djevojci se to nije svidjelo. Ujutro je žaba pokucala na vrata, ali je djevojka nije pustila unutra, nego je udari i baci na zemlju. U istome trenu žaba se pretvori u kraljevića, a djevojka se zaljubi u njega i vjenčaju se. Na svadbenu zastavu stavili su im zlatnu jabuku.</a:t>
            </a:r>
          </a:p>
          <a:p>
            <a:pPr marL="0" indent="0">
              <a:buNone/>
            </a:pPr>
            <a:r>
              <a:rPr lang="hr-HR" sz="2200" b="1" dirty="0"/>
              <a:t>Djevojka:</a:t>
            </a:r>
            <a:r>
              <a:rPr lang="hr-HR" sz="2200" dirty="0"/>
              <a:t> razmažena, djetinjasta, zaljubljena.</a:t>
            </a:r>
          </a:p>
          <a:p>
            <a:pPr marL="0" indent="0">
              <a:buNone/>
            </a:pPr>
            <a:r>
              <a:rPr lang="hr-HR" sz="2200" b="1" dirty="0"/>
              <a:t>Žaba (kraljević): </a:t>
            </a:r>
            <a:r>
              <a:rPr lang="hr-HR" sz="2200" dirty="0"/>
              <a:t>mudar, dobar, popustljiv.</a:t>
            </a:r>
          </a:p>
          <a:p>
            <a:pPr marL="0" indent="0">
              <a:buNone/>
            </a:pPr>
            <a:r>
              <a:rPr lang="hr-HR" sz="2200" b="1" dirty="0"/>
              <a:t>Pouka: </a:t>
            </a:r>
            <a:r>
              <a:rPr lang="hr-HR" sz="2200" dirty="0"/>
              <a:t>Obećanje je uvijek dobro održati.</a:t>
            </a:r>
          </a:p>
          <a:p>
            <a:endParaRPr lang="hr-HR" dirty="0"/>
          </a:p>
        </p:txBody>
      </p:sp>
    </p:spTree>
    <p:extLst>
      <p:ext uri="{BB962C8B-B14F-4D97-AF65-F5344CB8AC3E}">
        <p14:creationId xmlns:p14="http://schemas.microsoft.com/office/powerpoint/2010/main" val="20917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4000" dirty="0"/>
              <a:t>Priča br. 2</a:t>
            </a:r>
          </a:p>
        </p:txBody>
      </p:sp>
      <p:pic>
        <p:nvPicPr>
          <p:cNvPr id="4" name="Picture 7"/>
          <p:cNvPicPr>
            <a:picLocks noGrp="1"/>
          </p:cNvPicPr>
          <p:nvPr>
            <p:ph idx="1"/>
          </p:nvPr>
        </p:nvPicPr>
        <p:blipFill>
          <a:blip r:embed="rId2"/>
          <a:stretch>
            <a:fillRect/>
          </a:stretch>
        </p:blipFill>
        <p:spPr>
          <a:xfrm>
            <a:off x="5072332" y="560717"/>
            <a:ext cx="6133383" cy="5895776"/>
          </a:xfrm>
          <a:prstGeom prst="rect">
            <a:avLst/>
          </a:prstGeom>
        </p:spPr>
      </p:pic>
    </p:spTree>
    <p:extLst>
      <p:ext uri="{BB962C8B-B14F-4D97-AF65-F5344CB8AC3E}">
        <p14:creationId xmlns:p14="http://schemas.microsoft.com/office/powerpoint/2010/main" val="98599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242713" y="1219201"/>
            <a:ext cx="10178322" cy="3593591"/>
          </a:xfrm>
        </p:spPr>
        <p:txBody>
          <a:bodyPr/>
          <a:lstStyle/>
          <a:p>
            <a:pPr marL="0" indent="0">
              <a:buNone/>
            </a:pPr>
            <a:r>
              <a:rPr lang="hr-HR" dirty="0"/>
              <a:t>U kojim  se pojedinostima razlikuju prvi i drugi primjer prepričane izvorne bajke?</a:t>
            </a:r>
          </a:p>
          <a:p>
            <a:pPr marL="0" indent="0">
              <a:buNone/>
            </a:pPr>
            <a:r>
              <a:rPr lang="hr-HR" dirty="0"/>
              <a:t>Usporedi izdvojene dijelove priča i zaključi koji je tekst prepričan točno slijedeći izvornu priču, ako je prepričan s izmijenjenim pojedinostima.</a:t>
            </a:r>
          </a:p>
        </p:txBody>
      </p:sp>
    </p:spTree>
    <p:extLst>
      <p:ext uri="{BB962C8B-B14F-4D97-AF65-F5344CB8AC3E}">
        <p14:creationId xmlns:p14="http://schemas.microsoft.com/office/powerpoint/2010/main" val="175746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half" idx="1"/>
          </p:nvPr>
        </p:nvSpPr>
        <p:spPr>
          <a:xfrm>
            <a:off x="1185582" y="770964"/>
            <a:ext cx="4800600" cy="3619500"/>
          </a:xfrm>
        </p:spPr>
        <p:txBody>
          <a:bodyPr>
            <a:normAutofit/>
          </a:bodyPr>
          <a:lstStyle/>
          <a:p>
            <a:pPr marL="0" indent="0">
              <a:buNone/>
            </a:pPr>
            <a:r>
              <a:rPr lang="hr-HR" dirty="0"/>
              <a:t>Igrala se često jabukom koju je dobila na dar od pradjeda. </a:t>
            </a:r>
          </a:p>
          <a:p>
            <a:endParaRPr lang="hr-HR" dirty="0"/>
          </a:p>
          <a:p>
            <a:endParaRPr lang="hr-HR" dirty="0"/>
          </a:p>
          <a:p>
            <a:endParaRPr lang="hr-HR" dirty="0"/>
          </a:p>
          <a:p>
            <a:pPr marL="0" indent="0">
              <a:buNone/>
            </a:pPr>
            <a:endParaRPr lang="hr-HR" dirty="0"/>
          </a:p>
          <a:p>
            <a:pPr marL="0" indent="0">
              <a:buNone/>
            </a:pPr>
            <a:endParaRPr lang="hr-HR" b="1" i="1" dirty="0">
              <a:solidFill>
                <a:schemeClr val="accent5">
                  <a:lumMod val="75000"/>
                </a:schemeClr>
              </a:solidFill>
            </a:endParaRPr>
          </a:p>
          <a:p>
            <a:pPr marL="0" indent="0">
              <a:buNone/>
            </a:pPr>
            <a:r>
              <a:rPr lang="hr-HR" b="1" i="1" dirty="0">
                <a:solidFill>
                  <a:schemeClr val="accent5">
                    <a:lumMod val="75000"/>
                  </a:schemeClr>
                </a:solidFill>
              </a:rPr>
              <a:t>DOSLOVNO PREPRIČAVANJE </a:t>
            </a:r>
          </a:p>
        </p:txBody>
      </p:sp>
      <p:sp>
        <p:nvSpPr>
          <p:cNvPr id="4" name="Rezervirano mjesto sadržaja 3"/>
          <p:cNvSpPr>
            <a:spLocks noGrp="1"/>
          </p:cNvSpPr>
          <p:nvPr>
            <p:ph sz="half" idx="2"/>
          </p:nvPr>
        </p:nvSpPr>
        <p:spPr>
          <a:xfrm>
            <a:off x="6143065" y="574862"/>
            <a:ext cx="4800600" cy="3619500"/>
          </a:xfrm>
        </p:spPr>
        <p:txBody>
          <a:bodyPr>
            <a:normAutofit/>
          </a:bodyPr>
          <a:lstStyle/>
          <a:p>
            <a:pPr marL="0" indent="0">
              <a:buNone/>
            </a:pPr>
            <a:r>
              <a:rPr lang="hr-HR" dirty="0"/>
              <a:t>Najviše se voljela igrati zlatnom jabukom koju je dobila na dar od pradjeda. Pradjed je jabuku donio kao ratni plijen iz davnoga pohoda na Istok. Nije ni slutio da je jabuka čarobna. </a:t>
            </a:r>
          </a:p>
          <a:p>
            <a:endParaRPr lang="hr-HR" dirty="0"/>
          </a:p>
          <a:p>
            <a:endParaRPr lang="hr-HR" dirty="0"/>
          </a:p>
          <a:p>
            <a:pPr marL="0" indent="0" algn="ctr">
              <a:buNone/>
            </a:pPr>
            <a:endParaRPr lang="hr-HR" dirty="0"/>
          </a:p>
          <a:p>
            <a:pPr marL="0" indent="0" algn="ctr">
              <a:buNone/>
            </a:pPr>
            <a:r>
              <a:rPr lang="hr-HR" b="1" i="1" dirty="0">
                <a:solidFill>
                  <a:schemeClr val="accent5">
                    <a:lumMod val="75000"/>
                  </a:schemeClr>
                </a:solidFill>
              </a:rPr>
              <a:t>STVARALAČKO PREPRIČAVANJE</a:t>
            </a:r>
          </a:p>
        </p:txBody>
      </p:sp>
      <p:sp>
        <p:nvSpPr>
          <p:cNvPr id="5" name="TekstniOkvir 4"/>
          <p:cNvSpPr txBox="1"/>
          <p:nvPr/>
        </p:nvSpPr>
        <p:spPr>
          <a:xfrm>
            <a:off x="1052423" y="5170394"/>
            <a:ext cx="10282686" cy="870688"/>
          </a:xfrm>
          <a:prstGeom prst="rect">
            <a:avLst/>
          </a:prstGeom>
          <a:noFill/>
        </p:spPr>
        <p:txBody>
          <a:bodyPr wrap="square" rtlCol="0">
            <a:spAutoFit/>
          </a:bodyPr>
          <a:lstStyle/>
          <a:p>
            <a:pPr>
              <a:lnSpc>
                <a:spcPct val="150000"/>
              </a:lnSpc>
            </a:pPr>
            <a:r>
              <a:rPr lang="hr-HR" u="sng" dirty="0"/>
              <a:t>Prepričavati možemo </a:t>
            </a:r>
            <a:r>
              <a:rPr lang="hr-HR" b="1" u="sng" dirty="0"/>
              <a:t>doslovno</a:t>
            </a:r>
            <a:r>
              <a:rPr lang="hr-HR" u="sng" dirty="0"/>
              <a:t> i </a:t>
            </a:r>
            <a:r>
              <a:rPr lang="hr-HR" b="1" u="sng" dirty="0"/>
              <a:t>stvaralački</a:t>
            </a:r>
            <a:r>
              <a:rPr lang="hr-HR" u="sng" dirty="0"/>
              <a:t>. Kako ćemo prepričati neki sadržaj, ovisi o tome komu je prepričavanje namijenjeno i što njime želimo postići. </a:t>
            </a:r>
          </a:p>
        </p:txBody>
      </p:sp>
      <p:sp>
        <p:nvSpPr>
          <p:cNvPr id="6" name="Strelica dolje 5"/>
          <p:cNvSpPr/>
          <p:nvPr/>
        </p:nvSpPr>
        <p:spPr>
          <a:xfrm>
            <a:off x="2465295" y="2043953"/>
            <a:ext cx="439270" cy="1246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Strelica dolje 6"/>
          <p:cNvSpPr/>
          <p:nvPr/>
        </p:nvSpPr>
        <p:spPr>
          <a:xfrm>
            <a:off x="8408894" y="2456329"/>
            <a:ext cx="448235" cy="11026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4976731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TM10001106[[fn=Značka]]</Template>
  <TotalTime>120</TotalTime>
  <Words>1308</Words>
  <Application>Microsoft Office PowerPoint</Application>
  <PresentationFormat>Široki zaslon</PresentationFormat>
  <Paragraphs>82</Paragraphs>
  <Slides>21</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21</vt:i4>
      </vt:variant>
    </vt:vector>
  </HeadingPairs>
  <TitlesOfParts>
    <vt:vector size="25" baseType="lpstr">
      <vt:lpstr>Arial</vt:lpstr>
      <vt:lpstr>Gill Sans MT</vt:lpstr>
      <vt:lpstr>Impact</vt:lpstr>
      <vt:lpstr>Badge</vt:lpstr>
      <vt:lpstr>STVARALAČKO  PREPRIČAVANJE </vt:lpstr>
      <vt:lpstr>Tema: Mijenjam i stvaram</vt:lpstr>
      <vt:lpstr>PowerPoint prezentacija</vt:lpstr>
      <vt:lpstr>PowerPoint prezentacija</vt:lpstr>
      <vt:lpstr>Voliš li više slušati ili pričati, prepričavati priče?</vt:lpstr>
      <vt:lpstr>Priča br. 1</vt:lpstr>
      <vt:lpstr>Priča br. 2</vt:lpstr>
      <vt:lpstr>PowerPoint prezentacija</vt:lpstr>
      <vt:lpstr>PowerPoint prezentacija</vt:lpstr>
      <vt:lpstr>PowerPoint prezentacija</vt:lpstr>
      <vt:lpstr>Plan ploče</vt:lpstr>
      <vt:lpstr>Bakina šutnja</vt:lpstr>
      <vt:lpstr>Usporedi kako je priča prepričana u sljedećim primjerima:</vt:lpstr>
      <vt:lpstr>Zadatak za učenike (stvaralačko prepričavanje)</vt:lpstr>
      <vt:lpstr>PowerPoint prezentacija</vt:lpstr>
      <vt:lpstr>Maričina osveta (A.r.)</vt:lpstr>
      <vt:lpstr>Odlazak baki (a.b.)</vt:lpstr>
      <vt:lpstr>Šumska pustolovina (m.k.)</vt:lpstr>
      <vt:lpstr>m.f.</vt:lpstr>
      <vt:lpstr>Kontrolna lista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STVARALAČKO  PREPRIČAVANJE</dc:title>
  <dc:creator>Korisnik</dc:creator>
  <cp:lastModifiedBy>Dragocjenka Bilović</cp:lastModifiedBy>
  <cp:revision>42</cp:revision>
  <dcterms:created xsi:type="dcterms:W3CDTF">2021-06-26T17:34:15Z</dcterms:created>
  <dcterms:modified xsi:type="dcterms:W3CDTF">2021-06-30T23:04:11Z</dcterms:modified>
</cp:coreProperties>
</file>