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68" r:id="rId4"/>
    <p:sldId id="269" r:id="rId5"/>
    <p:sldId id="270" r:id="rId6"/>
    <p:sldId id="263" r:id="rId7"/>
    <p:sldId id="261" r:id="rId8"/>
    <p:sldId id="262" r:id="rId9"/>
    <p:sldId id="278" r:id="rId10"/>
    <p:sldId id="276" r:id="rId11"/>
    <p:sldId id="273" r:id="rId12"/>
    <p:sldId id="280" r:id="rId13"/>
    <p:sldId id="284" r:id="rId14"/>
    <p:sldId id="286" r:id="rId15"/>
    <p:sldId id="287" r:id="rId16"/>
    <p:sldId id="267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7" r:id="rId25"/>
    <p:sldId id="296" r:id="rId26"/>
    <p:sldId id="299" r:id="rId2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 snapToGrid="0">
      <p:cViewPr>
        <p:scale>
          <a:sx n="75" d="100"/>
          <a:sy n="75" d="100"/>
        </p:scale>
        <p:origin x="1205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BE1E7-F7C5-473B-9E40-8E538EC0A78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72217D5-D787-4E32-9B26-0DE306BA6EBE}">
      <dgm:prSet/>
      <dgm:spPr/>
      <dgm:t>
        <a:bodyPr/>
        <a:lstStyle/>
        <a:p>
          <a:r>
            <a:rPr lang="hr-HR"/>
            <a:t>Što učenici više vole pisati slobodne teme ili teme iz književnosti?</a:t>
          </a:r>
          <a:endParaRPr lang="en-US"/>
        </a:p>
      </dgm:t>
    </dgm:pt>
    <dgm:pt modelId="{77C8EEA1-72DF-496D-80B8-2AC4966C4217}" type="parTrans" cxnId="{92D2D5DA-9231-4D2C-AF5F-3270FBC7CD2D}">
      <dgm:prSet/>
      <dgm:spPr/>
      <dgm:t>
        <a:bodyPr/>
        <a:lstStyle/>
        <a:p>
          <a:endParaRPr lang="en-US"/>
        </a:p>
      </dgm:t>
    </dgm:pt>
    <dgm:pt modelId="{3D665B33-0D72-45B9-91FB-BF364AC67F6E}" type="sibTrans" cxnId="{92D2D5DA-9231-4D2C-AF5F-3270FBC7CD2D}">
      <dgm:prSet/>
      <dgm:spPr/>
      <dgm:t>
        <a:bodyPr/>
        <a:lstStyle/>
        <a:p>
          <a:endParaRPr lang="en-US"/>
        </a:p>
      </dgm:t>
    </dgm:pt>
    <dgm:pt modelId="{3ABB7449-FB9F-400A-8EB5-A8ABB29DD3FD}" type="pres">
      <dgm:prSet presAssocID="{0B6BE1E7-F7C5-473B-9E40-8E538EC0A787}" presName="linear" presStyleCnt="0">
        <dgm:presLayoutVars>
          <dgm:animLvl val="lvl"/>
          <dgm:resizeHandles val="exact"/>
        </dgm:presLayoutVars>
      </dgm:prSet>
      <dgm:spPr/>
    </dgm:pt>
    <dgm:pt modelId="{C01AC0F3-9D10-40A3-ABA3-80A4627248BD}" type="pres">
      <dgm:prSet presAssocID="{972217D5-D787-4E32-9B26-0DE306BA6EBE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2D2D5DA-9231-4D2C-AF5F-3270FBC7CD2D}" srcId="{0B6BE1E7-F7C5-473B-9E40-8E538EC0A787}" destId="{972217D5-D787-4E32-9B26-0DE306BA6EBE}" srcOrd="0" destOrd="0" parTransId="{77C8EEA1-72DF-496D-80B8-2AC4966C4217}" sibTransId="{3D665B33-0D72-45B9-91FB-BF364AC67F6E}"/>
    <dgm:cxn modelId="{501919DB-24E4-4BDF-890D-C5993DB35669}" type="presOf" srcId="{972217D5-D787-4E32-9B26-0DE306BA6EBE}" destId="{C01AC0F3-9D10-40A3-ABA3-80A4627248BD}" srcOrd="0" destOrd="0" presId="urn:microsoft.com/office/officeart/2005/8/layout/vList2"/>
    <dgm:cxn modelId="{9B063FF1-276D-4F43-A741-B24D271CE171}" type="presOf" srcId="{0B6BE1E7-F7C5-473B-9E40-8E538EC0A787}" destId="{3ABB7449-FB9F-400A-8EB5-A8ABB29DD3FD}" srcOrd="0" destOrd="0" presId="urn:microsoft.com/office/officeart/2005/8/layout/vList2"/>
    <dgm:cxn modelId="{422F02C8-EEBC-48A3-8FE3-93090DC7A279}" type="presParOf" srcId="{3ABB7449-FB9F-400A-8EB5-A8ABB29DD3FD}" destId="{C01AC0F3-9D10-40A3-ABA3-80A4627248B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1AC0F3-9D10-40A3-ABA3-80A4627248BD}">
      <dsp:nvSpPr>
        <dsp:cNvPr id="0" name=""/>
        <dsp:cNvSpPr/>
      </dsp:nvSpPr>
      <dsp:spPr>
        <a:xfrm>
          <a:off x="0" y="980895"/>
          <a:ext cx="6900512" cy="35743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6500" kern="1200"/>
            <a:t>Što učenici više vole pisati slobodne teme ili teme iz književnosti?</a:t>
          </a:r>
          <a:endParaRPr lang="en-US" sz="6500" kern="1200"/>
        </a:p>
      </dsp:txBody>
      <dsp:txXfrm>
        <a:off x="174485" y="1155380"/>
        <a:ext cx="6551542" cy="3225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627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7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04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45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44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570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16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39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7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0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673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2/20/2021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182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78CC48C-9275-4EFA-9B84-8E818500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7CABC1CE-50C4-4DC7-B661-1D21D52CB0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604" y="4553712"/>
            <a:ext cx="10908792" cy="106984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hr-HR" sz="6000" dirty="0"/>
              <a:t>Utjecaj književnosti na učeničke sastavke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89A5B27-DADD-4AC1-99A3-76C4FDBDD7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5678424"/>
            <a:ext cx="10908792" cy="548640"/>
          </a:xfrm>
        </p:spPr>
        <p:txBody>
          <a:bodyPr anchor="ctr">
            <a:normAutofit/>
          </a:bodyPr>
          <a:lstStyle/>
          <a:p>
            <a:pPr algn="ctr"/>
            <a:r>
              <a:rPr lang="hr-HR" sz="2400" dirty="0"/>
              <a:t>Županijsko stručno vijeće,   Otočac, 23.02.2021.    Dragocjenka Bilović, prof.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49138D-E0D1-482C-889A-81375A4331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241" b="24188"/>
          <a:stretch/>
        </p:blipFill>
        <p:spPr>
          <a:xfrm>
            <a:off x="79899" y="-265446"/>
            <a:ext cx="12112100" cy="4169474"/>
          </a:xfrm>
          <a:custGeom>
            <a:avLst/>
            <a:gdLst/>
            <a:ahLst/>
            <a:cxnLst/>
            <a:rect l="l" t="t" r="r" b="b"/>
            <a:pathLst>
              <a:path w="12191999" h="4196982">
                <a:moveTo>
                  <a:pt x="0" y="0"/>
                </a:moveTo>
                <a:lnTo>
                  <a:pt x="12191999" y="0"/>
                </a:lnTo>
                <a:lnTo>
                  <a:pt x="12191999" y="4170459"/>
                </a:lnTo>
                <a:lnTo>
                  <a:pt x="11986461" y="4175111"/>
                </a:lnTo>
                <a:cubicBezTo>
                  <a:pt x="11912297" y="4174136"/>
                  <a:pt x="11838168" y="4170508"/>
                  <a:pt x="11764214" y="4164231"/>
                </a:cubicBezTo>
                <a:cubicBezTo>
                  <a:pt x="11656850" y="4156227"/>
                  <a:pt x="11548596" y="4145173"/>
                  <a:pt x="11441995" y="4165502"/>
                </a:cubicBezTo>
                <a:cubicBezTo>
                  <a:pt x="11324975" y="4187991"/>
                  <a:pt x="11208081" y="4188118"/>
                  <a:pt x="11090044" y="4182401"/>
                </a:cubicBezTo>
                <a:cubicBezTo>
                  <a:pt x="10989160" y="4177573"/>
                  <a:pt x="10888657" y="4152161"/>
                  <a:pt x="10787011" y="4178970"/>
                </a:cubicBezTo>
                <a:cubicBezTo>
                  <a:pt x="10776897" y="4180444"/>
                  <a:pt x="10766592" y="4180012"/>
                  <a:pt x="10756643" y="4177700"/>
                </a:cubicBezTo>
                <a:cubicBezTo>
                  <a:pt x="10645468" y="4162326"/>
                  <a:pt x="10533530" y="4174904"/>
                  <a:pt x="10421973" y="4170584"/>
                </a:cubicBezTo>
                <a:cubicBezTo>
                  <a:pt x="10370515" y="4168551"/>
                  <a:pt x="10318040" y="4169695"/>
                  <a:pt x="10267216" y="4164231"/>
                </a:cubicBezTo>
                <a:cubicBezTo>
                  <a:pt x="10150577" y="4151780"/>
                  <a:pt x="10034192" y="4145173"/>
                  <a:pt x="9918824" y="4174523"/>
                </a:cubicBezTo>
                <a:cubicBezTo>
                  <a:pt x="9885153" y="4182439"/>
                  <a:pt x="9850745" y="4186695"/>
                  <a:pt x="9816160" y="4187229"/>
                </a:cubicBezTo>
                <a:cubicBezTo>
                  <a:pt x="9703206" y="4191295"/>
                  <a:pt x="9590632" y="4183544"/>
                  <a:pt x="9478059" y="4177191"/>
                </a:cubicBezTo>
                <a:cubicBezTo>
                  <a:pt x="9399918" y="4172744"/>
                  <a:pt x="9321904" y="4163088"/>
                  <a:pt x="9243637" y="4171220"/>
                </a:cubicBezTo>
                <a:cubicBezTo>
                  <a:pt x="9198150" y="4175921"/>
                  <a:pt x="9152282" y="4175921"/>
                  <a:pt x="9106795" y="4171220"/>
                </a:cubicBezTo>
                <a:cubicBezTo>
                  <a:pt x="9022962" y="4161398"/>
                  <a:pt x="8938380" y="4159568"/>
                  <a:pt x="8854204" y="4165756"/>
                </a:cubicBezTo>
                <a:cubicBezTo>
                  <a:pt x="8728543" y="4176556"/>
                  <a:pt x="8603010" y="4185577"/>
                  <a:pt x="8476969" y="4168424"/>
                </a:cubicBezTo>
                <a:cubicBezTo>
                  <a:pt x="8405486" y="4157192"/>
                  <a:pt x="8332808" y="4155871"/>
                  <a:pt x="8260970" y="4164486"/>
                </a:cubicBezTo>
                <a:cubicBezTo>
                  <a:pt x="8089823" y="4188500"/>
                  <a:pt x="7918295" y="4180749"/>
                  <a:pt x="7746767" y="4170839"/>
                </a:cubicBezTo>
                <a:cubicBezTo>
                  <a:pt x="7632160" y="4164104"/>
                  <a:pt x="7517046" y="4151780"/>
                  <a:pt x="7402693" y="4168043"/>
                </a:cubicBezTo>
                <a:cubicBezTo>
                  <a:pt x="7256831" y="4188372"/>
                  <a:pt x="7110841" y="4181638"/>
                  <a:pt x="6964597" y="4175667"/>
                </a:cubicBezTo>
                <a:cubicBezTo>
                  <a:pt x="6857233" y="4171220"/>
                  <a:pt x="6749742" y="4157751"/>
                  <a:pt x="6642124" y="4174396"/>
                </a:cubicBezTo>
                <a:cubicBezTo>
                  <a:pt x="6631045" y="4175908"/>
                  <a:pt x="6619775" y="4174777"/>
                  <a:pt x="6609216" y="4171093"/>
                </a:cubicBezTo>
                <a:cubicBezTo>
                  <a:pt x="6568379" y="4157650"/>
                  <a:pt x="6524595" y="4155846"/>
                  <a:pt x="6482793" y="4165883"/>
                </a:cubicBezTo>
                <a:cubicBezTo>
                  <a:pt x="6405669" y="4182782"/>
                  <a:pt x="6328672" y="4190151"/>
                  <a:pt x="6250150" y="4174777"/>
                </a:cubicBezTo>
                <a:cubicBezTo>
                  <a:pt x="6217254" y="4167891"/>
                  <a:pt x="6183521" y="4165883"/>
                  <a:pt x="6150028" y="4168806"/>
                </a:cubicBezTo>
                <a:cubicBezTo>
                  <a:pt x="6020175" y="4181766"/>
                  <a:pt x="5890068" y="4176683"/>
                  <a:pt x="5760087" y="4174142"/>
                </a:cubicBezTo>
                <a:cubicBezTo>
                  <a:pt x="5521345" y="4169695"/>
                  <a:pt x="5282477" y="4174142"/>
                  <a:pt x="5044242" y="4151399"/>
                </a:cubicBezTo>
                <a:cubicBezTo>
                  <a:pt x="4979506" y="4145237"/>
                  <a:pt x="4914326" y="4141297"/>
                  <a:pt x="4849272" y="4142076"/>
                </a:cubicBezTo>
                <a:cubicBezTo>
                  <a:pt x="4784218" y="4142854"/>
                  <a:pt x="4719291" y="4148349"/>
                  <a:pt x="4655063" y="4161055"/>
                </a:cubicBezTo>
                <a:cubicBezTo>
                  <a:pt x="4447578" y="4201332"/>
                  <a:pt x="4239457" y="4203874"/>
                  <a:pt x="4029811" y="4187610"/>
                </a:cubicBezTo>
                <a:cubicBezTo>
                  <a:pt x="3943792" y="4180876"/>
                  <a:pt x="3857774" y="4169695"/>
                  <a:pt x="3771375" y="4171855"/>
                </a:cubicBezTo>
                <a:cubicBezTo>
                  <a:pt x="3623225" y="4175794"/>
                  <a:pt x="3474948" y="4167789"/>
                  <a:pt x="3326672" y="4169822"/>
                </a:cubicBezTo>
                <a:cubicBezTo>
                  <a:pt x="3322669" y="4170394"/>
                  <a:pt x="3318578" y="4169860"/>
                  <a:pt x="3314855" y="4168297"/>
                </a:cubicBezTo>
                <a:cubicBezTo>
                  <a:pt x="3278008" y="4143013"/>
                  <a:pt x="3237604" y="4152796"/>
                  <a:pt x="3199487" y="4159403"/>
                </a:cubicBezTo>
                <a:cubicBezTo>
                  <a:pt x="3072810" y="4181384"/>
                  <a:pt x="2946260" y="4192184"/>
                  <a:pt x="2817550" y="4175158"/>
                </a:cubicBezTo>
                <a:cubicBezTo>
                  <a:pt x="2694647" y="4157332"/>
                  <a:pt x="2569990" y="4155109"/>
                  <a:pt x="2446541" y="4168551"/>
                </a:cubicBezTo>
                <a:cubicBezTo>
                  <a:pt x="2276791" y="4188372"/>
                  <a:pt x="2107677" y="4184179"/>
                  <a:pt x="1938308" y="4168551"/>
                </a:cubicBezTo>
                <a:cubicBezTo>
                  <a:pt x="1869570" y="4162199"/>
                  <a:pt x="1799815" y="4151399"/>
                  <a:pt x="1731712" y="4167281"/>
                </a:cubicBezTo>
                <a:cubicBezTo>
                  <a:pt x="1647854" y="4186721"/>
                  <a:pt x="1564250" y="4180368"/>
                  <a:pt x="1480137" y="4176048"/>
                </a:cubicBezTo>
                <a:cubicBezTo>
                  <a:pt x="1373663" y="4170457"/>
                  <a:pt x="1267442" y="4154321"/>
                  <a:pt x="1160586" y="4167027"/>
                </a:cubicBezTo>
                <a:cubicBezTo>
                  <a:pt x="1111161" y="4172871"/>
                  <a:pt x="1062116" y="4182147"/>
                  <a:pt x="1012055" y="4179733"/>
                </a:cubicBezTo>
                <a:cubicBezTo>
                  <a:pt x="873562" y="4173380"/>
                  <a:pt x="735196" y="4165883"/>
                  <a:pt x="596449" y="4167027"/>
                </a:cubicBezTo>
                <a:cubicBezTo>
                  <a:pt x="538383" y="4167408"/>
                  <a:pt x="480699" y="4169314"/>
                  <a:pt x="422887" y="4173507"/>
                </a:cubicBezTo>
                <a:cubicBezTo>
                  <a:pt x="315015" y="4181384"/>
                  <a:pt x="207524" y="4170711"/>
                  <a:pt x="100033" y="4166900"/>
                </a:cubicBezTo>
                <a:lnTo>
                  <a:pt x="0" y="417138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3840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0028AFA-5598-462D-B303-3EB2C3FBC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Uzorak i metodologija istraživanja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7B3F28E-B2B8-4070-98AE-14515FC28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18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U istraživanju je korištena kvantitativna i kvalitativna analizu. </a:t>
            </a:r>
            <a:r>
              <a:rPr lang="hr-HR" sz="1800" dirty="0" err="1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Primjenjena</a:t>
            </a:r>
            <a:r>
              <a:rPr lang="hr-HR" sz="18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je metoda anketiranja i rada na tekstu.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18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Anketi je pristupilo </a:t>
            </a:r>
            <a:r>
              <a:rPr lang="hr-HR" sz="20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84</a:t>
            </a:r>
            <a:r>
              <a:rPr lang="hr-HR" sz="18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ispitanika od 5.-8.razreda.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18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Od toga </a:t>
            </a:r>
            <a:r>
              <a:rPr lang="hr-HR" sz="20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40 </a:t>
            </a:r>
            <a:r>
              <a:rPr lang="hr-HR" sz="18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dječaka i </a:t>
            </a:r>
            <a:r>
              <a:rPr lang="hr-HR" sz="20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44</a:t>
            </a:r>
            <a:r>
              <a:rPr lang="hr-HR" sz="18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djevojčice.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18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 Za rad na tekstovima analizirano je ukupno 11 učeničkih radova.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18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 Vrijeme provođenja istraživanja : od siječnja do lipnja 2020.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59169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AEEAE408-489E-4DFF-ABF2-180DFE9775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661142"/>
              </p:ext>
            </p:extLst>
          </p:nvPr>
        </p:nvGraphicFramePr>
        <p:xfrm>
          <a:off x="994299" y="532662"/>
          <a:ext cx="9436963" cy="6043182"/>
        </p:xfrm>
        <a:graphic>
          <a:graphicData uri="http://schemas.openxmlformats.org/drawingml/2006/table">
            <a:tbl>
              <a:tblPr firstRow="1" firstCol="1" bandRow="1"/>
              <a:tblGrid>
                <a:gridCol w="4504116">
                  <a:extLst>
                    <a:ext uri="{9D8B030D-6E8A-4147-A177-3AD203B41FA5}">
                      <a16:colId xmlns:a16="http://schemas.microsoft.com/office/drawing/2014/main" val="269479316"/>
                    </a:ext>
                  </a:extLst>
                </a:gridCol>
                <a:gridCol w="2081204">
                  <a:extLst>
                    <a:ext uri="{9D8B030D-6E8A-4147-A177-3AD203B41FA5}">
                      <a16:colId xmlns:a16="http://schemas.microsoft.com/office/drawing/2014/main" val="277126192"/>
                    </a:ext>
                  </a:extLst>
                </a:gridCol>
                <a:gridCol w="1689933">
                  <a:extLst>
                    <a:ext uri="{9D8B030D-6E8A-4147-A177-3AD203B41FA5}">
                      <a16:colId xmlns:a16="http://schemas.microsoft.com/office/drawing/2014/main" val="2031548311"/>
                    </a:ext>
                  </a:extLst>
                </a:gridCol>
                <a:gridCol w="1161710">
                  <a:extLst>
                    <a:ext uri="{9D8B030D-6E8A-4147-A177-3AD203B41FA5}">
                      <a16:colId xmlns:a16="http://schemas.microsoft.com/office/drawing/2014/main" val="595580444"/>
                    </a:ext>
                  </a:extLst>
                </a:gridCol>
              </a:tblGrid>
              <a:tr h="263356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PITANJE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U VELIKOJ MJERI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DJELOMIČNO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NIKAKO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9248418"/>
                  </a:ext>
                </a:extLst>
              </a:tr>
              <a:tr h="51945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1.Za pisanje sastavka književni tekstovi pomažu mi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47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24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13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7625549"/>
                  </a:ext>
                </a:extLst>
              </a:tr>
              <a:tr h="51945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2.Volim uspoređivati svoje iskustvo s temama iz književnosti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26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45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3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426172"/>
                  </a:ext>
                </a:extLst>
              </a:tr>
              <a:tr h="27886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3.Književni likovi me inspiriraju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34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49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1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9144326"/>
                  </a:ext>
                </a:extLst>
              </a:tr>
              <a:tr h="522623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4.Iz književnih tekstova sam upoznao/la različite kulture i krajolike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67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16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1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136675"/>
                  </a:ext>
                </a:extLst>
              </a:tr>
              <a:tr h="27886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5.Književne tekstove usmeno obrazlažem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24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57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3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409756"/>
                  </a:ext>
                </a:extLst>
              </a:tr>
              <a:tr h="27886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6.Književne tekstove pamtim slušanjem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49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32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3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5958900"/>
                  </a:ext>
                </a:extLst>
              </a:tr>
              <a:tr h="27886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7.Književne tekstove samostalno čitam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72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8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4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8684556"/>
                  </a:ext>
                </a:extLst>
              </a:tr>
              <a:tr h="51945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8.Znanje iz književnosti primjenjujem u pisanim oblicima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43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41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/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023998"/>
                  </a:ext>
                </a:extLst>
              </a:tr>
              <a:tr h="51945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9. Znanje iz književnosti primjenjujem u usmenom izražavanju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31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50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/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870512"/>
                  </a:ext>
                </a:extLst>
              </a:tr>
              <a:tr h="51945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10.Volim pisati sastavak povezan s književnim djelom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24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54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6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498667"/>
                  </a:ext>
                </a:extLst>
              </a:tr>
              <a:tr h="27886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11.Volim pisati sastavak na slobodnu temu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48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31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4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0249985"/>
                  </a:ext>
                </a:extLst>
              </a:tr>
              <a:tr h="64592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12.Za pisanje sastavka iz književnosti pripremam se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26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51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7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 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643320"/>
                  </a:ext>
                </a:extLst>
              </a:tr>
              <a:tr h="51945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13.Za pisanje sastavka na slobodnu temu, pripremam se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19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49</a:t>
                      </a:r>
                      <a:endParaRPr lang="hr-HR" sz="1200" b="0" i="0" u="none" strike="noStrike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200" b="0" i="0" u="none" strike="noStrike" dirty="0">
                          <a:effectLst/>
                          <a:latin typeface="Aharoni" panose="02010803020104030203" pitchFamily="2" charset="-79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16</a:t>
                      </a:r>
                      <a:endParaRPr lang="hr-HR" sz="1200" b="0" i="0" u="none" strike="noStrike" dirty="0"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41962" marR="41962" marT="58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1859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704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3B0E8D8-063B-4E65-A297-8695C9BC6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9515"/>
            <a:ext cx="10515600" cy="1325563"/>
          </a:xfrm>
        </p:spPr>
        <p:txBody>
          <a:bodyPr/>
          <a:lstStyle/>
          <a:p>
            <a:r>
              <a:rPr lang="hr-HR" dirty="0"/>
              <a:t>Povratna informacija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B7BD171-28F6-4AB0-9164-974EE8EB6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endParaRPr lang="hr-HR" sz="5600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56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Objedinjeni odgovori sumirani za svaki stupac.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56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U prvi stupac postavljena su najveća očekivanja i on ujedno najveći rezultat ukopnog broja ispitanika.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56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Drugi stupac ima manja očekivanja, ali je vrijedan iz razloga što podrazumijeva prosječnost, a time dokazuje i svojevrstan interes.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56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Treći stupac označava neprihvaćenost i on je očekivano naglašen kod malog broja ispitanika. Pozitivno je što je i treći stupac popunjen jer pokazuje iskrenost i ozbiljnost učenika u popunjavanju ankete.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56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Učitelj je dobio informacije o interesima učenika, ali i o željama i navikama koje se moraju poštivati i stremiti nastojanju da se u što većoj mogućoj mjeri poprave neke od navika važne za stvaralačko pisanje.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56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Veliki broj učenika svjestan da im </a:t>
            </a:r>
            <a:r>
              <a:rPr lang="hr-HR" sz="5600" dirty="0" err="1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književnoumjetnički</a:t>
            </a:r>
            <a:r>
              <a:rPr lang="hr-HR" sz="56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tekstovi pomažu u pisanju sastavaka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06333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03CD650-A655-4945-BCA7-27666B1CB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Povratna informacija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F2B89E9-FC06-422C-AE1A-235FA75E0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56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Većina učenika prepoznaje događaje u sadržaju djela i uspoređuje ih s vlastitim iskustvom i svakodnevnim životom.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56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Književni likovi  ostavljaju dojam kod većine učenika i inspiriraju ih za pisanje  Pitanje povezano s upoznavanjem različitih kultura i krajolika je dobilo najviše potvrđenih odgovora što ide u prilog saznanju da je ostvarena poučnost iz  </a:t>
            </a:r>
            <a:r>
              <a:rPr lang="hr-HR" sz="5600" dirty="0" err="1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književnoumjetničkih</a:t>
            </a:r>
            <a:r>
              <a:rPr lang="hr-HR" sz="56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djela.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56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Očekivano je da će manji broj učenika lako objasniti svoje stavove o pročitanome, većina će to učiniti uz pomoć učitelja, a ima i takvih učenika koji se nikako ne odlučuju na govorenje.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56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Anketni listić nas informira o jezičnim djelatnostima slušanja, čitanja i pisanja. Učenici u velikoj mjeri podržavaju aktivno slušanje.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56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Učenici su se izjasnili da više vole pisati slobodne teme.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56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Pozitivno je da se dio učenika dobro priprema za pisanje.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hr-HR" sz="56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 Zaključno, učenici biraju slobodnu temu , ali pokazuju </a:t>
            </a:r>
            <a:r>
              <a:rPr lang="hr-HR" sz="5600" dirty="0" err="1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ineters</a:t>
            </a:r>
            <a:r>
              <a:rPr lang="hr-HR" sz="56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za književne teme i postižu bolje rezultate.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64090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62CC24E-6EC2-491C-8757-11A421C41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Primjer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9577515-D399-4D40-8C0B-9D55D6744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hr-H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Metodički pristup </a:t>
            </a:r>
            <a:r>
              <a:rPr lang="hr-HR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književnoumjetničkom</a:t>
            </a:r>
            <a:r>
              <a:rPr lang="hr-H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tekstu – lirika.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18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Autor i naslov teksta: Nada Zidar – </a:t>
            </a:r>
            <a:r>
              <a:rPr lang="hr-HR" sz="1800" dirty="0" err="1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Bogadi</a:t>
            </a:r>
            <a:r>
              <a:rPr lang="hr-HR" sz="18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, Proljeće u Zagrebu.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18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Stvaralački zadatak: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1800" dirty="0"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Opiši </a:t>
            </a:r>
            <a:r>
              <a:rPr lang="hr-HR" sz="18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svojim riječima pjesmu „Proljeće u Zagrebu”</a:t>
            </a:r>
          </a:p>
          <a:p>
            <a:pPr marL="342900" lvl="0" indent="-342900">
              <a:lnSpc>
                <a:spcPct val="150000"/>
              </a:lnSpc>
              <a:buFont typeface="Calibri" panose="020F0502020204030204" pitchFamily="34" charset="0"/>
              <a:buChar char="-"/>
            </a:pPr>
            <a:r>
              <a:rPr lang="hr-HR" sz="18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Osvrni se na današnje proljeće u Zagrebu kojeg je zahvatio potres i </a:t>
            </a:r>
            <a:r>
              <a:rPr lang="hr-HR" sz="1800" dirty="0" err="1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koronavirus</a:t>
            </a:r>
            <a:r>
              <a:rPr lang="hr-HR" sz="18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. </a:t>
            </a:r>
          </a:p>
          <a:p>
            <a:pPr marL="342900" lvl="0" indent="-342900">
              <a:lnSpc>
                <a:spcPct val="150000"/>
              </a:lnSpc>
              <a:buFont typeface="Calibri" panose="020F0502020204030204" pitchFamily="34" charset="0"/>
              <a:buChar char="-"/>
            </a:pPr>
            <a:r>
              <a:rPr lang="hr-HR" sz="18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Napiši svoje osjećaje tako da zamijeniš motive iz pjesme s novonastalom situacijom.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hr-HR" sz="18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Napiši sastavak trodijelne strukture.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10969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01C8634-D26A-49C6-883F-233FA5DBF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Učenički rad petoga razreda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8CE5B1F-B003-494D-902E-BEA0F7AF7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hr-H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Proljeće u Zagrebu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hr-H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U ovoj pjesmi Zagreb je prikazan jako veselo. Kad je došlo proljeće sve se razvedrilo. Ptice su pjevale, a tratinčice se igrale. Maslačci su u travi zasjali poput zvijezda. Visibabe su procvjetale na Tuškancu, Maksimiru i na Pantovčaku. Sve je bilo puno ljubavi i stogodišnji hrast je propupao kao u mladost</a:t>
            </a: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hr-H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Sada sam tužan jer današnja slika Zagreba nije tako lijepa. Pogodio ga je potres i možda je nastradao stogodišnji hrast. Cvrkut ptica nitko ne čuje jer se zbog </a:t>
            </a:r>
            <a:r>
              <a:rPr lang="hr-H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koronavirusa</a:t>
            </a:r>
            <a:r>
              <a:rPr lang="hr-H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 smije van. Visibabe i maslačke djeca ne beru u Maksimiru ni nigdje drugdje jer ne idu u školu.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hr-H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Nebo je vedro, ali ga gledamo s balkona i jedva čekamo da sve prođe i da Zagreb opet bude kao prije. Zato mi je sada ova lijepa pjesma pomalo tužna zato što je ove godine proljeće u Zagrebu prestrašeno i pusto.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34690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68AB93A-48BC-4C25-A3AD-C17B5A682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5132E2C0-87C1-40C6-8FED-3838906B2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8581" y="643467"/>
            <a:ext cx="3562483" cy="356924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 marL="0" marR="0" lvl="0" indent="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sr-Latn-RS" sz="4900" b="0" i="0" u="none" strike="noStrike" cap="none" normalizeH="0" baseline="0">
                <a:ln>
                  <a:noFill/>
                </a:ln>
                <a:effectLst/>
                <a:latin typeface="+mj-lt"/>
                <a:ea typeface="+mj-ea"/>
                <a:cs typeface="+mj-cs"/>
              </a:rPr>
              <a:t>Što je učenik ovim sastavkom poručio?</a:t>
            </a:r>
          </a:p>
          <a:p>
            <a:pPr marL="0" marR="0" lvl="0" indent="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sr-Latn-RS" sz="4900" b="0" i="0" u="none" strike="noStrike" cap="none" normalizeH="0" baseline="0">
              <a:ln>
                <a:noFill/>
              </a:ln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5874" y="4409267"/>
            <a:ext cx="3242551" cy="27432"/>
          </a:xfrm>
          <a:custGeom>
            <a:avLst/>
            <a:gdLst>
              <a:gd name="connsiteX0" fmla="*/ 0 w 3242551"/>
              <a:gd name="connsiteY0" fmla="*/ 0 h 27432"/>
              <a:gd name="connsiteX1" fmla="*/ 616085 w 3242551"/>
              <a:gd name="connsiteY1" fmla="*/ 0 h 27432"/>
              <a:gd name="connsiteX2" fmla="*/ 1264595 w 3242551"/>
              <a:gd name="connsiteY2" fmla="*/ 0 h 27432"/>
              <a:gd name="connsiteX3" fmla="*/ 1945531 w 3242551"/>
              <a:gd name="connsiteY3" fmla="*/ 0 h 27432"/>
              <a:gd name="connsiteX4" fmla="*/ 2626466 w 3242551"/>
              <a:gd name="connsiteY4" fmla="*/ 0 h 27432"/>
              <a:gd name="connsiteX5" fmla="*/ 3242551 w 3242551"/>
              <a:gd name="connsiteY5" fmla="*/ 0 h 27432"/>
              <a:gd name="connsiteX6" fmla="*/ 3242551 w 3242551"/>
              <a:gd name="connsiteY6" fmla="*/ 27432 h 27432"/>
              <a:gd name="connsiteX7" fmla="*/ 2529190 w 3242551"/>
              <a:gd name="connsiteY7" fmla="*/ 27432 h 27432"/>
              <a:gd name="connsiteX8" fmla="*/ 1815829 w 3242551"/>
              <a:gd name="connsiteY8" fmla="*/ 27432 h 27432"/>
              <a:gd name="connsiteX9" fmla="*/ 1167318 w 3242551"/>
              <a:gd name="connsiteY9" fmla="*/ 27432 h 27432"/>
              <a:gd name="connsiteX10" fmla="*/ 0 w 3242551"/>
              <a:gd name="connsiteY10" fmla="*/ 27432 h 27432"/>
              <a:gd name="connsiteX11" fmla="*/ 0 w 3242551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42551" h="27432" fill="none" extrusionOk="0">
                <a:moveTo>
                  <a:pt x="0" y="0"/>
                </a:moveTo>
                <a:cubicBezTo>
                  <a:pt x="194108" y="-30346"/>
                  <a:pt x="476260" y="9901"/>
                  <a:pt x="616085" y="0"/>
                </a:cubicBezTo>
                <a:cubicBezTo>
                  <a:pt x="755911" y="-9901"/>
                  <a:pt x="955441" y="-31994"/>
                  <a:pt x="1264595" y="0"/>
                </a:cubicBezTo>
                <a:cubicBezTo>
                  <a:pt x="1573749" y="31994"/>
                  <a:pt x="1618785" y="-7447"/>
                  <a:pt x="1945531" y="0"/>
                </a:cubicBezTo>
                <a:cubicBezTo>
                  <a:pt x="2272277" y="7447"/>
                  <a:pt x="2390625" y="1646"/>
                  <a:pt x="2626466" y="0"/>
                </a:cubicBezTo>
                <a:cubicBezTo>
                  <a:pt x="2862308" y="-1646"/>
                  <a:pt x="3064770" y="5184"/>
                  <a:pt x="3242551" y="0"/>
                </a:cubicBezTo>
                <a:cubicBezTo>
                  <a:pt x="3241385" y="7395"/>
                  <a:pt x="3242596" y="21864"/>
                  <a:pt x="3242551" y="27432"/>
                </a:cubicBezTo>
                <a:cubicBezTo>
                  <a:pt x="3023282" y="59750"/>
                  <a:pt x="2875833" y="36030"/>
                  <a:pt x="2529190" y="27432"/>
                </a:cubicBezTo>
                <a:cubicBezTo>
                  <a:pt x="2182547" y="18834"/>
                  <a:pt x="2011286" y="10066"/>
                  <a:pt x="1815829" y="27432"/>
                </a:cubicBezTo>
                <a:cubicBezTo>
                  <a:pt x="1620372" y="44798"/>
                  <a:pt x="1410011" y="-1058"/>
                  <a:pt x="1167318" y="27432"/>
                </a:cubicBezTo>
                <a:cubicBezTo>
                  <a:pt x="924625" y="55922"/>
                  <a:pt x="241931" y="85033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42551" h="27432" stroke="0" extrusionOk="0">
                <a:moveTo>
                  <a:pt x="0" y="0"/>
                </a:moveTo>
                <a:cubicBezTo>
                  <a:pt x="292987" y="-12051"/>
                  <a:pt x="313221" y="-4437"/>
                  <a:pt x="616085" y="0"/>
                </a:cubicBezTo>
                <a:cubicBezTo>
                  <a:pt x="918950" y="4437"/>
                  <a:pt x="1001475" y="-7765"/>
                  <a:pt x="1167318" y="0"/>
                </a:cubicBezTo>
                <a:cubicBezTo>
                  <a:pt x="1333161" y="7765"/>
                  <a:pt x="1642740" y="34995"/>
                  <a:pt x="1880680" y="0"/>
                </a:cubicBezTo>
                <a:cubicBezTo>
                  <a:pt x="2118620" y="-34995"/>
                  <a:pt x="2326628" y="756"/>
                  <a:pt x="2496764" y="0"/>
                </a:cubicBezTo>
                <a:cubicBezTo>
                  <a:pt x="2666900" y="-756"/>
                  <a:pt x="2887316" y="25599"/>
                  <a:pt x="3242551" y="0"/>
                </a:cubicBezTo>
                <a:cubicBezTo>
                  <a:pt x="3242744" y="12649"/>
                  <a:pt x="3241563" y="17989"/>
                  <a:pt x="3242551" y="27432"/>
                </a:cubicBezTo>
                <a:cubicBezTo>
                  <a:pt x="3008998" y="-2757"/>
                  <a:pt x="2799879" y="44559"/>
                  <a:pt x="2594041" y="27432"/>
                </a:cubicBezTo>
                <a:cubicBezTo>
                  <a:pt x="2388203" y="10306"/>
                  <a:pt x="2212925" y="-2221"/>
                  <a:pt x="1880680" y="27432"/>
                </a:cubicBezTo>
                <a:cubicBezTo>
                  <a:pt x="1548435" y="57085"/>
                  <a:pt x="1523943" y="37041"/>
                  <a:pt x="1329446" y="27432"/>
                </a:cubicBezTo>
                <a:cubicBezTo>
                  <a:pt x="1134949" y="17823"/>
                  <a:pt x="919920" y="28299"/>
                  <a:pt x="680936" y="27432"/>
                </a:cubicBezTo>
                <a:cubicBezTo>
                  <a:pt x="441952" y="26566"/>
                  <a:pt x="273000" y="57219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9098CC"/>
          </a:solidFill>
          <a:ln w="38100" cap="rnd">
            <a:solidFill>
              <a:srgbClr val="9098CC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872AB413-93EC-4D7A-9A1F-431C545DAB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70902"/>
              </p:ext>
            </p:extLst>
          </p:nvPr>
        </p:nvGraphicFramePr>
        <p:xfrm>
          <a:off x="320040" y="1402281"/>
          <a:ext cx="7214618" cy="4026011"/>
        </p:xfrm>
        <a:graphic>
          <a:graphicData uri="http://schemas.openxmlformats.org/drawingml/2006/table">
            <a:tbl>
              <a:tblPr firstRow="1" firstCol="1" bandRow="1"/>
              <a:tblGrid>
                <a:gridCol w="1801139">
                  <a:extLst>
                    <a:ext uri="{9D8B030D-6E8A-4147-A177-3AD203B41FA5}">
                      <a16:colId xmlns:a16="http://schemas.microsoft.com/office/drawing/2014/main" val="2101184088"/>
                    </a:ext>
                  </a:extLst>
                </a:gridCol>
                <a:gridCol w="1869567">
                  <a:extLst>
                    <a:ext uri="{9D8B030D-6E8A-4147-A177-3AD203B41FA5}">
                      <a16:colId xmlns:a16="http://schemas.microsoft.com/office/drawing/2014/main" val="1005918377"/>
                    </a:ext>
                  </a:extLst>
                </a:gridCol>
                <a:gridCol w="1813214">
                  <a:extLst>
                    <a:ext uri="{9D8B030D-6E8A-4147-A177-3AD203B41FA5}">
                      <a16:colId xmlns:a16="http://schemas.microsoft.com/office/drawing/2014/main" val="3737992807"/>
                    </a:ext>
                  </a:extLst>
                </a:gridCol>
                <a:gridCol w="1730698">
                  <a:extLst>
                    <a:ext uri="{9D8B030D-6E8A-4147-A177-3AD203B41FA5}">
                      <a16:colId xmlns:a16="http://schemas.microsoft.com/office/drawing/2014/main" val="3624498158"/>
                    </a:ext>
                  </a:extLst>
                </a:gridCol>
              </a:tblGrid>
              <a:tr h="345642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Sastavnice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657416"/>
                  </a:ext>
                </a:extLst>
              </a:tr>
              <a:tr h="647763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Doživljajno-spoznajna razina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Kad je proljeće zakucalo…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Dolazak proljeća.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Promjene u prirodi.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2519697"/>
                  </a:ext>
                </a:extLst>
              </a:tr>
              <a:tr h="647763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Odnos prema svijetu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Htio bih da se Zagrebu vrati sreća.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Mogao bih vjerovati u ljude oko sebe.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Smio bih opisati ljepotu Zagreba.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8886361"/>
                  </a:ext>
                </a:extLst>
              </a:tr>
              <a:tr h="345642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Idejna osnova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Zagreb u pjesničkoj slici.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Stvarni svijet.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Zamišljeni svijet.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574640"/>
                  </a:ext>
                </a:extLst>
              </a:tr>
              <a:tr h="345642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Percepcija 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Predodžba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Realnost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Apstrakcija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964529"/>
                  </a:ext>
                </a:extLst>
              </a:tr>
              <a:tr h="1045796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Raspoloženje i estetski ugođaj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Doživljaj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Zagreb je lijep.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Pjesničke slike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Tratinčice su pretrčavale ulicu.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Osjećaj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Posvud je bila ljubav.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1207998"/>
                  </a:ext>
                </a:extLst>
              </a:tr>
              <a:tr h="647763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Suprotnost izražena doživljajem stvarnosti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Tužan sam.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 smijem brati cvijeće.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3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Zagreb je razrušen.</a:t>
                      </a:r>
                      <a:endParaRPr lang="hr-HR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40" marR="64740" marT="89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426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337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DE54512-E6B2-4A9B-B072-AAFBA53D6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Povratna informacija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55B6D71-BFF2-451E-A320-BF07397F8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56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Iz sastavka je razvidno da je učenik razumio pročitani tekst, slijedio upute , izrazio svoj osjećaj i ostvario temu.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56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Sastavak je utemeljen na dva suprotna osjećaja. Osjećaju koji nudi lirska pjesma i osobnom doživljaju u kontekstu stvarnosti. Subjektivan stav dominantno je istaknut.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56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Učenik nudi dvojako raspoloženje u pjesmi što upozorava na socijalnu komponentu i opće viđenje nacije u trenutku nevolja. Dakle, učenik razmišlja kao član zajednice, pokazuje pripadnost društvenom okruženju i doživljaju istoga u interdisciplinarnom okruženju.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56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Učenik zapaža pjesničke slike i pejzažne motive poput neba, ptica, visibaba, maslačka i stoljetnoga hrasta.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56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Učenik zapaža i boje: vedra, sjajna, bijela.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56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Učenik zapaža i zvukove: cvrkut ptica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5600" dirty="0"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Učenik vizualizira pjesničku sliku i stvara predodžbe za estetsku doživljaj lirske pjesme.</a:t>
            </a:r>
            <a:endParaRPr lang="hr-HR" sz="5600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endParaRPr lang="hr-HR" sz="5600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15985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5F118F4-5223-48B0-B1BD-89F1E13C6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Stvaralački dio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B51C274-DA13-4850-8912-B593D7AD2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28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Gledajući na sastavak s aspekta primjene književnoteorijskoga znanja, zapaža se da učenik uočava pjesničku sliku, zamjenjuje motive i uočava ritam i zvučnost pjesničkoga djela.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28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Što se tiče kompozicijske strukture, razvidni su svi dijelovi kompozicije i pravilno raspoređeni u logičnom slijedu misli.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28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U stvaralačkom dijelu, učenik zamjenjuje motive iz lirske pjesme i uspoređuje ih s trenutnim motivima iz svakodnevnice. Lirski subjekt s pjesnikinje preusmjerio je je sebe kada izrijekom kaže „Sada sam tužan“. Svoj stav i svoje trenutne osjećaje učenik iskreno naglašava suprotnošću u odnosu na raspoloženje u pjesmi. Izrazima „prestrašeno i tužno“ u potpunosti oslikava stvarnost u Zagrebu, ali i svoj duboki osjećaj koji je doživljaj lirske pjesme subjektivno izrazio u novom značenju. Učenik je inovativno progovorio o doživljaju lirske pjesme u novim svakidašnjim događajima i kreativno izrazio svoje osjećaje, svoje raspoloženje i </a:t>
            </a:r>
            <a:r>
              <a:rPr lang="hr-HR" sz="280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unutarnji svijet.</a:t>
            </a:r>
            <a:endParaRPr lang="hr-HR" sz="2800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211815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rgbClr val="9098CC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AA93FF4E-E7B4-47D5-9D91-541AB5EE9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hr-HR" sz="6800">
                <a:solidFill>
                  <a:schemeClr val="bg1"/>
                </a:solidFill>
              </a:rPr>
              <a:t>Četiri portreta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11F3473-D238-4724-B0AE-6B717C2E4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>
                <a:latin typeface="Aharoni" panose="02010803020104030203" pitchFamily="2" charset="-79"/>
                <a:cs typeface="Aharoni" panose="02010803020104030203" pitchFamily="2" charset="-79"/>
              </a:rPr>
              <a:t>Primjeri:</a:t>
            </a:r>
          </a:p>
          <a:p>
            <a:pPr marL="342900" indent="-342900">
              <a:buAutoNum type="arabicPeriod"/>
            </a:pPr>
            <a:r>
              <a:rPr lang="hr-HR" dirty="0">
                <a:latin typeface="Aharoni" panose="02010803020104030203" pitchFamily="2" charset="-79"/>
                <a:cs typeface="Aharoni" panose="02010803020104030203" pitchFamily="2" charset="-79"/>
              </a:rPr>
              <a:t>Portret drage osobe</a:t>
            </a:r>
          </a:p>
          <a:p>
            <a:pPr marL="342900" indent="-342900">
              <a:buAutoNum type="arabicPeriod"/>
            </a:pPr>
            <a:r>
              <a:rPr lang="hr-HR" dirty="0">
                <a:latin typeface="Aharoni" panose="02010803020104030203" pitchFamily="2" charset="-79"/>
                <a:cs typeface="Aharoni" panose="02010803020104030203" pitchFamily="2" charset="-79"/>
              </a:rPr>
              <a:t>Portret djevojčice u plavom kaputiću – prema likovnom predlošku</a:t>
            </a:r>
          </a:p>
          <a:p>
            <a:pPr marL="342900" indent="-342900">
              <a:buAutoNum type="arabicPeriod"/>
            </a:pPr>
            <a:r>
              <a:rPr lang="hr-HR" dirty="0">
                <a:latin typeface="Aharoni" panose="02010803020104030203" pitchFamily="2" charset="-79"/>
                <a:cs typeface="Aharoni" panose="02010803020104030203" pitchFamily="2" charset="-79"/>
              </a:rPr>
              <a:t>Djevojčica u plavom kaputiću</a:t>
            </a:r>
          </a:p>
          <a:p>
            <a:pPr marL="342900" indent="-342900">
              <a:buAutoNum type="arabicPeriod"/>
            </a:pPr>
            <a:r>
              <a:rPr lang="hr-HR" dirty="0">
                <a:latin typeface="Aharoni" panose="02010803020104030203" pitchFamily="2" charset="-79"/>
                <a:cs typeface="Aharoni" panose="02010803020104030203" pitchFamily="2" charset="-79"/>
              </a:rPr>
              <a:t>Veličanstvena Lili  ( portret djevojčice prema </a:t>
            </a:r>
            <a:r>
              <a:rPr lang="hr-HR" dirty="0" err="1">
                <a:latin typeface="Aharoni" panose="02010803020104030203" pitchFamily="2" charset="-79"/>
                <a:cs typeface="Aharoni" panose="02010803020104030203" pitchFamily="2" charset="-79"/>
              </a:rPr>
              <a:t>književnoumjetničkom</a:t>
            </a:r>
            <a:r>
              <a:rPr lang="hr-HR" dirty="0">
                <a:latin typeface="Aharoni" panose="02010803020104030203" pitchFamily="2" charset="-79"/>
                <a:cs typeface="Aharoni" panose="02010803020104030203" pitchFamily="2" charset="-79"/>
              </a:rPr>
              <a:t> tekstu Tita Bilopavlovića)</a:t>
            </a:r>
          </a:p>
        </p:txBody>
      </p:sp>
    </p:spTree>
    <p:extLst>
      <p:ext uri="{BB962C8B-B14F-4D97-AF65-F5344CB8AC3E}">
        <p14:creationId xmlns:p14="http://schemas.microsoft.com/office/powerpoint/2010/main" val="2963586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1BB2242-E457-4C80-A7E1-090C62E70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hr-HR" sz="4200"/>
              <a:t>Istraživačko pitanje</a:t>
            </a:r>
          </a:p>
        </p:txBody>
      </p:sp>
      <p:sp>
        <p:nvSpPr>
          <p:cNvPr id="14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4992" y="1557877"/>
            <a:ext cx="18288" cy="3749040"/>
          </a:xfrm>
          <a:custGeom>
            <a:avLst/>
            <a:gdLst>
              <a:gd name="connsiteX0" fmla="*/ 0 w 18288"/>
              <a:gd name="connsiteY0" fmla="*/ 0 h 3749040"/>
              <a:gd name="connsiteX1" fmla="*/ 18288 w 18288"/>
              <a:gd name="connsiteY1" fmla="*/ 0 h 3749040"/>
              <a:gd name="connsiteX2" fmla="*/ 18288 w 18288"/>
              <a:gd name="connsiteY2" fmla="*/ 662330 h 3749040"/>
              <a:gd name="connsiteX3" fmla="*/ 18288 w 18288"/>
              <a:gd name="connsiteY3" fmla="*/ 1174699 h 3749040"/>
              <a:gd name="connsiteX4" fmla="*/ 18288 w 18288"/>
              <a:gd name="connsiteY4" fmla="*/ 1724558 h 3749040"/>
              <a:gd name="connsiteX5" fmla="*/ 18288 w 18288"/>
              <a:gd name="connsiteY5" fmla="*/ 2424379 h 3749040"/>
              <a:gd name="connsiteX6" fmla="*/ 18288 w 18288"/>
              <a:gd name="connsiteY6" fmla="*/ 3049219 h 3749040"/>
              <a:gd name="connsiteX7" fmla="*/ 18288 w 18288"/>
              <a:gd name="connsiteY7" fmla="*/ 3749040 h 3749040"/>
              <a:gd name="connsiteX8" fmla="*/ 0 w 18288"/>
              <a:gd name="connsiteY8" fmla="*/ 3749040 h 3749040"/>
              <a:gd name="connsiteX9" fmla="*/ 0 w 18288"/>
              <a:gd name="connsiteY9" fmla="*/ 3236671 h 3749040"/>
              <a:gd name="connsiteX10" fmla="*/ 0 w 18288"/>
              <a:gd name="connsiteY10" fmla="*/ 2536850 h 3749040"/>
              <a:gd name="connsiteX11" fmla="*/ 0 w 18288"/>
              <a:gd name="connsiteY11" fmla="*/ 1874520 h 3749040"/>
              <a:gd name="connsiteX12" fmla="*/ 0 w 18288"/>
              <a:gd name="connsiteY12" fmla="*/ 1362151 h 3749040"/>
              <a:gd name="connsiteX13" fmla="*/ 0 w 18288"/>
              <a:gd name="connsiteY13" fmla="*/ 774802 h 3749040"/>
              <a:gd name="connsiteX14" fmla="*/ 0 w 18288"/>
              <a:gd name="connsiteY14" fmla="*/ 0 h 374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288" h="3749040" fill="none" extrusionOk="0">
                <a:moveTo>
                  <a:pt x="0" y="0"/>
                </a:moveTo>
                <a:cubicBezTo>
                  <a:pt x="8690" y="407"/>
                  <a:pt x="14141" y="154"/>
                  <a:pt x="18288" y="0"/>
                </a:cubicBezTo>
                <a:cubicBezTo>
                  <a:pt x="34838" y="143586"/>
                  <a:pt x="-11860" y="333097"/>
                  <a:pt x="18288" y="662330"/>
                </a:cubicBezTo>
                <a:cubicBezTo>
                  <a:pt x="48436" y="991563"/>
                  <a:pt x="32813" y="1046681"/>
                  <a:pt x="18288" y="1174699"/>
                </a:cubicBezTo>
                <a:cubicBezTo>
                  <a:pt x="3763" y="1302717"/>
                  <a:pt x="40974" y="1467838"/>
                  <a:pt x="18288" y="1724558"/>
                </a:cubicBezTo>
                <a:cubicBezTo>
                  <a:pt x="-4398" y="1981278"/>
                  <a:pt x="36650" y="2215729"/>
                  <a:pt x="18288" y="2424379"/>
                </a:cubicBezTo>
                <a:cubicBezTo>
                  <a:pt x="-74" y="2633029"/>
                  <a:pt x="-9881" y="2874703"/>
                  <a:pt x="18288" y="3049219"/>
                </a:cubicBezTo>
                <a:cubicBezTo>
                  <a:pt x="46457" y="3223735"/>
                  <a:pt x="4078" y="3453850"/>
                  <a:pt x="18288" y="3749040"/>
                </a:cubicBezTo>
                <a:cubicBezTo>
                  <a:pt x="14465" y="3749751"/>
                  <a:pt x="7675" y="3748271"/>
                  <a:pt x="0" y="3749040"/>
                </a:cubicBezTo>
                <a:cubicBezTo>
                  <a:pt x="19669" y="3507959"/>
                  <a:pt x="-9883" y="3339386"/>
                  <a:pt x="0" y="3236671"/>
                </a:cubicBezTo>
                <a:cubicBezTo>
                  <a:pt x="9883" y="3133956"/>
                  <a:pt x="26871" y="2857214"/>
                  <a:pt x="0" y="2536850"/>
                </a:cubicBezTo>
                <a:cubicBezTo>
                  <a:pt x="-26871" y="2216486"/>
                  <a:pt x="4790" y="2156616"/>
                  <a:pt x="0" y="1874520"/>
                </a:cubicBezTo>
                <a:cubicBezTo>
                  <a:pt x="-4790" y="1592424"/>
                  <a:pt x="-3117" y="1558688"/>
                  <a:pt x="0" y="1362151"/>
                </a:cubicBezTo>
                <a:cubicBezTo>
                  <a:pt x="3117" y="1165614"/>
                  <a:pt x="16802" y="1045125"/>
                  <a:pt x="0" y="774802"/>
                </a:cubicBezTo>
                <a:cubicBezTo>
                  <a:pt x="-16802" y="504479"/>
                  <a:pt x="-29640" y="377701"/>
                  <a:pt x="0" y="0"/>
                </a:cubicBezTo>
                <a:close/>
              </a:path>
              <a:path w="18288" h="3749040" stroke="0" extrusionOk="0">
                <a:moveTo>
                  <a:pt x="0" y="0"/>
                </a:moveTo>
                <a:cubicBezTo>
                  <a:pt x="5341" y="9"/>
                  <a:pt x="11148" y="-611"/>
                  <a:pt x="18288" y="0"/>
                </a:cubicBezTo>
                <a:cubicBezTo>
                  <a:pt x="33352" y="227288"/>
                  <a:pt x="30894" y="278824"/>
                  <a:pt x="18288" y="512369"/>
                </a:cubicBezTo>
                <a:cubicBezTo>
                  <a:pt x="5682" y="745914"/>
                  <a:pt x="53060" y="998220"/>
                  <a:pt x="18288" y="1212190"/>
                </a:cubicBezTo>
                <a:cubicBezTo>
                  <a:pt x="-16484" y="1426160"/>
                  <a:pt x="35474" y="1585099"/>
                  <a:pt x="18288" y="1837030"/>
                </a:cubicBezTo>
                <a:cubicBezTo>
                  <a:pt x="1102" y="2088961"/>
                  <a:pt x="16704" y="2251948"/>
                  <a:pt x="18288" y="2386889"/>
                </a:cubicBezTo>
                <a:cubicBezTo>
                  <a:pt x="19872" y="2521830"/>
                  <a:pt x="5902" y="2679005"/>
                  <a:pt x="18288" y="2936748"/>
                </a:cubicBezTo>
                <a:cubicBezTo>
                  <a:pt x="30674" y="3194491"/>
                  <a:pt x="13809" y="3416052"/>
                  <a:pt x="18288" y="3749040"/>
                </a:cubicBezTo>
                <a:cubicBezTo>
                  <a:pt x="9729" y="3749861"/>
                  <a:pt x="3965" y="3749683"/>
                  <a:pt x="0" y="3749040"/>
                </a:cubicBezTo>
                <a:cubicBezTo>
                  <a:pt x="-10152" y="3632102"/>
                  <a:pt x="-5013" y="3340136"/>
                  <a:pt x="0" y="3236671"/>
                </a:cubicBezTo>
                <a:cubicBezTo>
                  <a:pt x="5013" y="3133206"/>
                  <a:pt x="-27249" y="2814766"/>
                  <a:pt x="0" y="2649322"/>
                </a:cubicBezTo>
                <a:cubicBezTo>
                  <a:pt x="27249" y="2483878"/>
                  <a:pt x="8506" y="2308131"/>
                  <a:pt x="0" y="2061972"/>
                </a:cubicBezTo>
                <a:cubicBezTo>
                  <a:pt x="-8506" y="1815813"/>
                  <a:pt x="-14267" y="1574470"/>
                  <a:pt x="0" y="1399642"/>
                </a:cubicBezTo>
                <a:cubicBezTo>
                  <a:pt x="14267" y="1224814"/>
                  <a:pt x="-24839" y="1011862"/>
                  <a:pt x="0" y="812292"/>
                </a:cubicBezTo>
                <a:cubicBezTo>
                  <a:pt x="24839" y="612722"/>
                  <a:pt x="20220" y="372179"/>
                  <a:pt x="0" y="0"/>
                </a:cubicBezTo>
                <a:close/>
              </a:path>
            </a:pathLst>
          </a:custGeom>
          <a:solidFill>
            <a:srgbClr val="9098CC"/>
          </a:solidFill>
          <a:ln w="34925">
            <a:solidFill>
              <a:srgbClr val="9098CC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Rezervirano mjesto sadržaja 2">
            <a:extLst>
              <a:ext uri="{FF2B5EF4-FFF2-40B4-BE49-F238E27FC236}">
                <a16:creationId xmlns:a16="http://schemas.microsoft.com/office/drawing/2014/main" id="{02956BBD-F454-423B-90C1-08837976B2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1756201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169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2B5C44E-129B-4B8E-BFBE-70C215A6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Komparativna analiza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E784BC1-5488-462B-8EF4-FF5A5CD8A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hr-HR" sz="4300" b="1" dirty="0">
                <a:effectLst/>
                <a:latin typeface="Arial Nov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Uspoređivanjem četiriju učeničkih stvaralačkih sastavaka u šestome razredu,  na temu portretiranja dolazi se do zaključka da je najuspjeliji sastavak vezan uz </a:t>
            </a:r>
            <a:r>
              <a:rPr lang="hr-HR" sz="4300" b="1" dirty="0" err="1">
                <a:effectLst/>
                <a:latin typeface="Arial Nov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književnoumjetnički</a:t>
            </a:r>
            <a:r>
              <a:rPr lang="hr-HR" sz="4300" b="1" dirty="0">
                <a:effectLst/>
                <a:latin typeface="Arial Nov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tekst.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4300" b="1" dirty="0">
                <a:effectLst/>
                <a:latin typeface="Arial Nov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prvom primjeru učenik portretira prijatelja, ali mu nedostaje izraza, nepripremljen je i zapravo ne zna što bi pisao. Opis prijatelja je nedovršen i nepotpun. Ima puno nabrajanja i ponavljanja, pojedinosti portreta su nepovezane.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4300" b="1" dirty="0">
                <a:effectLst/>
                <a:latin typeface="Arial Nov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 drugom primjeru učenik opisuje djevojčicu prema likovnome predlošku, ali ne fokusira se na predložak već se udaljuje od teme i opisuje okolišne sadržaje vezane uz djevojčicu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4300" b="1" dirty="0">
                <a:effectLst/>
                <a:latin typeface="Arial Nov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Zapaža  se da se učenik nije pripremao za opis, nego je koristio iskustva i znanje izvan teksta kako bi napisao što više riječi. Stoga su mi misli nepovezane, a rečenice sintaktički nedotjerane.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4300" b="1" dirty="0">
                <a:effectLst/>
                <a:latin typeface="Arial Nov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trećem primjeru prema likovnom predlošku, učenica ne doživljava djevojčicu i tek formalno navodi detalje vanjskoga izgleda. Nema stvaralačkog dijela, kompozicija je stereotipna  i sažeta. Navode se opće misli bez izražavanja vlastitoga stava i osjećaja. Učenica se trudila zadovoljiti formu sastavka bez idejnosti i inovativnosti. </a:t>
            </a: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endParaRPr lang="hr-HR" sz="4300" dirty="0">
              <a:effectLst/>
              <a:latin typeface="Arial Nova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endParaRPr lang="hr-HR" sz="4300" dirty="0">
              <a:effectLst/>
              <a:latin typeface="Arial Nova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629409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6B305F-95C7-4FF2-8935-305655D0E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Različitosti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5B4AA51-3D27-4F19-9967-28B7C00B8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posljednjem primjeru koji je temeljen na </a:t>
            </a:r>
            <a:r>
              <a:rPr lang="hr-HR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književnoumjetničkom</a:t>
            </a:r>
            <a:r>
              <a:rPr lang="hr-H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tekstu, uočava se stvaralački dio gdje učenica u književnom liku prepoznaje izazov za pisanje.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Sadržaj je razrađen tako da se unutar priče smješta portret.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Izrazi su funkcionalno rabljeni, iskazani su osjećaji i vlastiti stav. Vrijedno je zapaziti utjecaj </a:t>
            </a:r>
            <a:r>
              <a:rPr lang="hr-HR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književnoumjetničkog</a:t>
            </a:r>
            <a:r>
              <a:rPr lang="hr-H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teksta na odnose likova u priči koji se prenose na stvaran život i svakodnevne vršnjačke probleme. Najvrjednija ja poruka samopouzdanja kao pozitivna refleksija na temu. Učenica je pripremljena i točno zna o čemu treba pisati. Rečenice su stilski dotjerane i pravilno ulančane.</a:t>
            </a:r>
            <a:endParaRPr lang="hr-HR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Zaključna misao nakon sačinjene analize učeničkih sastavaka, navodi na konstataciju da </a:t>
            </a:r>
            <a:r>
              <a:rPr lang="hr-HR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književnoumjetnički</a:t>
            </a:r>
            <a:r>
              <a:rPr lang="hr-H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tekstovi imaju znatan i pozitivan utjecaj na pisano jezično izražavanje. Iz navedenih primjera, razvidno je da učenici pokazuju kreativnost kada su u pitanju dobro razrađene teme i poznate situacije u kojima se otvara prostor za njihov stvaralački izričaj.</a:t>
            </a:r>
            <a:endParaRPr lang="hr-HR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701456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BCCF782-BE7B-4D7E-8C4F-ACF2287F4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Tablični prikaz usporedbe sastavaka</a:t>
            </a: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189B9EDB-656E-47F0-8077-B2DA4306A2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5138571"/>
              </p:ext>
            </p:extLst>
          </p:nvPr>
        </p:nvGraphicFramePr>
        <p:xfrm>
          <a:off x="1352938" y="2223764"/>
          <a:ext cx="7704221" cy="44806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0472">
                  <a:extLst>
                    <a:ext uri="{9D8B030D-6E8A-4147-A177-3AD203B41FA5}">
                      <a16:colId xmlns:a16="http://schemas.microsoft.com/office/drawing/2014/main" val="4082587617"/>
                    </a:ext>
                  </a:extLst>
                </a:gridCol>
                <a:gridCol w="1585281">
                  <a:extLst>
                    <a:ext uri="{9D8B030D-6E8A-4147-A177-3AD203B41FA5}">
                      <a16:colId xmlns:a16="http://schemas.microsoft.com/office/drawing/2014/main" val="1426158696"/>
                    </a:ext>
                  </a:extLst>
                </a:gridCol>
                <a:gridCol w="1586156">
                  <a:extLst>
                    <a:ext uri="{9D8B030D-6E8A-4147-A177-3AD203B41FA5}">
                      <a16:colId xmlns:a16="http://schemas.microsoft.com/office/drawing/2014/main" val="4009856562"/>
                    </a:ext>
                  </a:extLst>
                </a:gridCol>
                <a:gridCol w="1586156">
                  <a:extLst>
                    <a:ext uri="{9D8B030D-6E8A-4147-A177-3AD203B41FA5}">
                      <a16:colId xmlns:a16="http://schemas.microsoft.com/office/drawing/2014/main" val="4181411721"/>
                    </a:ext>
                  </a:extLst>
                </a:gridCol>
                <a:gridCol w="1586156">
                  <a:extLst>
                    <a:ext uri="{9D8B030D-6E8A-4147-A177-3AD203B41FA5}">
                      <a16:colId xmlns:a16="http://schemas.microsoft.com/office/drawing/2014/main" val="647850686"/>
                    </a:ext>
                  </a:extLst>
                </a:gridCol>
              </a:tblGrid>
              <a:tr h="4404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Sastavnice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Primjer 1.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Primjer 2.</a:t>
                      </a:r>
                      <a:endParaRPr lang="hr-HR" sz="1100" b="1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Primjer 3.</a:t>
                      </a:r>
                      <a:endParaRPr lang="hr-HR" sz="1100" b="1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Primjer 4.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846262640"/>
                  </a:ext>
                </a:extLst>
              </a:tr>
              <a:tr h="4404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Pristup temi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Ostvaren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Ostvaren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Ostvaren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Ostvaren</a:t>
                      </a:r>
                      <a:endParaRPr lang="hr-HR" sz="1100" b="1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801619089"/>
                  </a:ext>
                </a:extLst>
              </a:tr>
              <a:tr h="4404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Struktura sastavka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Djelomična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Nepotpuna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Pretežita </a:t>
                      </a:r>
                      <a:endParaRPr lang="hr-HR" sz="1100" b="1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Potpuna</a:t>
                      </a:r>
                      <a:endParaRPr lang="hr-HR" sz="1100" b="1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904440132"/>
                  </a:ext>
                </a:extLst>
              </a:tr>
              <a:tr h="4404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Kompozicija</a:t>
                      </a:r>
                      <a:endParaRPr lang="hr-HR" sz="1100" b="1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Nepotpuna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Nepotpuna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Pretežita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Potuna</a:t>
                      </a:r>
                      <a:endParaRPr lang="hr-HR" sz="1100" b="1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243611249"/>
                  </a:ext>
                </a:extLst>
              </a:tr>
              <a:tr h="4404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Stil</a:t>
                      </a:r>
                      <a:endParaRPr lang="hr-HR" sz="1100" b="1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Djelomično dosljedan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Nedosljedan</a:t>
                      </a:r>
                      <a:endParaRPr lang="hr-HR" sz="1100" b="1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Sažet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Dosljedan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31044590"/>
                  </a:ext>
                </a:extLst>
              </a:tr>
              <a:tr h="4389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Sintaksa rečenica</a:t>
                      </a:r>
                      <a:endParaRPr lang="hr-HR" sz="1100" b="1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Djelomično ulančane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Uglavnom </a:t>
                      </a:r>
                      <a:r>
                        <a:rPr lang="hr-HR" sz="1400" b="1" dirty="0" err="1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neulančane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Ulančane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Potpuno ulančane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53879627"/>
                  </a:ext>
                </a:extLst>
              </a:tr>
              <a:tr h="4404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Motiviranost</a:t>
                      </a:r>
                      <a:endParaRPr lang="hr-HR" sz="1100" b="1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Djelomična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Djelomična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Djelomična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Potpuna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93069518"/>
                  </a:ext>
                </a:extLst>
              </a:tr>
              <a:tr h="4404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Kreativnost</a:t>
                      </a:r>
                      <a:endParaRPr lang="hr-HR" sz="1100" b="1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U manjoj mjeri.</a:t>
                      </a:r>
                      <a:endParaRPr lang="hr-HR" sz="1100" b="1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Ne zapaža se.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Ne zapaža se.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U velikoj mjeri.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0447377"/>
                  </a:ext>
                </a:extLst>
              </a:tr>
              <a:tr h="4404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Inovativnost</a:t>
                      </a:r>
                      <a:endParaRPr lang="hr-HR" sz="1100" b="1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Ne zapaža se</a:t>
                      </a:r>
                      <a:endParaRPr lang="hr-HR" sz="1100" b="1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Ne zapaža se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Ne zapaža se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Zapaža se</a:t>
                      </a:r>
                      <a:endParaRPr lang="hr-HR" sz="1100" b="1" dirty="0">
                        <a:solidFill>
                          <a:schemeClr val="tx2"/>
                        </a:solidFill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62578673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B7FAF2E9-1858-4B6B-B955-E6D64DA75A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4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hr-HR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6573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437EBE0-5A3B-4271-B9EC-A941D5862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Analizom sastavaka zaključuje se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49CB0CB-1E14-4122-A8B8-D6C3BA92F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Sastavci inspirirani </a:t>
            </a:r>
            <a:r>
              <a:rPr lang="hr-HR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književnoumjetničkim</a:t>
            </a:r>
            <a:r>
              <a:rPr lang="hr-H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tekstovima uspjeliji su od slobodnih tema.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Uočava se povezanost doživljaja i izražaja (ekspresije i impresije) i izgradnja kritičke svijesti usmjerene na kreativnost.</a:t>
            </a:r>
            <a:endParaRPr lang="hr-H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Izvodi se zaključak da književnost ima znatan utjecaj na poticanje stvaralačkih i kreativnih sposobnosti kod učenika.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Spontano doživljavanje </a:t>
            </a:r>
            <a:r>
              <a:rPr lang="hr-HR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književnoumjetničkog</a:t>
            </a:r>
            <a:r>
              <a:rPr lang="hr-H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djela kao izraz kreativne moći pokazalo se stvaralački dojmljivije u odnosu na teme koje učenici slobodno biraju. U tom pogledu književnost utječe u razvoju svestrane ličnosti u uvjetima urbano-civilizacijske kulture.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r-H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Stoga je poticanje čitanja kod mladih naraštaja nacionalni program na kojem treba ustrajati. </a:t>
            </a:r>
            <a:endParaRPr lang="hr-H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239039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rgbClr val="9098CC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46CBF38-E5CB-4F2F-B8E2-1D39611D4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hr-HR" sz="6800">
                <a:solidFill>
                  <a:schemeClr val="bg1"/>
                </a:solidFill>
              </a:rPr>
              <a:t>Prijedlozi tema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20E522E-F683-4EB7-9846-6AE84F320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Dramski tekst: Ja nisam Julija niti si ti Romeo         Dao sam ga sa srcem  (prema </a:t>
            </a:r>
            <a:r>
              <a:rPr lang="hr-HR" sz="1800" dirty="0" err="1">
                <a:latin typeface="Arial" panose="020B0604020202020204" pitchFamily="34" charset="0"/>
                <a:cs typeface="Arial" panose="020B0604020202020204" pitchFamily="34" charset="0"/>
              </a:rPr>
              <a:t>knnjževnom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 tekstu)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Pisma književnome liku:                                           Čvrsto drži </a:t>
            </a:r>
            <a:r>
              <a:rPr lang="hr-HR" sz="1800" dirty="0" err="1">
                <a:latin typeface="Arial" panose="020B0604020202020204" pitchFamily="34" charset="0"/>
                <a:cs typeface="Arial" panose="020B0604020202020204" pitchFamily="34" charset="0"/>
              </a:rPr>
              <a:t>joystick</a:t>
            </a:r>
            <a:endParaRPr lang="hr-H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Dragi Mali Priče                                                      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Draga Anna (Frank)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Draga Janice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Dragi Bijeli Klaune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Draga </a:t>
            </a:r>
            <a:r>
              <a:rPr lang="hr-HR" sz="1800" dirty="0" err="1">
                <a:latin typeface="Arial" panose="020B0604020202020204" pitchFamily="34" charset="0"/>
                <a:cs typeface="Arial" panose="020B0604020202020204" pitchFamily="34" charset="0"/>
              </a:rPr>
              <a:t>Parvana</a:t>
            </a:r>
            <a:endParaRPr lang="hr-H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Dragi Divlji konju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Draga Julija</a:t>
            </a:r>
          </a:p>
        </p:txBody>
      </p:sp>
    </p:spTree>
    <p:extLst>
      <p:ext uri="{BB962C8B-B14F-4D97-AF65-F5344CB8AC3E}">
        <p14:creationId xmlns:p14="http://schemas.microsoft.com/office/powerpoint/2010/main" val="28800184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6B498F-323E-472C-AAD1-3FB39C4E7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Ishodi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CD1CBEA-8574-453B-A266-DF33BC6D7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lphaUcPeriod"/>
            </a:pPr>
            <a:r>
              <a:rPr lang="hr-HR" sz="1600" dirty="0">
                <a:latin typeface="Arial" panose="020B0604020202020204" pitchFamily="34" charset="0"/>
                <a:cs typeface="Arial" panose="020B0604020202020204" pitchFamily="34" charset="0"/>
              </a:rPr>
              <a:t>5.4. Učenik piše tekstove trodijelne strukture u skladu s temom.</a:t>
            </a:r>
          </a:p>
          <a:p>
            <a:pPr marL="0" indent="0">
              <a:buNone/>
            </a:pPr>
            <a:r>
              <a:rPr lang="hr-HR" sz="1600" dirty="0">
                <a:latin typeface="Arial" panose="020B0604020202020204" pitchFamily="34" charset="0"/>
                <a:cs typeface="Arial" panose="020B0604020202020204" pitchFamily="34" charset="0"/>
              </a:rPr>
              <a:t>B. 5.4./B.6.4./ B.7.4./B.8.4. Učenik oblikuje uratke u kojima dolazi do izražaja kreativnost, originalnost i stvaralačko mišljenje.</a:t>
            </a:r>
          </a:p>
          <a:p>
            <a:pPr marL="0" indent="0">
              <a:buNone/>
            </a:pPr>
            <a:r>
              <a:rPr lang="hr-HR" sz="1600" dirty="0">
                <a:latin typeface="Arial" panose="020B0604020202020204" pitchFamily="34" charset="0"/>
                <a:cs typeface="Arial" panose="020B0604020202020204" pitchFamily="34" charset="0"/>
              </a:rPr>
              <a:t>A.6.4. Učenik izrađuje plan pisanja, uspoređuje podatke prema važnosti.</a:t>
            </a:r>
          </a:p>
          <a:p>
            <a:pPr marL="0" indent="0">
              <a:buNone/>
            </a:pPr>
            <a:r>
              <a:rPr lang="hr-HR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B.7. 4. / B.8.4. Učenik se stvaralački izražava prema vlastitome interesu potaknut različitim iskustvima i doživljajima književnoga teksta.</a:t>
            </a:r>
          </a:p>
          <a:p>
            <a:pPr marL="0" indent="0">
              <a:buNone/>
            </a:pP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8805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2C5D5B-DC43-4695-9A7A-CCE75A951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OH, opet sastavak</a:t>
            </a:r>
          </a:p>
        </p:txBody>
      </p:sp>
      <p:pic>
        <p:nvPicPr>
          <p:cNvPr id="5122" name="Picture 2" descr="Slikovni rezultat za crtež učenika">
            <a:extLst>
              <a:ext uri="{FF2B5EF4-FFF2-40B4-BE49-F238E27FC236}">
                <a16:creationId xmlns:a16="http://schemas.microsoft.com/office/drawing/2014/main" id="{0B000465-7DBB-4DDB-A517-6F02DA6357E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066" y="3242733"/>
            <a:ext cx="2421467" cy="261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Slikovni rezultat za crtež učenika">
            <a:extLst>
              <a:ext uri="{FF2B5EF4-FFF2-40B4-BE49-F238E27FC236}">
                <a16:creationId xmlns:a16="http://schemas.microsoft.com/office/drawing/2014/main" id="{E1A3FCF9-C9A1-4A61-8930-3FB2601777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3088" y="3130240"/>
            <a:ext cx="2105025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lačić za misli: oblak 3">
            <a:extLst>
              <a:ext uri="{FF2B5EF4-FFF2-40B4-BE49-F238E27FC236}">
                <a16:creationId xmlns:a16="http://schemas.microsoft.com/office/drawing/2014/main" id="{A1677BAE-BA72-4541-A306-C3C0E9FD26D7}"/>
              </a:ext>
            </a:extLst>
          </p:cNvPr>
          <p:cNvSpPr/>
          <p:nvPr/>
        </p:nvSpPr>
        <p:spPr>
          <a:xfrm>
            <a:off x="7543800" y="2650067"/>
            <a:ext cx="914400" cy="612648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</a:t>
            </a:r>
          </a:p>
        </p:txBody>
      </p:sp>
      <p:sp>
        <p:nvSpPr>
          <p:cNvPr id="8" name="Oblačić za misli: oblak 7">
            <a:extLst>
              <a:ext uri="{FF2B5EF4-FFF2-40B4-BE49-F238E27FC236}">
                <a16:creationId xmlns:a16="http://schemas.microsoft.com/office/drawing/2014/main" id="{148C2D3F-D13C-4B9F-9673-13CD6A26AAFA}"/>
              </a:ext>
            </a:extLst>
          </p:cNvPr>
          <p:cNvSpPr/>
          <p:nvPr/>
        </p:nvSpPr>
        <p:spPr>
          <a:xfrm>
            <a:off x="8734425" y="2682409"/>
            <a:ext cx="914400" cy="612648"/>
          </a:xfrm>
          <a:prstGeom prst="cloud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</a:t>
            </a:r>
          </a:p>
        </p:txBody>
      </p:sp>
      <p:sp>
        <p:nvSpPr>
          <p:cNvPr id="9" name="Oblačić za misli: oblak 8">
            <a:extLst>
              <a:ext uri="{FF2B5EF4-FFF2-40B4-BE49-F238E27FC236}">
                <a16:creationId xmlns:a16="http://schemas.microsoft.com/office/drawing/2014/main" id="{EC6119DE-2FED-4A5B-8CB8-8BC05D25E98E}"/>
              </a:ext>
            </a:extLst>
          </p:cNvPr>
          <p:cNvSpPr/>
          <p:nvPr/>
        </p:nvSpPr>
        <p:spPr>
          <a:xfrm>
            <a:off x="3208867" y="2142067"/>
            <a:ext cx="1600199" cy="988173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OVAKO  NE</a:t>
            </a:r>
          </a:p>
        </p:txBody>
      </p:sp>
    </p:spTree>
    <p:extLst>
      <p:ext uri="{BB962C8B-B14F-4D97-AF65-F5344CB8AC3E}">
        <p14:creationId xmlns:p14="http://schemas.microsoft.com/office/powerpoint/2010/main" val="1205205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rgbClr val="9098CC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F36D5D95-BAB3-4BE6-9F7F-251EE76D0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hr-HR" sz="4100">
                <a:solidFill>
                  <a:schemeClr val="bg1"/>
                </a:solidFill>
              </a:rPr>
              <a:t>Pitanje za promišljanje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CB9E1C9-01CB-4F08-B0DA-363AE8919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882315"/>
            <a:ext cx="5254754" cy="5294647"/>
          </a:xfrm>
        </p:spPr>
        <p:txBody>
          <a:bodyPr>
            <a:normAutofit/>
          </a:bodyPr>
          <a:lstStyle/>
          <a:p>
            <a:endParaRPr lang="hr-HR" dirty="0"/>
          </a:p>
          <a:p>
            <a:pPr marL="0" indent="0">
              <a:buNone/>
            </a:pPr>
            <a:r>
              <a:rPr lang="hr-HR" sz="6600" b="1" dirty="0">
                <a:latin typeface="Abadi" panose="020B0604020104020204" pitchFamily="34" charset="0"/>
              </a:rPr>
              <a:t>Vole li učenici pisati sastavke?</a:t>
            </a:r>
          </a:p>
        </p:txBody>
      </p:sp>
    </p:spTree>
    <p:extLst>
      <p:ext uri="{BB962C8B-B14F-4D97-AF65-F5344CB8AC3E}">
        <p14:creationId xmlns:p14="http://schemas.microsoft.com/office/powerpoint/2010/main" val="1774765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rgbClr val="9098CC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3E93696C-E21E-42B6-AB9F-CCC08757E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hr-HR" sz="6800">
                <a:solidFill>
                  <a:schemeClr val="bg1"/>
                </a:solidFill>
              </a:rPr>
              <a:t>Pitanje za učenike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F1C57A1-EB4E-4BA5-8846-E60762EB1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 </a:t>
            </a:r>
            <a:r>
              <a:rPr lang="hr-HR" sz="6600" dirty="0">
                <a:latin typeface="Abadi" panose="020B0604020104020204" pitchFamily="34" charset="0"/>
              </a:rPr>
              <a:t>Volite li pisati sastavke?</a:t>
            </a:r>
          </a:p>
        </p:txBody>
      </p:sp>
    </p:spTree>
    <p:extLst>
      <p:ext uri="{BB962C8B-B14F-4D97-AF65-F5344CB8AC3E}">
        <p14:creationId xmlns:p14="http://schemas.microsoft.com/office/powerpoint/2010/main" val="4042302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FBCB9A-0CBF-4A08-996B-C58DDF4B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Učenici odgovaraju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53BE941-A768-4258-A2F8-4B6FF3856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>
                <a:latin typeface="Abadi" panose="020B0604020104020204" pitchFamily="34" charset="0"/>
              </a:rPr>
              <a:t>Uzorak</a:t>
            </a:r>
          </a:p>
          <a:p>
            <a:pPr marL="0" indent="0">
              <a:buNone/>
            </a:pPr>
            <a:r>
              <a:rPr lang="hr-HR" dirty="0">
                <a:latin typeface="Abadi" panose="020B0604020104020204" pitchFamily="34" charset="0"/>
              </a:rPr>
              <a:t>Anketirano je 60 učenika od 5. do 8. razreda.</a:t>
            </a:r>
          </a:p>
          <a:p>
            <a:pPr marL="0" indent="0">
              <a:buNone/>
            </a:pPr>
            <a:r>
              <a:rPr lang="hr-HR" dirty="0">
                <a:latin typeface="Abadi" panose="020B0604020104020204" pitchFamily="34" charset="0"/>
              </a:rPr>
              <a:t>33 dječaka i 27 djevojčica.</a:t>
            </a:r>
          </a:p>
          <a:p>
            <a:pPr marL="0" indent="0">
              <a:buNone/>
            </a:pPr>
            <a:r>
              <a:rPr lang="hr-HR" dirty="0">
                <a:latin typeface="Abadi" panose="020B0604020104020204" pitchFamily="34" charset="0"/>
              </a:rPr>
              <a:t>Pitanje: Volite li pisati sastavke?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graphicFrame>
        <p:nvGraphicFramePr>
          <p:cNvPr id="5" name="Tablica 5">
            <a:extLst>
              <a:ext uri="{FF2B5EF4-FFF2-40B4-BE49-F238E27FC236}">
                <a16:creationId xmlns:a16="http://schemas.microsoft.com/office/drawing/2014/main" id="{0FEBC92F-4262-427C-BC37-45B12D4B78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220834"/>
              </p:ext>
            </p:extLst>
          </p:nvPr>
        </p:nvGraphicFramePr>
        <p:xfrm>
          <a:off x="1074198" y="4536488"/>
          <a:ext cx="9085800" cy="1233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8600">
                  <a:extLst>
                    <a:ext uri="{9D8B030D-6E8A-4147-A177-3AD203B41FA5}">
                      <a16:colId xmlns:a16="http://schemas.microsoft.com/office/drawing/2014/main" val="4238187108"/>
                    </a:ext>
                  </a:extLst>
                </a:gridCol>
                <a:gridCol w="3028600">
                  <a:extLst>
                    <a:ext uri="{9D8B030D-6E8A-4147-A177-3AD203B41FA5}">
                      <a16:colId xmlns:a16="http://schemas.microsoft.com/office/drawing/2014/main" val="1906063840"/>
                    </a:ext>
                  </a:extLst>
                </a:gridCol>
                <a:gridCol w="3028600">
                  <a:extLst>
                    <a:ext uri="{9D8B030D-6E8A-4147-A177-3AD203B41FA5}">
                      <a16:colId xmlns:a16="http://schemas.microsoft.com/office/drawing/2014/main" val="1497515241"/>
                    </a:ext>
                  </a:extLst>
                </a:gridCol>
              </a:tblGrid>
              <a:tr h="411214">
                <a:tc>
                  <a:txBody>
                    <a:bodyPr/>
                    <a:lstStyle/>
                    <a:p>
                      <a:r>
                        <a:rPr lang="hr-HR" sz="1800" b="0" dirty="0">
                          <a:latin typeface="Abadi" panose="020B0604020104020204" pitchFamily="34" charset="0"/>
                        </a:rPr>
                        <a:t>                     </a:t>
                      </a:r>
                      <a:r>
                        <a:rPr lang="hr-HR" sz="1800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DA</a:t>
                      </a:r>
                      <a:endParaRPr lang="hr-HR" sz="1800" b="0" dirty="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8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                  KATKAD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8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                  NE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087172"/>
                  </a:ext>
                </a:extLst>
              </a:tr>
              <a:tr h="411214">
                <a:tc>
                  <a:txBody>
                    <a:bodyPr/>
                    <a:lstStyle/>
                    <a:p>
                      <a:r>
                        <a:rPr lang="hr-HR" sz="1800" dirty="0">
                          <a:latin typeface="Abadi" panose="020B0604020104020204" pitchFamily="34" charset="0"/>
                        </a:rPr>
                        <a:t>                    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dirty="0">
                          <a:latin typeface="Abadi" panose="020B0604020104020204" pitchFamily="34" charset="0"/>
                        </a:rPr>
                        <a:t>                41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dirty="0">
                          <a:latin typeface="Abadi" panose="020B0604020104020204" pitchFamily="34" charset="0"/>
                        </a:rPr>
                        <a:t>                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897792"/>
                  </a:ext>
                </a:extLst>
              </a:tr>
              <a:tr h="411214">
                <a:tc>
                  <a:txBody>
                    <a:bodyPr/>
                    <a:lstStyle/>
                    <a:p>
                      <a:r>
                        <a:rPr lang="hr-HR" sz="1800" dirty="0">
                          <a:latin typeface="Abadi" panose="020B0604020104020204" pitchFamily="34" charset="0"/>
                        </a:rPr>
                        <a:t>                  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dirty="0">
                          <a:latin typeface="Abadi" panose="020B0604020104020204" pitchFamily="34" charset="0"/>
                        </a:rPr>
                        <a:t>              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dirty="0">
                          <a:latin typeface="Abadi" panose="020B0604020104020204" pitchFamily="34" charset="0"/>
                        </a:rPr>
                        <a:t>                21%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314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975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7E4D9578-9611-4CED-873D-5048C96F2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9">
            <a:extLst>
              <a:ext uri="{FF2B5EF4-FFF2-40B4-BE49-F238E27FC236}">
                <a16:creationId xmlns:a16="http://schemas.microsoft.com/office/drawing/2014/main" id="{4241C762-7335-46DA-9C85-927E705B88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388668" cy="6858000"/>
          </a:xfrm>
          <a:custGeom>
            <a:avLst/>
            <a:gdLst>
              <a:gd name="connsiteX0" fmla="*/ 0 w 7388668"/>
              <a:gd name="connsiteY0" fmla="*/ 0 h 6858000"/>
              <a:gd name="connsiteX1" fmla="*/ 7369853 w 7388668"/>
              <a:gd name="connsiteY1" fmla="*/ 0 h 6858000"/>
              <a:gd name="connsiteX2" fmla="*/ 7363414 w 7388668"/>
              <a:gd name="connsiteY2" fmla="*/ 160754 h 6858000"/>
              <a:gd name="connsiteX3" fmla="*/ 7367470 w 7388668"/>
              <a:gd name="connsiteY3" fmla="*/ 350870 h 6858000"/>
              <a:gd name="connsiteX4" fmla="*/ 7368485 w 7388668"/>
              <a:gd name="connsiteY4" fmla="*/ 738248 h 6858000"/>
              <a:gd name="connsiteX5" fmla="*/ 7367598 w 7388668"/>
              <a:gd name="connsiteY5" fmla="*/ 1051329 h 6858000"/>
              <a:gd name="connsiteX6" fmla="*/ 7372750 w 7388668"/>
              <a:gd name="connsiteY6" fmla="*/ 1216617 h 6858000"/>
              <a:gd name="connsiteX7" fmla="*/ 7374114 w 7388668"/>
              <a:gd name="connsiteY7" fmla="*/ 1216617 h 6858000"/>
              <a:gd name="connsiteX8" fmla="*/ 7374491 w 7388668"/>
              <a:gd name="connsiteY8" fmla="*/ 1241159 h 6858000"/>
              <a:gd name="connsiteX9" fmla="*/ 7372627 w 7388668"/>
              <a:gd name="connsiteY9" fmla="*/ 1298998 h 6858000"/>
              <a:gd name="connsiteX10" fmla="*/ 7372264 w 7388668"/>
              <a:gd name="connsiteY10" fmla="*/ 1314450 h 6858000"/>
              <a:gd name="connsiteX11" fmla="*/ 7372129 w 7388668"/>
              <a:gd name="connsiteY11" fmla="*/ 1314450 h 6858000"/>
              <a:gd name="connsiteX12" fmla="*/ 7367711 w 7388668"/>
              <a:gd name="connsiteY12" fmla="*/ 1451529 h 6858000"/>
              <a:gd name="connsiteX13" fmla="*/ 7376602 w 7388668"/>
              <a:gd name="connsiteY13" fmla="*/ 1777349 h 6858000"/>
              <a:gd name="connsiteX14" fmla="*/ 7363899 w 7388668"/>
              <a:gd name="connsiteY14" fmla="*/ 2237181 h 6858000"/>
              <a:gd name="connsiteX15" fmla="*/ 7367075 w 7388668"/>
              <a:gd name="connsiteY15" fmla="*/ 2901271 h 6858000"/>
              <a:gd name="connsiteX16" fmla="*/ 7388668 w 7388668"/>
              <a:gd name="connsiteY16" fmla="*/ 3385366 h 6858000"/>
              <a:gd name="connsiteX17" fmla="*/ 7366186 w 7388668"/>
              <a:gd name="connsiteY17" fmla="*/ 3749928 h 6858000"/>
              <a:gd name="connsiteX18" fmla="*/ 7365169 w 7388668"/>
              <a:gd name="connsiteY18" fmla="*/ 4167080 h 6858000"/>
              <a:gd name="connsiteX19" fmla="*/ 7369996 w 7388668"/>
              <a:gd name="connsiteY19" fmla="*/ 4538757 h 6858000"/>
              <a:gd name="connsiteX20" fmla="*/ 7377365 w 7388668"/>
              <a:gd name="connsiteY20" fmla="*/ 4950193 h 6858000"/>
              <a:gd name="connsiteX21" fmla="*/ 7359961 w 7388668"/>
              <a:gd name="connsiteY21" fmla="*/ 5366074 h 6858000"/>
              <a:gd name="connsiteX22" fmla="*/ 7359961 w 7388668"/>
              <a:gd name="connsiteY22" fmla="*/ 5739911 h 6858000"/>
              <a:gd name="connsiteX23" fmla="*/ 7380159 w 7388668"/>
              <a:gd name="connsiteY23" fmla="*/ 6321306 h 6858000"/>
              <a:gd name="connsiteX24" fmla="*/ 7371474 w 7388668"/>
              <a:gd name="connsiteY24" fmla="*/ 6858000 h 6858000"/>
              <a:gd name="connsiteX25" fmla="*/ 0 w 7388668"/>
              <a:gd name="connsiteY2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7388668" h="6858000">
                <a:moveTo>
                  <a:pt x="0" y="0"/>
                </a:moveTo>
                <a:lnTo>
                  <a:pt x="7369853" y="0"/>
                </a:lnTo>
                <a:lnTo>
                  <a:pt x="7363414" y="160754"/>
                </a:lnTo>
                <a:cubicBezTo>
                  <a:pt x="7362820" y="224139"/>
                  <a:pt x="7364172" y="287545"/>
                  <a:pt x="7367470" y="350870"/>
                </a:cubicBezTo>
                <a:cubicBezTo>
                  <a:pt x="7375996" y="479826"/>
                  <a:pt x="7376327" y="609245"/>
                  <a:pt x="7368485" y="738248"/>
                </a:cubicBezTo>
                <a:cubicBezTo>
                  <a:pt x="7361913" y="842483"/>
                  <a:pt x="7361610" y="947053"/>
                  <a:pt x="7367598" y="1051329"/>
                </a:cubicBezTo>
                <a:lnTo>
                  <a:pt x="7372750" y="1216617"/>
                </a:lnTo>
                <a:lnTo>
                  <a:pt x="7374114" y="1216617"/>
                </a:lnTo>
                <a:lnTo>
                  <a:pt x="7374491" y="1241159"/>
                </a:lnTo>
                <a:lnTo>
                  <a:pt x="7372627" y="1298998"/>
                </a:lnTo>
                <a:lnTo>
                  <a:pt x="7372264" y="1314450"/>
                </a:lnTo>
                <a:lnTo>
                  <a:pt x="7372129" y="1314450"/>
                </a:lnTo>
                <a:lnTo>
                  <a:pt x="7367711" y="1451529"/>
                </a:lnTo>
                <a:cubicBezTo>
                  <a:pt x="7361994" y="1560263"/>
                  <a:pt x="7370631" y="1668870"/>
                  <a:pt x="7376602" y="1777349"/>
                </a:cubicBezTo>
                <a:cubicBezTo>
                  <a:pt x="7385113" y="1931051"/>
                  <a:pt x="7374951" y="2084116"/>
                  <a:pt x="7363899" y="2237181"/>
                </a:cubicBezTo>
                <a:cubicBezTo>
                  <a:pt x="7348656" y="2458587"/>
                  <a:pt x="7357167" y="2679992"/>
                  <a:pt x="7367075" y="2901271"/>
                </a:cubicBezTo>
                <a:cubicBezTo>
                  <a:pt x="7374316" y="3062594"/>
                  <a:pt x="7386891" y="3223789"/>
                  <a:pt x="7388668" y="3385366"/>
                </a:cubicBezTo>
                <a:cubicBezTo>
                  <a:pt x="7388732" y="3507234"/>
                  <a:pt x="7381225" y="3628988"/>
                  <a:pt x="7366186" y="3749928"/>
                </a:cubicBezTo>
                <a:cubicBezTo>
                  <a:pt x="7350561" y="3888895"/>
                  <a:pt x="7357294" y="4027988"/>
                  <a:pt x="7365169" y="4167080"/>
                </a:cubicBezTo>
                <a:cubicBezTo>
                  <a:pt x="7372029" y="4290930"/>
                  <a:pt x="7372410" y="4414907"/>
                  <a:pt x="7369996" y="4538757"/>
                </a:cubicBezTo>
                <a:cubicBezTo>
                  <a:pt x="7367329" y="4676072"/>
                  <a:pt x="7367964" y="4813259"/>
                  <a:pt x="7377365" y="4950193"/>
                </a:cubicBezTo>
                <a:cubicBezTo>
                  <a:pt x="7388097" y="5089018"/>
                  <a:pt x="7382255" y="5228633"/>
                  <a:pt x="7359961" y="5366074"/>
                </a:cubicBezTo>
                <a:cubicBezTo>
                  <a:pt x="7339129" y="5490178"/>
                  <a:pt x="7344846" y="5615552"/>
                  <a:pt x="7359961" y="5739911"/>
                </a:cubicBezTo>
                <a:cubicBezTo>
                  <a:pt x="7383207" y="5933243"/>
                  <a:pt x="7383207" y="6127211"/>
                  <a:pt x="7380159" y="6321306"/>
                </a:cubicBezTo>
                <a:lnTo>
                  <a:pt x="737147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909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5ADB12E-36A6-437D-8B98-2E17D06DE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43467"/>
            <a:ext cx="5788152" cy="5571066"/>
          </a:xfrm>
        </p:spPr>
        <p:txBody>
          <a:bodyPr anchor="ctr">
            <a:normAutofit/>
          </a:bodyPr>
          <a:lstStyle/>
          <a:p>
            <a:r>
              <a:rPr lang="hr-HR" sz="7400" dirty="0">
                <a:solidFill>
                  <a:schemeClr val="bg1"/>
                </a:solidFill>
              </a:rPr>
              <a:t>Kako učenici doživljavaju pisanje sastavaka?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64ADE00-EDC9-40D2-B5CB-27552596E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00416" y="643467"/>
            <a:ext cx="3447288" cy="5571066"/>
          </a:xfrm>
        </p:spPr>
        <p:txBody>
          <a:bodyPr anchor="ctr">
            <a:normAutofit fontScale="92500" lnSpcReduction="20000"/>
          </a:bodyPr>
          <a:lstStyle/>
          <a:p>
            <a:r>
              <a:rPr lang="hr-HR" dirty="0">
                <a:latin typeface="Abadi" panose="020B0604020104020204" pitchFamily="34" charset="0"/>
              </a:rPr>
              <a:t>Uh, opet sastavak.</a:t>
            </a:r>
          </a:p>
          <a:p>
            <a:r>
              <a:rPr lang="hr-HR" dirty="0">
                <a:latin typeface="Abadi" panose="020B0604020104020204" pitchFamily="34" charset="0"/>
              </a:rPr>
              <a:t>Samo ne sastavak.</a:t>
            </a:r>
          </a:p>
          <a:p>
            <a:r>
              <a:rPr lang="hr-HR" dirty="0">
                <a:latin typeface="Abadi" panose="020B0604020104020204" pitchFamily="34" charset="0"/>
              </a:rPr>
              <a:t>Ne znam što bih pisao?</a:t>
            </a:r>
          </a:p>
          <a:p>
            <a:r>
              <a:rPr lang="hr-HR" dirty="0">
                <a:latin typeface="Abadi" panose="020B0604020104020204" pitchFamily="34" charset="0"/>
              </a:rPr>
              <a:t>Napisat ću bilo što, samo da se riješim.</a:t>
            </a:r>
          </a:p>
          <a:p>
            <a:r>
              <a:rPr lang="hr-HR" dirty="0">
                <a:latin typeface="Abadi" panose="020B0604020104020204" pitchFamily="34" charset="0"/>
              </a:rPr>
              <a:t>Mama, sestro, napišite mi sastavak.</a:t>
            </a:r>
          </a:p>
          <a:p>
            <a:r>
              <a:rPr lang="hr-HR" dirty="0">
                <a:latin typeface="Abadi" panose="020B0604020104020204" pitchFamily="34" charset="0"/>
              </a:rPr>
              <a:t>Jedva čekam da pročitam svoj sastavak.</a:t>
            </a:r>
          </a:p>
          <a:p>
            <a:r>
              <a:rPr lang="hr-HR" dirty="0">
                <a:latin typeface="Abadi" panose="020B0604020104020204" pitchFamily="34" charset="0"/>
              </a:rPr>
              <a:t>Sastavak začas napišem.</a:t>
            </a:r>
          </a:p>
        </p:txBody>
      </p:sp>
    </p:spTree>
    <p:extLst>
      <p:ext uri="{BB962C8B-B14F-4D97-AF65-F5344CB8AC3E}">
        <p14:creationId xmlns:p14="http://schemas.microsoft.com/office/powerpoint/2010/main" val="4254057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F4650-42B0-4647-B817-730B9BE72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F80D4DD-EE29-450D-A187-E8892B853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6066063" cy="6858000"/>
          </a:xfrm>
          <a:custGeom>
            <a:avLst/>
            <a:gdLst>
              <a:gd name="connsiteX0" fmla="*/ 6066063 w 6066063"/>
              <a:gd name="connsiteY0" fmla="*/ 0 h 6858000"/>
              <a:gd name="connsiteX1" fmla="*/ 1229608 w 6066063"/>
              <a:gd name="connsiteY1" fmla="*/ 0 h 6858000"/>
              <a:gd name="connsiteX2" fmla="*/ 1128285 w 6066063"/>
              <a:gd name="connsiteY2" fmla="*/ 156518 h 6858000"/>
              <a:gd name="connsiteX3" fmla="*/ 768782 w 6066063"/>
              <a:gd name="connsiteY3" fmla="*/ 825746 h 6858000"/>
              <a:gd name="connsiteX4" fmla="*/ 743290 w 6066063"/>
              <a:gd name="connsiteY4" fmla="*/ 860183 h 6858000"/>
              <a:gd name="connsiteX5" fmla="*/ 787138 w 6066063"/>
              <a:gd name="connsiteY5" fmla="*/ 756243 h 6858000"/>
              <a:gd name="connsiteX6" fmla="*/ 980544 w 6066063"/>
              <a:gd name="connsiteY6" fmla="*/ 339016 h 6858000"/>
              <a:gd name="connsiteX7" fmla="*/ 1161966 w 6066063"/>
              <a:gd name="connsiteY7" fmla="*/ 0 h 6858000"/>
              <a:gd name="connsiteX8" fmla="*/ 1104491 w 6066063"/>
              <a:gd name="connsiteY8" fmla="*/ 0 h 6858000"/>
              <a:gd name="connsiteX9" fmla="*/ 993044 w 6066063"/>
              <a:gd name="connsiteY9" fmla="*/ 204247 h 6858000"/>
              <a:gd name="connsiteX10" fmla="*/ 494731 w 6066063"/>
              <a:gd name="connsiteY10" fmla="*/ 1375322 h 6858000"/>
              <a:gd name="connsiteX11" fmla="*/ 46559 w 6066063"/>
              <a:gd name="connsiteY11" fmla="*/ 3329787 h 6858000"/>
              <a:gd name="connsiteX12" fmla="*/ 12272 w 6066063"/>
              <a:gd name="connsiteY12" fmla="*/ 4352595 h 6858000"/>
              <a:gd name="connsiteX13" fmla="*/ 171094 w 6066063"/>
              <a:gd name="connsiteY13" fmla="*/ 5544543 h 6858000"/>
              <a:gd name="connsiteX14" fmla="*/ 538125 w 6066063"/>
              <a:gd name="connsiteY14" fmla="*/ 6816123 h 6858000"/>
              <a:gd name="connsiteX15" fmla="*/ 555724 w 6066063"/>
              <a:gd name="connsiteY15" fmla="*/ 6858000 h 6858000"/>
              <a:gd name="connsiteX16" fmla="*/ 608303 w 6066063"/>
              <a:gd name="connsiteY16" fmla="*/ 6858000 h 6858000"/>
              <a:gd name="connsiteX17" fmla="*/ 596366 w 6066063"/>
              <a:gd name="connsiteY17" fmla="*/ 6829337 h 6858000"/>
              <a:gd name="connsiteX18" fmla="*/ 364843 w 6066063"/>
              <a:gd name="connsiteY18" fmla="*/ 6132604 h 6858000"/>
              <a:gd name="connsiteX19" fmla="*/ 213412 w 6066063"/>
              <a:gd name="connsiteY19" fmla="*/ 5505676 h 6858000"/>
              <a:gd name="connsiteX20" fmla="*/ 211628 w 6066063"/>
              <a:gd name="connsiteY20" fmla="*/ 5472254 h 6858000"/>
              <a:gd name="connsiteX21" fmla="*/ 311945 w 6066063"/>
              <a:gd name="connsiteY21" fmla="*/ 5821167 h 6858000"/>
              <a:gd name="connsiteX22" fmla="*/ 623960 w 6066063"/>
              <a:gd name="connsiteY22" fmla="*/ 6658826 h 6858000"/>
              <a:gd name="connsiteX23" fmla="*/ 717350 w 6066063"/>
              <a:gd name="connsiteY23" fmla="*/ 6858000 h 6858000"/>
              <a:gd name="connsiteX24" fmla="*/ 6066063 w 606606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066063" h="6858000">
                <a:moveTo>
                  <a:pt x="6066063" y="0"/>
                </a:moveTo>
                <a:lnTo>
                  <a:pt x="1229608" y="0"/>
                </a:lnTo>
                <a:lnTo>
                  <a:pt x="1128285" y="156518"/>
                </a:lnTo>
                <a:cubicBezTo>
                  <a:pt x="996915" y="372642"/>
                  <a:pt x="877575" y="596029"/>
                  <a:pt x="768782" y="825746"/>
                </a:cubicBezTo>
                <a:cubicBezTo>
                  <a:pt x="763429" y="839224"/>
                  <a:pt x="754646" y="851089"/>
                  <a:pt x="743290" y="860183"/>
                </a:cubicBezTo>
                <a:cubicBezTo>
                  <a:pt x="757948" y="825621"/>
                  <a:pt x="772224" y="790805"/>
                  <a:pt x="787138" y="756243"/>
                </a:cubicBezTo>
                <a:cubicBezTo>
                  <a:pt x="848067" y="615114"/>
                  <a:pt x="912406" y="475964"/>
                  <a:pt x="980544" y="339016"/>
                </a:cubicBezTo>
                <a:lnTo>
                  <a:pt x="1161966" y="0"/>
                </a:lnTo>
                <a:lnTo>
                  <a:pt x="1104491" y="0"/>
                </a:lnTo>
                <a:lnTo>
                  <a:pt x="993044" y="204247"/>
                </a:lnTo>
                <a:cubicBezTo>
                  <a:pt x="798291" y="579761"/>
                  <a:pt x="634561" y="971401"/>
                  <a:pt x="494731" y="1375322"/>
                </a:cubicBezTo>
                <a:cubicBezTo>
                  <a:pt x="277072" y="2009491"/>
                  <a:pt x="126862" y="2664550"/>
                  <a:pt x="46559" y="3329787"/>
                </a:cubicBezTo>
                <a:cubicBezTo>
                  <a:pt x="4496" y="3670216"/>
                  <a:pt x="-14242" y="4010141"/>
                  <a:pt x="12272" y="4352595"/>
                </a:cubicBezTo>
                <a:cubicBezTo>
                  <a:pt x="43627" y="4752907"/>
                  <a:pt x="90918" y="5150814"/>
                  <a:pt x="171094" y="5544543"/>
                </a:cubicBezTo>
                <a:cubicBezTo>
                  <a:pt x="259524" y="5979227"/>
                  <a:pt x="379573" y="6403657"/>
                  <a:pt x="538125" y="6816123"/>
                </a:cubicBezTo>
                <a:lnTo>
                  <a:pt x="555724" y="6858000"/>
                </a:lnTo>
                <a:lnTo>
                  <a:pt x="608303" y="6858000"/>
                </a:lnTo>
                <a:lnTo>
                  <a:pt x="596366" y="6829337"/>
                </a:lnTo>
                <a:cubicBezTo>
                  <a:pt x="508696" y="6602484"/>
                  <a:pt x="431985" y="6369981"/>
                  <a:pt x="364843" y="6132604"/>
                </a:cubicBezTo>
                <a:cubicBezTo>
                  <a:pt x="306463" y="5925865"/>
                  <a:pt x="263378" y="5714822"/>
                  <a:pt x="213412" y="5505676"/>
                </a:cubicBezTo>
                <a:cubicBezTo>
                  <a:pt x="212231" y="5494574"/>
                  <a:pt x="211637" y="5483421"/>
                  <a:pt x="211628" y="5472254"/>
                </a:cubicBezTo>
                <a:cubicBezTo>
                  <a:pt x="248210" y="5599108"/>
                  <a:pt x="277401" y="5710897"/>
                  <a:pt x="311945" y="5821167"/>
                </a:cubicBezTo>
                <a:cubicBezTo>
                  <a:pt x="401999" y="6108329"/>
                  <a:pt x="505868" y="6387643"/>
                  <a:pt x="623960" y="6658826"/>
                </a:cubicBezTo>
                <a:lnTo>
                  <a:pt x="717350" y="6858000"/>
                </a:lnTo>
                <a:lnTo>
                  <a:pt x="6066063" y="6858000"/>
                </a:lnTo>
                <a:close/>
              </a:path>
            </a:pathLst>
          </a:custGeom>
          <a:solidFill>
            <a:srgbClr val="9098CC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F23F5D1-2F67-4DCF-8B67-3233AD135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44652"/>
            <a:ext cx="4178808" cy="5568696"/>
          </a:xfrm>
        </p:spPr>
        <p:txBody>
          <a:bodyPr>
            <a:normAutofit/>
          </a:bodyPr>
          <a:lstStyle/>
          <a:p>
            <a:r>
              <a:rPr lang="hr-HR" sz="7200">
                <a:solidFill>
                  <a:schemeClr val="bg1"/>
                </a:solidFill>
              </a:rPr>
              <a:t>Pitanja za učitelja</a:t>
            </a:r>
          </a:p>
        </p:txBody>
      </p:sp>
      <p:sp>
        <p:nvSpPr>
          <p:cNvPr id="28" name="Rezervirano mjesto sadržaja 2">
            <a:extLst>
              <a:ext uri="{FF2B5EF4-FFF2-40B4-BE49-F238E27FC236}">
                <a16:creationId xmlns:a16="http://schemas.microsoft.com/office/drawing/2014/main" id="{1CF64F33-D91C-42A8-A4CC-030A5435C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248" y="644652"/>
            <a:ext cx="4794504" cy="5568696"/>
          </a:xfrm>
        </p:spPr>
        <p:txBody>
          <a:bodyPr anchor="ctr">
            <a:normAutofit fontScale="85000" lnSpcReduction="20000"/>
          </a:bodyPr>
          <a:lstStyle/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hr-HR" sz="26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Koje teme ponuditi učenicima?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hr-HR" sz="26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Kakve smjernice najviše pomažu?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hr-HR" sz="26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Koliko je važna priprema i prikupljanje informacija?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hr-HR" sz="26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Kako </a:t>
            </a:r>
            <a:r>
              <a:rPr lang="hr-HR" sz="26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privoliti</a:t>
            </a:r>
            <a:r>
              <a:rPr lang="hr-HR" sz="26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učenike na pisanje plana sastavka?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hr-HR" sz="26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Kojim metodama potaknuti volju za pisanje?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hr-HR" sz="26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Kako pobuditi interes za teme iz književnosti?</a:t>
            </a:r>
            <a:endParaRPr lang="hr-HR" sz="26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hr-HR" sz="26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Kojim metodama ostvariti željeni cilj?</a:t>
            </a:r>
            <a:endParaRPr lang="hr-HR" sz="26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hr-HR" sz="26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koji način potaknuti inovativnost i kreativnost?</a:t>
            </a:r>
          </a:p>
          <a:p>
            <a:endParaRPr lang="hr-HR" sz="2600" dirty="0"/>
          </a:p>
        </p:txBody>
      </p:sp>
    </p:spTree>
    <p:extLst>
      <p:ext uri="{BB962C8B-B14F-4D97-AF65-F5344CB8AC3E}">
        <p14:creationId xmlns:p14="http://schemas.microsoft.com/office/powerpoint/2010/main" val="2335495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rgbClr val="9098CC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EA796DB-C269-4D63-B010-EA70DA680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hr-HR" sz="6600" dirty="0">
                <a:solidFill>
                  <a:schemeClr val="bg1"/>
                </a:solidFill>
              </a:rPr>
              <a:t>Uloga učitelja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591F296-2F0B-4880-9605-508EA51CD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882315"/>
            <a:ext cx="5254754" cy="529464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r-HR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Prema Dragutinu Rosandiću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hr-HR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učitelj bi trebao pratiti učenikovo reagiranje na </a:t>
            </a:r>
            <a:r>
              <a:rPr lang="hr-HR" sz="2600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književnoumjetničku</a:t>
            </a:r>
            <a:r>
              <a:rPr lang="hr-HR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riječ i njegovu književnu senzibiliziranost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hr-HR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učitelj uz to što vlada znanjem, iskustvom i metodama, mora biti senzibiliziran, darovit, ali i psihološko i sociološko učen da bi mogao uspješno odgovoriti na zahtjeve koje pred njega postavlja sama profesija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hr-HR" sz="2600" dirty="0">
                <a:latin typeface="Abadi" panose="020B0604020104020204" pitchFamily="34" charset="0"/>
                <a:ea typeface="Calibri" panose="020F0502020204030204" pitchFamily="34" charset="0"/>
              </a:rPr>
              <a:t>u</a:t>
            </a:r>
            <a:r>
              <a:rPr lang="hr-HR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čitelj  ima presudnu ulogu za motivaciju i poticanje učenika na stvaralačko pisanje</a:t>
            </a:r>
            <a:endParaRPr lang="hr-HR" sz="2600" dirty="0">
              <a:latin typeface="Abadi" panose="020B060402010402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hr-HR" sz="2600" dirty="0"/>
          </a:p>
        </p:txBody>
      </p:sp>
    </p:spTree>
    <p:extLst>
      <p:ext uri="{BB962C8B-B14F-4D97-AF65-F5344CB8AC3E}">
        <p14:creationId xmlns:p14="http://schemas.microsoft.com/office/powerpoint/2010/main" val="1258537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2D45EE4-C4F0-4F72-B1C6-39F596D13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7">
            <a:extLst>
              <a:ext uri="{FF2B5EF4-FFF2-40B4-BE49-F238E27FC236}">
                <a16:creationId xmlns:a16="http://schemas.microsoft.com/office/drawing/2014/main" id="{8C459BAD-4279-4A9D-B0C5-662C5F5ED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3203463" y="-2060461"/>
            <a:ext cx="5649003" cy="10651671"/>
          </a:xfrm>
          <a:custGeom>
            <a:avLst/>
            <a:gdLst>
              <a:gd name="connsiteX0" fmla="*/ 0 w 5649003"/>
              <a:gd name="connsiteY0" fmla="*/ 5325836 h 10651671"/>
              <a:gd name="connsiteX1" fmla="*/ 2824502 w 5649003"/>
              <a:gd name="connsiteY1" fmla="*/ 0 h 10651671"/>
              <a:gd name="connsiteX2" fmla="*/ 5649004 w 5649003"/>
              <a:gd name="connsiteY2" fmla="*/ 5325836 h 10651671"/>
              <a:gd name="connsiteX3" fmla="*/ 2824502 w 5649003"/>
              <a:gd name="connsiteY3" fmla="*/ 10651672 h 10651671"/>
              <a:gd name="connsiteX4" fmla="*/ 0 w 5649003"/>
              <a:gd name="connsiteY4" fmla="*/ 5325836 h 10651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9003" h="10651671" fill="none" extrusionOk="0">
                <a:moveTo>
                  <a:pt x="0" y="5325836"/>
                </a:moveTo>
                <a:cubicBezTo>
                  <a:pt x="186946" y="2320485"/>
                  <a:pt x="1438121" y="-52385"/>
                  <a:pt x="2824502" y="0"/>
                </a:cubicBezTo>
                <a:cubicBezTo>
                  <a:pt x="4703838" y="-43168"/>
                  <a:pt x="5583840" y="2369660"/>
                  <a:pt x="5649004" y="5325836"/>
                </a:cubicBezTo>
                <a:cubicBezTo>
                  <a:pt x="5518761" y="8289338"/>
                  <a:pt x="4285196" y="10894014"/>
                  <a:pt x="2824502" y="10651672"/>
                </a:cubicBezTo>
                <a:cubicBezTo>
                  <a:pt x="1536945" y="11016699"/>
                  <a:pt x="142947" y="8418643"/>
                  <a:pt x="0" y="5325836"/>
                </a:cubicBezTo>
                <a:close/>
              </a:path>
              <a:path w="5649003" h="10651671" stroke="0" extrusionOk="0">
                <a:moveTo>
                  <a:pt x="0" y="5325836"/>
                </a:moveTo>
                <a:cubicBezTo>
                  <a:pt x="-54350" y="2332108"/>
                  <a:pt x="1351726" y="167869"/>
                  <a:pt x="2824502" y="0"/>
                </a:cubicBezTo>
                <a:cubicBezTo>
                  <a:pt x="4182679" y="-143942"/>
                  <a:pt x="5672665" y="2549517"/>
                  <a:pt x="5649004" y="5325836"/>
                </a:cubicBezTo>
                <a:cubicBezTo>
                  <a:pt x="5518596" y="8280244"/>
                  <a:pt x="4081190" y="10622204"/>
                  <a:pt x="2824502" y="10651672"/>
                </a:cubicBezTo>
                <a:cubicBezTo>
                  <a:pt x="1216708" y="10537144"/>
                  <a:pt x="-100850" y="8264979"/>
                  <a:pt x="0" y="5325836"/>
                </a:cubicBezTo>
                <a:close/>
              </a:path>
            </a:pathLst>
          </a:custGeom>
          <a:solidFill>
            <a:srgbClr val="9098CC"/>
          </a:solidFill>
          <a:ln w="57150">
            <a:solidFill>
              <a:srgbClr val="9098CC"/>
            </a:solidFill>
            <a:extLst>
              <a:ext uri="{C807C97D-BFC1-408E-A445-0C87EB9F89A2}">
                <ask:lineSketchStyleProps xmlns:ask="http://schemas.microsoft.com/office/drawing/2018/sketchyshapes" sd="63743190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42ED8D2-1AA7-4A00-B65D-1F627AA944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6544" y="1911096"/>
            <a:ext cx="8055864" cy="2076651"/>
          </a:xfrm>
        </p:spPr>
        <p:txBody>
          <a:bodyPr anchor="b">
            <a:normAutofit/>
          </a:bodyPr>
          <a:lstStyle/>
          <a:p>
            <a:pPr algn="ctr"/>
            <a:r>
              <a:rPr lang="hr-HR" sz="8000">
                <a:solidFill>
                  <a:srgbClr val="FFFFFF"/>
                </a:solidFill>
              </a:rPr>
              <a:t>Upitnik 5.-8.</a:t>
            </a:r>
            <a:endParaRPr lang="hr-HR" sz="8000" dirty="0">
              <a:solidFill>
                <a:srgbClr val="FFFFFF"/>
              </a:solidFill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BA9548A-5752-4965-972C-17B08A4CC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7832" y="4353507"/>
            <a:ext cx="5733288" cy="932688"/>
          </a:xfrm>
        </p:spPr>
        <p:txBody>
          <a:bodyPr>
            <a:normAutofit/>
          </a:bodyPr>
          <a:lstStyle/>
          <a:p>
            <a:pPr algn="ctr"/>
            <a:endParaRPr lang="hr-HR" sz="3200" dirty="0">
              <a:solidFill>
                <a:srgbClr val="FFFFFF"/>
              </a:solidFill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0953BC39-9D68-40BE-BF3C-5C4EB782AF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6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ketchyVTI">
  <a:themeElements>
    <a:clrScheme name="AnalogousFromLightSeedLeftStep">
      <a:dk1>
        <a:srgbClr val="000000"/>
      </a:dk1>
      <a:lt1>
        <a:srgbClr val="FFFFFF"/>
      </a:lt1>
      <a:dk2>
        <a:srgbClr val="243841"/>
      </a:dk2>
      <a:lt2>
        <a:srgbClr val="E8E7E2"/>
      </a:lt2>
      <a:accent1>
        <a:srgbClr val="9098CC"/>
      </a:accent1>
      <a:accent2>
        <a:srgbClr val="78A0C1"/>
      </a:accent2>
      <a:accent3>
        <a:srgbClr val="7CADAF"/>
      </a:accent3>
      <a:accent4>
        <a:srgbClr val="6EB097"/>
      </a:accent4>
      <a:accent5>
        <a:srgbClr val="79AF84"/>
      </a:accent5>
      <a:accent6>
        <a:srgbClr val="7CB06E"/>
      </a:accent6>
      <a:hlink>
        <a:srgbClr val="8B8354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2122</Words>
  <Application>Microsoft Office PowerPoint</Application>
  <PresentationFormat>Široki zaslon</PresentationFormat>
  <Paragraphs>274</Paragraphs>
  <Slides>26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8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26</vt:i4>
      </vt:variant>
    </vt:vector>
  </HeadingPairs>
  <TitlesOfParts>
    <vt:vector size="35" baseType="lpstr">
      <vt:lpstr>Abadi</vt:lpstr>
      <vt:lpstr>Aharoni</vt:lpstr>
      <vt:lpstr>Arial</vt:lpstr>
      <vt:lpstr>Arial Nova</vt:lpstr>
      <vt:lpstr>Calibri</vt:lpstr>
      <vt:lpstr>Modern Love</vt:lpstr>
      <vt:lpstr>The Hand</vt:lpstr>
      <vt:lpstr>Times New Roman</vt:lpstr>
      <vt:lpstr>SketchyVTI</vt:lpstr>
      <vt:lpstr>Utjecaj književnosti na učeničke sastavke</vt:lpstr>
      <vt:lpstr>Istraživačko pitanje</vt:lpstr>
      <vt:lpstr>Pitanje za promišljanje</vt:lpstr>
      <vt:lpstr>Pitanje za učenike</vt:lpstr>
      <vt:lpstr>Učenici odgovaraju</vt:lpstr>
      <vt:lpstr>Kako učenici doživljavaju pisanje sastavaka?</vt:lpstr>
      <vt:lpstr>Pitanja za učitelja</vt:lpstr>
      <vt:lpstr>Uloga učitelja</vt:lpstr>
      <vt:lpstr>Upitnik 5.-8.</vt:lpstr>
      <vt:lpstr>Uzorak i metodologija istraživanja</vt:lpstr>
      <vt:lpstr>PowerPoint prezentacija</vt:lpstr>
      <vt:lpstr>Povratna informacija</vt:lpstr>
      <vt:lpstr>Povratna informacija</vt:lpstr>
      <vt:lpstr>Primjer</vt:lpstr>
      <vt:lpstr>Učenički rad petoga razreda</vt:lpstr>
      <vt:lpstr>PowerPoint prezentacija</vt:lpstr>
      <vt:lpstr>Povratna informacija</vt:lpstr>
      <vt:lpstr>Stvaralački dio</vt:lpstr>
      <vt:lpstr>Četiri portreta</vt:lpstr>
      <vt:lpstr>Komparativna analiza</vt:lpstr>
      <vt:lpstr>Različitosti</vt:lpstr>
      <vt:lpstr>Tablični prikaz usporedbe sastavaka</vt:lpstr>
      <vt:lpstr>Analizom sastavaka zaključuje se</vt:lpstr>
      <vt:lpstr>Prijedlozi tema </vt:lpstr>
      <vt:lpstr>Ishodi</vt:lpstr>
      <vt:lpstr>OH, opet sastavak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Utjecaj književnosti na učeničke sastavke</dc:title>
  <dc:creator>Dragocjenka Bilović</dc:creator>
  <cp:lastModifiedBy>Dragocjenka Bilović</cp:lastModifiedBy>
  <cp:revision>17</cp:revision>
  <dcterms:created xsi:type="dcterms:W3CDTF">2021-02-19T20:48:23Z</dcterms:created>
  <dcterms:modified xsi:type="dcterms:W3CDTF">2021-02-20T20:01:52Z</dcterms:modified>
</cp:coreProperties>
</file>