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82" r:id="rId11"/>
    <p:sldId id="278" r:id="rId12"/>
    <p:sldId id="279" r:id="rId13"/>
    <p:sldId id="28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rednji stil 2 - Isticanj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F9D723-7239-4BAD-8FEF-73207175F38B}"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D6DF93E7-2A6A-495D-B346-136B05AF2C75}">
      <dgm:prSet/>
      <dgm:spPr/>
      <dgm:t>
        <a:bodyPr/>
        <a:lstStyle/>
        <a:p>
          <a:r>
            <a:rPr lang="hr-HR"/>
            <a:t>Za učenike s poteškoćama učitelji trebaju izraditi izraditi individualizirani kurikulum. </a:t>
          </a:r>
          <a:endParaRPr lang="en-US"/>
        </a:p>
      </dgm:t>
    </dgm:pt>
    <dgm:pt modelId="{0EF76C3A-FE6F-4C15-85FF-6AA41E243868}" type="parTrans" cxnId="{87EB746A-41C0-4643-ABDD-6B1572203E54}">
      <dgm:prSet/>
      <dgm:spPr/>
      <dgm:t>
        <a:bodyPr/>
        <a:lstStyle/>
        <a:p>
          <a:endParaRPr lang="en-US"/>
        </a:p>
      </dgm:t>
    </dgm:pt>
    <dgm:pt modelId="{8B59D5DE-E45B-48A5-A0A2-7746385BFCA0}" type="sibTrans" cxnId="{87EB746A-41C0-4643-ABDD-6B1572203E54}">
      <dgm:prSet/>
      <dgm:spPr/>
      <dgm:t>
        <a:bodyPr/>
        <a:lstStyle/>
        <a:p>
          <a:endParaRPr lang="en-US"/>
        </a:p>
      </dgm:t>
    </dgm:pt>
    <dgm:pt modelId="{0D20A409-5E6D-4E68-9E15-155D3024CFD2}">
      <dgm:prSet/>
      <dgm:spPr/>
      <dgm:t>
        <a:bodyPr/>
        <a:lstStyle/>
        <a:p>
          <a:r>
            <a:rPr lang="hr-HR"/>
            <a:t>Individualizirani kurikulum (IK) je pisani dokument koji je sastavni dio predmetnog kurukiluma i usmjeren je na pojedinog učenika.</a:t>
          </a:r>
          <a:endParaRPr lang="en-US"/>
        </a:p>
      </dgm:t>
    </dgm:pt>
    <dgm:pt modelId="{D1ADD5D8-4B29-4F37-889D-07E89FB5DE78}" type="parTrans" cxnId="{5DCDBA2C-BCE3-4359-911A-4E36E5A91D5E}">
      <dgm:prSet/>
      <dgm:spPr/>
      <dgm:t>
        <a:bodyPr/>
        <a:lstStyle/>
        <a:p>
          <a:endParaRPr lang="en-US"/>
        </a:p>
      </dgm:t>
    </dgm:pt>
    <dgm:pt modelId="{ADDE9FB4-4D95-4B65-9F86-791E3C3AEFA8}" type="sibTrans" cxnId="{5DCDBA2C-BCE3-4359-911A-4E36E5A91D5E}">
      <dgm:prSet/>
      <dgm:spPr/>
      <dgm:t>
        <a:bodyPr/>
        <a:lstStyle/>
        <a:p>
          <a:endParaRPr lang="en-US"/>
        </a:p>
      </dgm:t>
    </dgm:pt>
    <dgm:pt modelId="{A690C89A-CEE0-427C-AB1E-C8F773FC3415}">
      <dgm:prSet/>
      <dgm:spPr/>
      <dgm:t>
        <a:bodyPr/>
        <a:lstStyle/>
        <a:p>
          <a:r>
            <a:rPr lang="hr-HR"/>
            <a:t>Tijekom izrade polazi se od planiranja primjerene podrške učeniku.</a:t>
          </a:r>
          <a:endParaRPr lang="en-US"/>
        </a:p>
      </dgm:t>
    </dgm:pt>
    <dgm:pt modelId="{E9394606-8B84-481B-B6AC-C5DB80B270BA}" type="parTrans" cxnId="{735BD7D1-7F46-4D84-8ACF-F13A8595AFAD}">
      <dgm:prSet/>
      <dgm:spPr/>
      <dgm:t>
        <a:bodyPr/>
        <a:lstStyle/>
        <a:p>
          <a:endParaRPr lang="en-US"/>
        </a:p>
      </dgm:t>
    </dgm:pt>
    <dgm:pt modelId="{F5FBB9FD-6488-42E1-B534-3EC2B9906573}" type="sibTrans" cxnId="{735BD7D1-7F46-4D84-8ACF-F13A8595AFAD}">
      <dgm:prSet/>
      <dgm:spPr/>
      <dgm:t>
        <a:bodyPr/>
        <a:lstStyle/>
        <a:p>
          <a:endParaRPr lang="en-US"/>
        </a:p>
      </dgm:t>
    </dgm:pt>
    <dgm:pt modelId="{8B41B262-2AAC-4F54-9424-977CAFB9D039}">
      <dgm:prSet/>
      <dgm:spPr/>
      <dgm:t>
        <a:bodyPr/>
        <a:lstStyle/>
        <a:p>
          <a:r>
            <a:rPr lang="hr-HR"/>
            <a:t>Izrađuje ga učitelj prema potrebi u suradnji sa stručnim suradnicima.</a:t>
          </a:r>
          <a:endParaRPr lang="en-US"/>
        </a:p>
      </dgm:t>
    </dgm:pt>
    <dgm:pt modelId="{E2B7E259-BE8D-45E6-9CAB-8347899075B6}" type="parTrans" cxnId="{20E06F9B-6CC7-450F-8ED0-8AC98C96EF01}">
      <dgm:prSet/>
      <dgm:spPr/>
      <dgm:t>
        <a:bodyPr/>
        <a:lstStyle/>
        <a:p>
          <a:endParaRPr lang="en-US"/>
        </a:p>
      </dgm:t>
    </dgm:pt>
    <dgm:pt modelId="{2D668761-6E4E-43B1-9B61-5124B5A83E1C}" type="sibTrans" cxnId="{20E06F9B-6CC7-450F-8ED0-8AC98C96EF01}">
      <dgm:prSet/>
      <dgm:spPr/>
      <dgm:t>
        <a:bodyPr/>
        <a:lstStyle/>
        <a:p>
          <a:endParaRPr lang="en-US"/>
        </a:p>
      </dgm:t>
    </dgm:pt>
    <dgm:pt modelId="{2E78B754-0166-44A7-A7C3-AB025E5F1D16}">
      <dgm:prSet/>
      <dgm:spPr/>
      <dgm:t>
        <a:bodyPr/>
        <a:lstStyle/>
        <a:p>
          <a:r>
            <a:rPr lang="hr-HR"/>
            <a:t>Individualizirani kurikulum sadrži postupke individualizacije i prilagodbe razina usvojenosti odgojno-obrazovnih ishoda i strategije podrške.</a:t>
          </a:r>
          <a:endParaRPr lang="en-US"/>
        </a:p>
      </dgm:t>
    </dgm:pt>
    <dgm:pt modelId="{01E584F3-4A32-4528-865E-A3D86A98B85A}" type="parTrans" cxnId="{22603060-1757-419D-A5B9-A998C7007240}">
      <dgm:prSet/>
      <dgm:spPr/>
      <dgm:t>
        <a:bodyPr/>
        <a:lstStyle/>
        <a:p>
          <a:endParaRPr lang="en-US"/>
        </a:p>
      </dgm:t>
    </dgm:pt>
    <dgm:pt modelId="{E94743AB-6F04-4AF4-B7D1-9705305FC2EF}" type="sibTrans" cxnId="{22603060-1757-419D-A5B9-A998C7007240}">
      <dgm:prSet/>
      <dgm:spPr/>
      <dgm:t>
        <a:bodyPr/>
        <a:lstStyle/>
        <a:p>
          <a:endParaRPr lang="en-US"/>
        </a:p>
      </dgm:t>
    </dgm:pt>
    <dgm:pt modelId="{54B5D339-66D3-469E-AF29-ACA9D7F5501B}" type="pres">
      <dgm:prSet presAssocID="{60F9D723-7239-4BAD-8FEF-73207175F38B}" presName="linear" presStyleCnt="0">
        <dgm:presLayoutVars>
          <dgm:animLvl val="lvl"/>
          <dgm:resizeHandles val="exact"/>
        </dgm:presLayoutVars>
      </dgm:prSet>
      <dgm:spPr/>
    </dgm:pt>
    <dgm:pt modelId="{0A5C8761-BB7D-457C-8C11-9FC5B5FC8E7A}" type="pres">
      <dgm:prSet presAssocID="{D6DF93E7-2A6A-495D-B346-136B05AF2C75}" presName="parentText" presStyleLbl="node1" presStyleIdx="0" presStyleCnt="5">
        <dgm:presLayoutVars>
          <dgm:chMax val="0"/>
          <dgm:bulletEnabled val="1"/>
        </dgm:presLayoutVars>
      </dgm:prSet>
      <dgm:spPr/>
    </dgm:pt>
    <dgm:pt modelId="{4906DF16-06EE-4D56-8990-053EF827B8BD}" type="pres">
      <dgm:prSet presAssocID="{8B59D5DE-E45B-48A5-A0A2-7746385BFCA0}" presName="spacer" presStyleCnt="0"/>
      <dgm:spPr/>
    </dgm:pt>
    <dgm:pt modelId="{4CD914D9-3365-4A97-A110-6387D543A500}" type="pres">
      <dgm:prSet presAssocID="{0D20A409-5E6D-4E68-9E15-155D3024CFD2}" presName="parentText" presStyleLbl="node1" presStyleIdx="1" presStyleCnt="5">
        <dgm:presLayoutVars>
          <dgm:chMax val="0"/>
          <dgm:bulletEnabled val="1"/>
        </dgm:presLayoutVars>
      </dgm:prSet>
      <dgm:spPr/>
    </dgm:pt>
    <dgm:pt modelId="{2D78D69D-51EF-435B-8CFA-AE96A5CFC2BD}" type="pres">
      <dgm:prSet presAssocID="{ADDE9FB4-4D95-4B65-9F86-791E3C3AEFA8}" presName="spacer" presStyleCnt="0"/>
      <dgm:spPr/>
    </dgm:pt>
    <dgm:pt modelId="{16F91088-A7CF-4F90-8953-25787BC2B879}" type="pres">
      <dgm:prSet presAssocID="{A690C89A-CEE0-427C-AB1E-C8F773FC3415}" presName="parentText" presStyleLbl="node1" presStyleIdx="2" presStyleCnt="5">
        <dgm:presLayoutVars>
          <dgm:chMax val="0"/>
          <dgm:bulletEnabled val="1"/>
        </dgm:presLayoutVars>
      </dgm:prSet>
      <dgm:spPr/>
    </dgm:pt>
    <dgm:pt modelId="{058D2229-99B0-4D16-892E-0732B58AE7AE}" type="pres">
      <dgm:prSet presAssocID="{F5FBB9FD-6488-42E1-B534-3EC2B9906573}" presName="spacer" presStyleCnt="0"/>
      <dgm:spPr/>
    </dgm:pt>
    <dgm:pt modelId="{05124C90-FDB2-4CFE-B2D1-0BD54AFF8307}" type="pres">
      <dgm:prSet presAssocID="{8B41B262-2AAC-4F54-9424-977CAFB9D039}" presName="parentText" presStyleLbl="node1" presStyleIdx="3" presStyleCnt="5">
        <dgm:presLayoutVars>
          <dgm:chMax val="0"/>
          <dgm:bulletEnabled val="1"/>
        </dgm:presLayoutVars>
      </dgm:prSet>
      <dgm:spPr/>
    </dgm:pt>
    <dgm:pt modelId="{A84027E3-A20D-4831-A482-08023AA244E0}" type="pres">
      <dgm:prSet presAssocID="{2D668761-6E4E-43B1-9B61-5124B5A83E1C}" presName="spacer" presStyleCnt="0"/>
      <dgm:spPr/>
    </dgm:pt>
    <dgm:pt modelId="{151A9487-A377-4256-B696-F24ABF810EDF}" type="pres">
      <dgm:prSet presAssocID="{2E78B754-0166-44A7-A7C3-AB025E5F1D16}" presName="parentText" presStyleLbl="node1" presStyleIdx="4" presStyleCnt="5">
        <dgm:presLayoutVars>
          <dgm:chMax val="0"/>
          <dgm:bulletEnabled val="1"/>
        </dgm:presLayoutVars>
      </dgm:prSet>
      <dgm:spPr/>
    </dgm:pt>
  </dgm:ptLst>
  <dgm:cxnLst>
    <dgm:cxn modelId="{5DCDBA2C-BCE3-4359-911A-4E36E5A91D5E}" srcId="{60F9D723-7239-4BAD-8FEF-73207175F38B}" destId="{0D20A409-5E6D-4E68-9E15-155D3024CFD2}" srcOrd="1" destOrd="0" parTransId="{D1ADD5D8-4B29-4F37-889D-07E89FB5DE78}" sibTransId="{ADDE9FB4-4D95-4B65-9F86-791E3C3AEFA8}"/>
    <dgm:cxn modelId="{B41A053F-9D2B-497F-A6C0-874B3DF999EA}" type="presOf" srcId="{0D20A409-5E6D-4E68-9E15-155D3024CFD2}" destId="{4CD914D9-3365-4A97-A110-6387D543A500}" srcOrd="0" destOrd="0" presId="urn:microsoft.com/office/officeart/2005/8/layout/vList2"/>
    <dgm:cxn modelId="{22603060-1757-419D-A5B9-A998C7007240}" srcId="{60F9D723-7239-4BAD-8FEF-73207175F38B}" destId="{2E78B754-0166-44A7-A7C3-AB025E5F1D16}" srcOrd="4" destOrd="0" parTransId="{01E584F3-4A32-4528-865E-A3D86A98B85A}" sibTransId="{E94743AB-6F04-4AF4-B7D1-9705305FC2EF}"/>
    <dgm:cxn modelId="{87EB746A-41C0-4643-ABDD-6B1572203E54}" srcId="{60F9D723-7239-4BAD-8FEF-73207175F38B}" destId="{D6DF93E7-2A6A-495D-B346-136B05AF2C75}" srcOrd="0" destOrd="0" parTransId="{0EF76C3A-FE6F-4C15-85FF-6AA41E243868}" sibTransId="{8B59D5DE-E45B-48A5-A0A2-7746385BFCA0}"/>
    <dgm:cxn modelId="{61B0606D-26D2-436F-99AD-62D4F9B2D8C8}" type="presOf" srcId="{60F9D723-7239-4BAD-8FEF-73207175F38B}" destId="{54B5D339-66D3-469E-AF29-ACA9D7F5501B}" srcOrd="0" destOrd="0" presId="urn:microsoft.com/office/officeart/2005/8/layout/vList2"/>
    <dgm:cxn modelId="{3861FA50-BD2E-4CA6-8385-E6C72444B02F}" type="presOf" srcId="{8B41B262-2AAC-4F54-9424-977CAFB9D039}" destId="{05124C90-FDB2-4CFE-B2D1-0BD54AFF8307}" srcOrd="0" destOrd="0" presId="urn:microsoft.com/office/officeart/2005/8/layout/vList2"/>
    <dgm:cxn modelId="{57DC9286-250B-4B83-A7B0-F07B3007B028}" type="presOf" srcId="{A690C89A-CEE0-427C-AB1E-C8F773FC3415}" destId="{16F91088-A7CF-4F90-8953-25787BC2B879}" srcOrd="0" destOrd="0" presId="urn:microsoft.com/office/officeart/2005/8/layout/vList2"/>
    <dgm:cxn modelId="{20E06F9B-6CC7-450F-8ED0-8AC98C96EF01}" srcId="{60F9D723-7239-4BAD-8FEF-73207175F38B}" destId="{8B41B262-2AAC-4F54-9424-977CAFB9D039}" srcOrd="3" destOrd="0" parTransId="{E2B7E259-BE8D-45E6-9CAB-8347899075B6}" sibTransId="{2D668761-6E4E-43B1-9B61-5124B5A83E1C}"/>
    <dgm:cxn modelId="{50103FB1-1677-4F46-8F8E-A89469EE6F45}" type="presOf" srcId="{D6DF93E7-2A6A-495D-B346-136B05AF2C75}" destId="{0A5C8761-BB7D-457C-8C11-9FC5B5FC8E7A}" srcOrd="0" destOrd="0" presId="urn:microsoft.com/office/officeart/2005/8/layout/vList2"/>
    <dgm:cxn modelId="{735BD7D1-7F46-4D84-8ACF-F13A8595AFAD}" srcId="{60F9D723-7239-4BAD-8FEF-73207175F38B}" destId="{A690C89A-CEE0-427C-AB1E-C8F773FC3415}" srcOrd="2" destOrd="0" parTransId="{E9394606-8B84-481B-B6AC-C5DB80B270BA}" sibTransId="{F5FBB9FD-6488-42E1-B534-3EC2B9906573}"/>
    <dgm:cxn modelId="{169107EF-5523-4174-93E6-095B9918057F}" type="presOf" srcId="{2E78B754-0166-44A7-A7C3-AB025E5F1D16}" destId="{151A9487-A377-4256-B696-F24ABF810EDF}" srcOrd="0" destOrd="0" presId="urn:microsoft.com/office/officeart/2005/8/layout/vList2"/>
    <dgm:cxn modelId="{16BBCDD2-7615-4DB3-8247-50BF652D89E0}" type="presParOf" srcId="{54B5D339-66D3-469E-AF29-ACA9D7F5501B}" destId="{0A5C8761-BB7D-457C-8C11-9FC5B5FC8E7A}" srcOrd="0" destOrd="0" presId="urn:microsoft.com/office/officeart/2005/8/layout/vList2"/>
    <dgm:cxn modelId="{35931BBD-1F30-4B81-9757-DA00B38B08C0}" type="presParOf" srcId="{54B5D339-66D3-469E-AF29-ACA9D7F5501B}" destId="{4906DF16-06EE-4D56-8990-053EF827B8BD}" srcOrd="1" destOrd="0" presId="urn:microsoft.com/office/officeart/2005/8/layout/vList2"/>
    <dgm:cxn modelId="{0A684343-3DDF-4092-A2CE-0A672FD38776}" type="presParOf" srcId="{54B5D339-66D3-469E-AF29-ACA9D7F5501B}" destId="{4CD914D9-3365-4A97-A110-6387D543A500}" srcOrd="2" destOrd="0" presId="urn:microsoft.com/office/officeart/2005/8/layout/vList2"/>
    <dgm:cxn modelId="{94F1AD79-3BF1-490B-A1CA-2A69AC882BC6}" type="presParOf" srcId="{54B5D339-66D3-469E-AF29-ACA9D7F5501B}" destId="{2D78D69D-51EF-435B-8CFA-AE96A5CFC2BD}" srcOrd="3" destOrd="0" presId="urn:microsoft.com/office/officeart/2005/8/layout/vList2"/>
    <dgm:cxn modelId="{169A3553-CD02-44AD-9973-CA85519927B3}" type="presParOf" srcId="{54B5D339-66D3-469E-AF29-ACA9D7F5501B}" destId="{16F91088-A7CF-4F90-8953-25787BC2B879}" srcOrd="4" destOrd="0" presId="urn:microsoft.com/office/officeart/2005/8/layout/vList2"/>
    <dgm:cxn modelId="{90817A18-C51A-4712-9CAA-79286220E457}" type="presParOf" srcId="{54B5D339-66D3-469E-AF29-ACA9D7F5501B}" destId="{058D2229-99B0-4D16-892E-0732B58AE7AE}" srcOrd="5" destOrd="0" presId="urn:microsoft.com/office/officeart/2005/8/layout/vList2"/>
    <dgm:cxn modelId="{6E9B0C67-CB02-4759-B47E-6FD959624C27}" type="presParOf" srcId="{54B5D339-66D3-469E-AF29-ACA9D7F5501B}" destId="{05124C90-FDB2-4CFE-B2D1-0BD54AFF8307}" srcOrd="6" destOrd="0" presId="urn:microsoft.com/office/officeart/2005/8/layout/vList2"/>
    <dgm:cxn modelId="{079E985E-16D7-4CFB-A7F3-6739606F5164}" type="presParOf" srcId="{54B5D339-66D3-469E-AF29-ACA9D7F5501B}" destId="{A84027E3-A20D-4831-A482-08023AA244E0}" srcOrd="7" destOrd="0" presId="urn:microsoft.com/office/officeart/2005/8/layout/vList2"/>
    <dgm:cxn modelId="{3B76176D-3DA7-44F8-9199-68C99A0409C1}" type="presParOf" srcId="{54B5D339-66D3-469E-AF29-ACA9D7F5501B}" destId="{151A9487-A377-4256-B696-F24ABF810ED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C5EF47-45E0-4190-87BC-8162AC94246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1F99AA2-A863-4250-A5A2-3230A4EDBF0B}">
      <dgm:prSet/>
      <dgm:spPr/>
      <dgm:t>
        <a:bodyPr/>
        <a:lstStyle/>
        <a:p>
          <a:r>
            <a:rPr lang="hr-HR" b="1"/>
            <a:t>Što će i koliko će učiti?</a:t>
          </a:r>
          <a:endParaRPr lang="en-US"/>
        </a:p>
      </dgm:t>
    </dgm:pt>
    <dgm:pt modelId="{9068E799-EA60-4F4B-8CB7-A23C0EDBF668}" type="parTrans" cxnId="{3CD50ADC-B93E-4FC4-8A79-03C5FAB3E9E9}">
      <dgm:prSet/>
      <dgm:spPr/>
      <dgm:t>
        <a:bodyPr/>
        <a:lstStyle/>
        <a:p>
          <a:endParaRPr lang="en-US"/>
        </a:p>
      </dgm:t>
    </dgm:pt>
    <dgm:pt modelId="{1B07576A-1793-4AA2-8E7F-23FD58C09494}" type="sibTrans" cxnId="{3CD50ADC-B93E-4FC4-8A79-03C5FAB3E9E9}">
      <dgm:prSet/>
      <dgm:spPr/>
      <dgm:t>
        <a:bodyPr/>
        <a:lstStyle/>
        <a:p>
          <a:endParaRPr lang="en-US"/>
        </a:p>
      </dgm:t>
    </dgm:pt>
    <dgm:pt modelId="{E8D4F588-9A4F-43EC-BA17-427CF6ADBBEA}">
      <dgm:prSet/>
      <dgm:spPr/>
      <dgm:t>
        <a:bodyPr/>
        <a:lstStyle/>
        <a:p>
          <a:r>
            <a:rPr lang="hr-HR" b="1"/>
            <a:t>Kako i na koji način će se učiti?</a:t>
          </a:r>
          <a:endParaRPr lang="en-US"/>
        </a:p>
      </dgm:t>
    </dgm:pt>
    <dgm:pt modelId="{0AE22879-3030-482C-8E90-9415DF79CEFA}" type="parTrans" cxnId="{179F052A-1ADB-47D8-BF2A-6806500A286E}">
      <dgm:prSet/>
      <dgm:spPr/>
      <dgm:t>
        <a:bodyPr/>
        <a:lstStyle/>
        <a:p>
          <a:endParaRPr lang="en-US"/>
        </a:p>
      </dgm:t>
    </dgm:pt>
    <dgm:pt modelId="{0CB594D2-0F0B-4BCB-A0DA-DD88549EBBCD}" type="sibTrans" cxnId="{179F052A-1ADB-47D8-BF2A-6806500A286E}">
      <dgm:prSet/>
      <dgm:spPr/>
      <dgm:t>
        <a:bodyPr/>
        <a:lstStyle/>
        <a:p>
          <a:endParaRPr lang="en-US"/>
        </a:p>
      </dgm:t>
    </dgm:pt>
    <dgm:pt modelId="{8726C604-CBBB-4821-A819-FAD2A72BB972}">
      <dgm:prSet/>
      <dgm:spPr/>
      <dgm:t>
        <a:bodyPr/>
        <a:lstStyle/>
        <a:p>
          <a:r>
            <a:rPr lang="hr-HR" b="1"/>
            <a:t>Gdje i s čime će se učiti?</a:t>
          </a:r>
          <a:endParaRPr lang="en-US"/>
        </a:p>
      </dgm:t>
    </dgm:pt>
    <dgm:pt modelId="{CB300031-8477-41A3-9861-4E86015594CC}" type="parTrans" cxnId="{1BC82147-B45D-4430-AAA7-5B9321989C82}">
      <dgm:prSet/>
      <dgm:spPr/>
      <dgm:t>
        <a:bodyPr/>
        <a:lstStyle/>
        <a:p>
          <a:endParaRPr lang="en-US"/>
        </a:p>
      </dgm:t>
    </dgm:pt>
    <dgm:pt modelId="{8F279987-6BFE-410D-A271-7FE9DABC08A0}" type="sibTrans" cxnId="{1BC82147-B45D-4430-AAA7-5B9321989C82}">
      <dgm:prSet/>
      <dgm:spPr/>
      <dgm:t>
        <a:bodyPr/>
        <a:lstStyle/>
        <a:p>
          <a:endParaRPr lang="en-US"/>
        </a:p>
      </dgm:t>
    </dgm:pt>
    <dgm:pt modelId="{C7A3AEDB-5A7B-485F-B8AB-753A31F313DC}">
      <dgm:prSet/>
      <dgm:spPr/>
      <dgm:t>
        <a:bodyPr/>
        <a:lstStyle/>
        <a:p>
          <a:r>
            <a:rPr lang="hr-HR" b="1"/>
            <a:t>Kako će se vrednovati postignuća učenika?</a:t>
          </a:r>
          <a:endParaRPr lang="en-US"/>
        </a:p>
      </dgm:t>
    </dgm:pt>
    <dgm:pt modelId="{0853DDCB-426D-44DD-B7B2-311A865B7B22}" type="parTrans" cxnId="{0C35B830-43AA-4AFC-96C0-8431E3F26D2E}">
      <dgm:prSet/>
      <dgm:spPr/>
      <dgm:t>
        <a:bodyPr/>
        <a:lstStyle/>
        <a:p>
          <a:endParaRPr lang="en-US"/>
        </a:p>
      </dgm:t>
    </dgm:pt>
    <dgm:pt modelId="{7AA8F237-4583-40D4-A15D-6484485C74D6}" type="sibTrans" cxnId="{0C35B830-43AA-4AFC-96C0-8431E3F26D2E}">
      <dgm:prSet/>
      <dgm:spPr/>
      <dgm:t>
        <a:bodyPr/>
        <a:lstStyle/>
        <a:p>
          <a:endParaRPr lang="en-US"/>
        </a:p>
      </dgm:t>
    </dgm:pt>
    <dgm:pt modelId="{8CFDB23C-9217-4BB4-A6A0-129A770876DA}" type="pres">
      <dgm:prSet presAssocID="{6CC5EF47-45E0-4190-87BC-8162AC94246E}" presName="linear" presStyleCnt="0">
        <dgm:presLayoutVars>
          <dgm:animLvl val="lvl"/>
          <dgm:resizeHandles val="exact"/>
        </dgm:presLayoutVars>
      </dgm:prSet>
      <dgm:spPr/>
    </dgm:pt>
    <dgm:pt modelId="{CF77CDB7-F0BA-416F-A262-32FEBEBBA9CF}" type="pres">
      <dgm:prSet presAssocID="{21F99AA2-A863-4250-A5A2-3230A4EDBF0B}" presName="parentText" presStyleLbl="node1" presStyleIdx="0" presStyleCnt="4">
        <dgm:presLayoutVars>
          <dgm:chMax val="0"/>
          <dgm:bulletEnabled val="1"/>
        </dgm:presLayoutVars>
      </dgm:prSet>
      <dgm:spPr/>
    </dgm:pt>
    <dgm:pt modelId="{EEA5BC6A-1E35-478E-9F50-46E88E089D6F}" type="pres">
      <dgm:prSet presAssocID="{1B07576A-1793-4AA2-8E7F-23FD58C09494}" presName="spacer" presStyleCnt="0"/>
      <dgm:spPr/>
    </dgm:pt>
    <dgm:pt modelId="{1C993148-8E3B-440B-A88C-995708C7B81D}" type="pres">
      <dgm:prSet presAssocID="{E8D4F588-9A4F-43EC-BA17-427CF6ADBBEA}" presName="parentText" presStyleLbl="node1" presStyleIdx="1" presStyleCnt="4">
        <dgm:presLayoutVars>
          <dgm:chMax val="0"/>
          <dgm:bulletEnabled val="1"/>
        </dgm:presLayoutVars>
      </dgm:prSet>
      <dgm:spPr/>
    </dgm:pt>
    <dgm:pt modelId="{5DAD0626-2F96-44A4-A6EE-325E9A0DF1CA}" type="pres">
      <dgm:prSet presAssocID="{0CB594D2-0F0B-4BCB-A0DA-DD88549EBBCD}" presName="spacer" presStyleCnt="0"/>
      <dgm:spPr/>
    </dgm:pt>
    <dgm:pt modelId="{C83AAEA9-20C6-4682-8DBA-1F31CC1A30B4}" type="pres">
      <dgm:prSet presAssocID="{8726C604-CBBB-4821-A819-FAD2A72BB972}" presName="parentText" presStyleLbl="node1" presStyleIdx="2" presStyleCnt="4">
        <dgm:presLayoutVars>
          <dgm:chMax val="0"/>
          <dgm:bulletEnabled val="1"/>
        </dgm:presLayoutVars>
      </dgm:prSet>
      <dgm:spPr/>
    </dgm:pt>
    <dgm:pt modelId="{CD757246-8917-4FAE-AC22-9CB555CBC333}" type="pres">
      <dgm:prSet presAssocID="{8F279987-6BFE-410D-A271-7FE9DABC08A0}" presName="spacer" presStyleCnt="0"/>
      <dgm:spPr/>
    </dgm:pt>
    <dgm:pt modelId="{DE518316-7061-45EF-9886-F291312C3AB3}" type="pres">
      <dgm:prSet presAssocID="{C7A3AEDB-5A7B-485F-B8AB-753A31F313DC}" presName="parentText" presStyleLbl="node1" presStyleIdx="3" presStyleCnt="4">
        <dgm:presLayoutVars>
          <dgm:chMax val="0"/>
          <dgm:bulletEnabled val="1"/>
        </dgm:presLayoutVars>
      </dgm:prSet>
      <dgm:spPr/>
    </dgm:pt>
  </dgm:ptLst>
  <dgm:cxnLst>
    <dgm:cxn modelId="{A322FC27-9FC0-45A6-A1F3-EA80A0009A43}" type="presOf" srcId="{21F99AA2-A863-4250-A5A2-3230A4EDBF0B}" destId="{CF77CDB7-F0BA-416F-A262-32FEBEBBA9CF}" srcOrd="0" destOrd="0" presId="urn:microsoft.com/office/officeart/2005/8/layout/vList2"/>
    <dgm:cxn modelId="{179F052A-1ADB-47D8-BF2A-6806500A286E}" srcId="{6CC5EF47-45E0-4190-87BC-8162AC94246E}" destId="{E8D4F588-9A4F-43EC-BA17-427CF6ADBBEA}" srcOrd="1" destOrd="0" parTransId="{0AE22879-3030-482C-8E90-9415DF79CEFA}" sibTransId="{0CB594D2-0F0B-4BCB-A0DA-DD88549EBBCD}"/>
    <dgm:cxn modelId="{4EE12130-B4C6-404F-A103-4305BB8AFAED}" type="presOf" srcId="{E8D4F588-9A4F-43EC-BA17-427CF6ADBBEA}" destId="{1C993148-8E3B-440B-A88C-995708C7B81D}" srcOrd="0" destOrd="0" presId="urn:microsoft.com/office/officeart/2005/8/layout/vList2"/>
    <dgm:cxn modelId="{0C35B830-43AA-4AFC-96C0-8431E3F26D2E}" srcId="{6CC5EF47-45E0-4190-87BC-8162AC94246E}" destId="{C7A3AEDB-5A7B-485F-B8AB-753A31F313DC}" srcOrd="3" destOrd="0" parTransId="{0853DDCB-426D-44DD-B7B2-311A865B7B22}" sibTransId="{7AA8F237-4583-40D4-A15D-6484485C74D6}"/>
    <dgm:cxn modelId="{1BC82147-B45D-4430-AAA7-5B9321989C82}" srcId="{6CC5EF47-45E0-4190-87BC-8162AC94246E}" destId="{8726C604-CBBB-4821-A819-FAD2A72BB972}" srcOrd="2" destOrd="0" parTransId="{CB300031-8477-41A3-9861-4E86015594CC}" sibTransId="{8F279987-6BFE-410D-A271-7FE9DABC08A0}"/>
    <dgm:cxn modelId="{D284D19A-6F2B-4696-BA28-A57A15BD89CA}" type="presOf" srcId="{C7A3AEDB-5A7B-485F-B8AB-753A31F313DC}" destId="{DE518316-7061-45EF-9886-F291312C3AB3}" srcOrd="0" destOrd="0" presId="urn:microsoft.com/office/officeart/2005/8/layout/vList2"/>
    <dgm:cxn modelId="{3CD50ADC-B93E-4FC4-8A79-03C5FAB3E9E9}" srcId="{6CC5EF47-45E0-4190-87BC-8162AC94246E}" destId="{21F99AA2-A863-4250-A5A2-3230A4EDBF0B}" srcOrd="0" destOrd="0" parTransId="{9068E799-EA60-4F4B-8CB7-A23C0EDBF668}" sibTransId="{1B07576A-1793-4AA2-8E7F-23FD58C09494}"/>
    <dgm:cxn modelId="{3EF713E1-C648-4C3F-9D15-230050198FF7}" type="presOf" srcId="{8726C604-CBBB-4821-A819-FAD2A72BB972}" destId="{C83AAEA9-20C6-4682-8DBA-1F31CC1A30B4}" srcOrd="0" destOrd="0" presId="urn:microsoft.com/office/officeart/2005/8/layout/vList2"/>
    <dgm:cxn modelId="{24357BFD-F0CC-485D-82F3-F6870BCAE3F4}" type="presOf" srcId="{6CC5EF47-45E0-4190-87BC-8162AC94246E}" destId="{8CFDB23C-9217-4BB4-A6A0-129A770876DA}" srcOrd="0" destOrd="0" presId="urn:microsoft.com/office/officeart/2005/8/layout/vList2"/>
    <dgm:cxn modelId="{31741F6B-D579-48AF-A33E-390FB7722A11}" type="presParOf" srcId="{8CFDB23C-9217-4BB4-A6A0-129A770876DA}" destId="{CF77CDB7-F0BA-416F-A262-32FEBEBBA9CF}" srcOrd="0" destOrd="0" presId="urn:microsoft.com/office/officeart/2005/8/layout/vList2"/>
    <dgm:cxn modelId="{C4CAD2C6-4EC8-4D39-90E0-B64B5E53A6FA}" type="presParOf" srcId="{8CFDB23C-9217-4BB4-A6A0-129A770876DA}" destId="{EEA5BC6A-1E35-478E-9F50-46E88E089D6F}" srcOrd="1" destOrd="0" presId="urn:microsoft.com/office/officeart/2005/8/layout/vList2"/>
    <dgm:cxn modelId="{AB620290-8F73-4188-90B8-F5039E9FB64F}" type="presParOf" srcId="{8CFDB23C-9217-4BB4-A6A0-129A770876DA}" destId="{1C993148-8E3B-440B-A88C-995708C7B81D}" srcOrd="2" destOrd="0" presId="urn:microsoft.com/office/officeart/2005/8/layout/vList2"/>
    <dgm:cxn modelId="{7664E27A-79D5-43A9-ABB1-AD616056ED76}" type="presParOf" srcId="{8CFDB23C-9217-4BB4-A6A0-129A770876DA}" destId="{5DAD0626-2F96-44A4-A6EE-325E9A0DF1CA}" srcOrd="3" destOrd="0" presId="urn:microsoft.com/office/officeart/2005/8/layout/vList2"/>
    <dgm:cxn modelId="{B6592113-3E55-4124-AAA8-5740A292FC20}" type="presParOf" srcId="{8CFDB23C-9217-4BB4-A6A0-129A770876DA}" destId="{C83AAEA9-20C6-4682-8DBA-1F31CC1A30B4}" srcOrd="4" destOrd="0" presId="urn:microsoft.com/office/officeart/2005/8/layout/vList2"/>
    <dgm:cxn modelId="{6860892E-420F-49B3-8BD1-811DB0F3ED16}" type="presParOf" srcId="{8CFDB23C-9217-4BB4-A6A0-129A770876DA}" destId="{CD757246-8917-4FAE-AC22-9CB555CBC333}" srcOrd="5" destOrd="0" presId="urn:microsoft.com/office/officeart/2005/8/layout/vList2"/>
    <dgm:cxn modelId="{91DD54BA-00EA-40F3-93F2-AB696D4BE866}" type="presParOf" srcId="{8CFDB23C-9217-4BB4-A6A0-129A770876DA}" destId="{DE518316-7061-45EF-9886-F291312C3AB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D149C3-62ED-4060-8A84-06538E66D126}"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3AAF75DA-45D8-4C06-8074-AC6891BD61D6}">
      <dgm:prSet/>
      <dgm:spPr/>
      <dgm:t>
        <a:bodyPr/>
        <a:lstStyle/>
        <a:p>
          <a:r>
            <a:rPr lang="hr-HR" b="1"/>
            <a:t>Vrednovanje za učenje</a:t>
          </a:r>
          <a:endParaRPr lang="en-US"/>
        </a:p>
      </dgm:t>
    </dgm:pt>
    <dgm:pt modelId="{4A33C3C6-9696-4418-8ECB-2E53504111E2}" type="parTrans" cxnId="{6AB5BA80-1E8C-486F-B94E-15EC21257ECB}">
      <dgm:prSet/>
      <dgm:spPr/>
      <dgm:t>
        <a:bodyPr/>
        <a:lstStyle/>
        <a:p>
          <a:endParaRPr lang="en-US"/>
        </a:p>
      </dgm:t>
    </dgm:pt>
    <dgm:pt modelId="{36C1ADDE-3DC4-44E3-BDE5-70DE08B4ABD5}" type="sibTrans" cxnId="{6AB5BA80-1E8C-486F-B94E-15EC21257ECB}">
      <dgm:prSet/>
      <dgm:spPr/>
      <dgm:t>
        <a:bodyPr/>
        <a:lstStyle/>
        <a:p>
          <a:endParaRPr lang="en-US"/>
        </a:p>
      </dgm:t>
    </dgm:pt>
    <dgm:pt modelId="{4B1A7517-5D83-4458-986B-2A9843BE28AB}">
      <dgm:prSet/>
      <dgm:spPr/>
      <dgm:t>
        <a:bodyPr/>
        <a:lstStyle/>
        <a:p>
          <a:r>
            <a:rPr lang="hr-HR" b="1"/>
            <a:t>Učenik odgovara na postavljena pitanja vezana uz njegovo okruženje i svakodnevni život.Primjenjuje znanje i vještine iz životnog iskustva te ih povezuje sa zadatkom.</a:t>
          </a:r>
          <a:endParaRPr lang="en-US"/>
        </a:p>
      </dgm:t>
    </dgm:pt>
    <dgm:pt modelId="{E0736E5E-C87B-47C0-88F0-26633D56E2B9}" type="parTrans" cxnId="{C6E9E10D-C1A9-4A92-9A69-B7CE5EF709D9}">
      <dgm:prSet/>
      <dgm:spPr/>
      <dgm:t>
        <a:bodyPr/>
        <a:lstStyle/>
        <a:p>
          <a:endParaRPr lang="en-US"/>
        </a:p>
      </dgm:t>
    </dgm:pt>
    <dgm:pt modelId="{A6321CCA-CEAB-4549-8919-692E8030C619}" type="sibTrans" cxnId="{C6E9E10D-C1A9-4A92-9A69-B7CE5EF709D9}">
      <dgm:prSet/>
      <dgm:spPr/>
      <dgm:t>
        <a:bodyPr/>
        <a:lstStyle/>
        <a:p>
          <a:endParaRPr lang="en-US"/>
        </a:p>
      </dgm:t>
    </dgm:pt>
    <dgm:pt modelId="{C30E298A-DE4D-4C52-96A4-C4BF2C0527E1}">
      <dgm:prSet/>
      <dgm:spPr/>
      <dgm:t>
        <a:bodyPr/>
        <a:lstStyle/>
        <a:p>
          <a:r>
            <a:rPr lang="hr-HR" b="1"/>
            <a:t>Vrednovanje kao učenje</a:t>
          </a:r>
          <a:endParaRPr lang="en-US"/>
        </a:p>
      </dgm:t>
    </dgm:pt>
    <dgm:pt modelId="{28796DE3-250E-4EBF-9CB8-B841435F36B2}" type="parTrans" cxnId="{8353C3DC-561A-4612-B3C0-86A565FFCA43}">
      <dgm:prSet/>
      <dgm:spPr/>
      <dgm:t>
        <a:bodyPr/>
        <a:lstStyle/>
        <a:p>
          <a:endParaRPr lang="en-US"/>
        </a:p>
      </dgm:t>
    </dgm:pt>
    <dgm:pt modelId="{BCE108A8-B5B8-43F1-BAC5-1F29BBEB57EF}" type="sibTrans" cxnId="{8353C3DC-561A-4612-B3C0-86A565FFCA43}">
      <dgm:prSet/>
      <dgm:spPr/>
      <dgm:t>
        <a:bodyPr/>
        <a:lstStyle/>
        <a:p>
          <a:endParaRPr lang="en-US"/>
        </a:p>
      </dgm:t>
    </dgm:pt>
    <dgm:pt modelId="{428037A4-2A81-47FE-8355-881B391859D3}">
      <dgm:prSet/>
      <dgm:spPr/>
      <dgm:t>
        <a:bodyPr/>
        <a:lstStyle/>
        <a:p>
          <a:r>
            <a:rPr lang="hr-HR" b="1"/>
            <a:t>Samoregulacijom učenik razvija sliku o sebi, oblikuje svoje odgovore koristeći podatke iz izvora i dobiva spoznaju o razini usvojenog znanja.</a:t>
          </a:r>
          <a:endParaRPr lang="en-US"/>
        </a:p>
      </dgm:t>
    </dgm:pt>
    <dgm:pt modelId="{D93AE0ED-0EE3-4FCF-93EE-05EDB125139D}" type="parTrans" cxnId="{72934DA2-374C-41E6-B531-11D89EF3B510}">
      <dgm:prSet/>
      <dgm:spPr/>
      <dgm:t>
        <a:bodyPr/>
        <a:lstStyle/>
        <a:p>
          <a:endParaRPr lang="en-US"/>
        </a:p>
      </dgm:t>
    </dgm:pt>
    <dgm:pt modelId="{82A5D3CD-D002-4864-B18A-EA6BE1FE53C4}" type="sibTrans" cxnId="{72934DA2-374C-41E6-B531-11D89EF3B510}">
      <dgm:prSet/>
      <dgm:spPr/>
      <dgm:t>
        <a:bodyPr/>
        <a:lstStyle/>
        <a:p>
          <a:endParaRPr lang="en-US"/>
        </a:p>
      </dgm:t>
    </dgm:pt>
    <dgm:pt modelId="{E347A2CE-161E-4A07-B13B-4896356AB38B}">
      <dgm:prSet/>
      <dgm:spPr/>
      <dgm:t>
        <a:bodyPr/>
        <a:lstStyle/>
        <a:p>
          <a:r>
            <a:rPr lang="hr-HR" b="1"/>
            <a:t>Vrednovanje naučenog</a:t>
          </a:r>
          <a:endParaRPr lang="en-US"/>
        </a:p>
      </dgm:t>
    </dgm:pt>
    <dgm:pt modelId="{49F1185D-EEEA-45EC-99F8-1A471DADE747}" type="parTrans" cxnId="{23B31BFA-55B3-4EC4-B63D-41449D752FA2}">
      <dgm:prSet/>
      <dgm:spPr/>
      <dgm:t>
        <a:bodyPr/>
        <a:lstStyle/>
        <a:p>
          <a:endParaRPr lang="en-US"/>
        </a:p>
      </dgm:t>
    </dgm:pt>
    <dgm:pt modelId="{2E3DAC0F-0447-4AC0-BCD9-D4163DB548FE}" type="sibTrans" cxnId="{23B31BFA-55B3-4EC4-B63D-41449D752FA2}">
      <dgm:prSet/>
      <dgm:spPr/>
      <dgm:t>
        <a:bodyPr/>
        <a:lstStyle/>
        <a:p>
          <a:endParaRPr lang="en-US"/>
        </a:p>
      </dgm:t>
    </dgm:pt>
    <dgm:pt modelId="{2F67637D-C402-4CAE-8DED-97A90DE8AF67}">
      <dgm:prSet/>
      <dgm:spPr/>
      <dgm:t>
        <a:bodyPr/>
        <a:lstStyle/>
        <a:p>
          <a:r>
            <a:rPr lang="hr-HR" b="1"/>
            <a:t>Učenik je ostvario dovoljan broj bodova i time pokazao uspješno snalaženje na razini razumijevanja teksta i rada na tekstu te oblikovanja misli u trodijelnoj strukturi sastavka.</a:t>
          </a:r>
          <a:endParaRPr lang="en-US"/>
        </a:p>
      </dgm:t>
    </dgm:pt>
    <dgm:pt modelId="{E1B6CCA0-895B-4B38-A9DC-C3CDC0A4D5AF}" type="parTrans" cxnId="{FD3BC4C7-471F-43B3-BAD8-0921CB516E61}">
      <dgm:prSet/>
      <dgm:spPr/>
      <dgm:t>
        <a:bodyPr/>
        <a:lstStyle/>
        <a:p>
          <a:endParaRPr lang="en-US"/>
        </a:p>
      </dgm:t>
    </dgm:pt>
    <dgm:pt modelId="{0DF10E4D-7DCC-4D6D-92AF-E69C00D4D284}" type="sibTrans" cxnId="{FD3BC4C7-471F-43B3-BAD8-0921CB516E61}">
      <dgm:prSet/>
      <dgm:spPr/>
      <dgm:t>
        <a:bodyPr/>
        <a:lstStyle/>
        <a:p>
          <a:endParaRPr lang="en-US"/>
        </a:p>
      </dgm:t>
    </dgm:pt>
    <dgm:pt modelId="{F2D4C158-4A55-495B-859E-7285A97015BC}" type="pres">
      <dgm:prSet presAssocID="{12D149C3-62ED-4060-8A84-06538E66D126}" presName="Name0" presStyleCnt="0">
        <dgm:presLayoutVars>
          <dgm:dir/>
          <dgm:resizeHandles val="exact"/>
        </dgm:presLayoutVars>
      </dgm:prSet>
      <dgm:spPr/>
    </dgm:pt>
    <dgm:pt modelId="{1E3AC38E-904B-4C53-9564-C959BB47FFF1}" type="pres">
      <dgm:prSet presAssocID="{3AAF75DA-45D8-4C06-8074-AC6891BD61D6}" presName="node" presStyleLbl="node1" presStyleIdx="0" presStyleCnt="6">
        <dgm:presLayoutVars>
          <dgm:bulletEnabled val="1"/>
        </dgm:presLayoutVars>
      </dgm:prSet>
      <dgm:spPr/>
    </dgm:pt>
    <dgm:pt modelId="{96B18477-F4DF-48CB-9B27-7A779868B5E0}" type="pres">
      <dgm:prSet presAssocID="{36C1ADDE-3DC4-44E3-BDE5-70DE08B4ABD5}" presName="sibTrans" presStyleLbl="sibTrans1D1" presStyleIdx="0" presStyleCnt="5"/>
      <dgm:spPr/>
    </dgm:pt>
    <dgm:pt modelId="{A55D3BE4-D988-4E24-97D7-C3633984A9A5}" type="pres">
      <dgm:prSet presAssocID="{36C1ADDE-3DC4-44E3-BDE5-70DE08B4ABD5}" presName="connectorText" presStyleLbl="sibTrans1D1" presStyleIdx="0" presStyleCnt="5"/>
      <dgm:spPr/>
    </dgm:pt>
    <dgm:pt modelId="{1F937C8B-D036-42F3-B7EF-AE78862AE2F0}" type="pres">
      <dgm:prSet presAssocID="{4B1A7517-5D83-4458-986B-2A9843BE28AB}" presName="node" presStyleLbl="node1" presStyleIdx="1" presStyleCnt="6">
        <dgm:presLayoutVars>
          <dgm:bulletEnabled val="1"/>
        </dgm:presLayoutVars>
      </dgm:prSet>
      <dgm:spPr/>
    </dgm:pt>
    <dgm:pt modelId="{B5EAF055-719F-4984-B7BB-5C8ECCACD17E}" type="pres">
      <dgm:prSet presAssocID="{A6321CCA-CEAB-4549-8919-692E8030C619}" presName="sibTrans" presStyleLbl="sibTrans1D1" presStyleIdx="1" presStyleCnt="5"/>
      <dgm:spPr/>
    </dgm:pt>
    <dgm:pt modelId="{7251BD15-0B7C-4F92-BF06-DE8CC041BB30}" type="pres">
      <dgm:prSet presAssocID="{A6321CCA-CEAB-4549-8919-692E8030C619}" presName="connectorText" presStyleLbl="sibTrans1D1" presStyleIdx="1" presStyleCnt="5"/>
      <dgm:spPr/>
    </dgm:pt>
    <dgm:pt modelId="{D57EAB10-5B01-4CE8-90E5-251009299E91}" type="pres">
      <dgm:prSet presAssocID="{C30E298A-DE4D-4C52-96A4-C4BF2C0527E1}" presName="node" presStyleLbl="node1" presStyleIdx="2" presStyleCnt="6">
        <dgm:presLayoutVars>
          <dgm:bulletEnabled val="1"/>
        </dgm:presLayoutVars>
      </dgm:prSet>
      <dgm:spPr/>
    </dgm:pt>
    <dgm:pt modelId="{5CAE4B30-E398-4CCD-A142-439514B5F72A}" type="pres">
      <dgm:prSet presAssocID="{BCE108A8-B5B8-43F1-BAC5-1F29BBEB57EF}" presName="sibTrans" presStyleLbl="sibTrans1D1" presStyleIdx="2" presStyleCnt="5"/>
      <dgm:spPr/>
    </dgm:pt>
    <dgm:pt modelId="{3AE6DB65-AEF6-49D3-86F8-93C826B62F39}" type="pres">
      <dgm:prSet presAssocID="{BCE108A8-B5B8-43F1-BAC5-1F29BBEB57EF}" presName="connectorText" presStyleLbl="sibTrans1D1" presStyleIdx="2" presStyleCnt="5"/>
      <dgm:spPr/>
    </dgm:pt>
    <dgm:pt modelId="{6CC0F6EC-3534-4208-B87A-35E9FC5F886E}" type="pres">
      <dgm:prSet presAssocID="{428037A4-2A81-47FE-8355-881B391859D3}" presName="node" presStyleLbl="node1" presStyleIdx="3" presStyleCnt="6">
        <dgm:presLayoutVars>
          <dgm:bulletEnabled val="1"/>
        </dgm:presLayoutVars>
      </dgm:prSet>
      <dgm:spPr/>
    </dgm:pt>
    <dgm:pt modelId="{05DEECA2-D756-476E-99DF-3533B3A00407}" type="pres">
      <dgm:prSet presAssocID="{82A5D3CD-D002-4864-B18A-EA6BE1FE53C4}" presName="sibTrans" presStyleLbl="sibTrans1D1" presStyleIdx="3" presStyleCnt="5"/>
      <dgm:spPr/>
    </dgm:pt>
    <dgm:pt modelId="{25396DA1-E5F9-49F9-AB1E-A07B11842A76}" type="pres">
      <dgm:prSet presAssocID="{82A5D3CD-D002-4864-B18A-EA6BE1FE53C4}" presName="connectorText" presStyleLbl="sibTrans1D1" presStyleIdx="3" presStyleCnt="5"/>
      <dgm:spPr/>
    </dgm:pt>
    <dgm:pt modelId="{9D8CFFA7-B23E-445F-B382-3597569B9CCF}" type="pres">
      <dgm:prSet presAssocID="{E347A2CE-161E-4A07-B13B-4896356AB38B}" presName="node" presStyleLbl="node1" presStyleIdx="4" presStyleCnt="6">
        <dgm:presLayoutVars>
          <dgm:bulletEnabled val="1"/>
        </dgm:presLayoutVars>
      </dgm:prSet>
      <dgm:spPr/>
    </dgm:pt>
    <dgm:pt modelId="{2B07D65F-8538-450F-8C34-14D8F06435CB}" type="pres">
      <dgm:prSet presAssocID="{2E3DAC0F-0447-4AC0-BCD9-D4163DB548FE}" presName="sibTrans" presStyleLbl="sibTrans1D1" presStyleIdx="4" presStyleCnt="5"/>
      <dgm:spPr/>
    </dgm:pt>
    <dgm:pt modelId="{64E90AEC-E9E4-490E-91FC-B3185FBF4D31}" type="pres">
      <dgm:prSet presAssocID="{2E3DAC0F-0447-4AC0-BCD9-D4163DB548FE}" presName="connectorText" presStyleLbl="sibTrans1D1" presStyleIdx="4" presStyleCnt="5"/>
      <dgm:spPr/>
    </dgm:pt>
    <dgm:pt modelId="{0F9A143B-B91A-40C4-8B78-6714EA1FEBA9}" type="pres">
      <dgm:prSet presAssocID="{2F67637D-C402-4CAE-8DED-97A90DE8AF67}" presName="node" presStyleLbl="node1" presStyleIdx="5" presStyleCnt="6">
        <dgm:presLayoutVars>
          <dgm:bulletEnabled val="1"/>
        </dgm:presLayoutVars>
      </dgm:prSet>
      <dgm:spPr/>
    </dgm:pt>
  </dgm:ptLst>
  <dgm:cxnLst>
    <dgm:cxn modelId="{64B6B002-1828-4D24-A3E1-C79D82A486A9}" type="presOf" srcId="{2E3DAC0F-0447-4AC0-BCD9-D4163DB548FE}" destId="{64E90AEC-E9E4-490E-91FC-B3185FBF4D31}" srcOrd="1" destOrd="0" presId="urn:microsoft.com/office/officeart/2016/7/layout/RepeatingBendingProcessNew"/>
    <dgm:cxn modelId="{C6E9E10D-C1A9-4A92-9A69-B7CE5EF709D9}" srcId="{12D149C3-62ED-4060-8A84-06538E66D126}" destId="{4B1A7517-5D83-4458-986B-2A9843BE28AB}" srcOrd="1" destOrd="0" parTransId="{E0736E5E-C87B-47C0-88F0-26633D56E2B9}" sibTransId="{A6321CCA-CEAB-4549-8919-692E8030C619}"/>
    <dgm:cxn modelId="{9292E118-4D03-47AB-80E3-D995B31EBF96}" type="presOf" srcId="{3AAF75DA-45D8-4C06-8074-AC6891BD61D6}" destId="{1E3AC38E-904B-4C53-9564-C959BB47FFF1}" srcOrd="0" destOrd="0" presId="urn:microsoft.com/office/officeart/2016/7/layout/RepeatingBendingProcessNew"/>
    <dgm:cxn modelId="{587FE42A-54C0-4E2D-972B-D1CF746265FD}" type="presOf" srcId="{A6321CCA-CEAB-4549-8919-692E8030C619}" destId="{7251BD15-0B7C-4F92-BF06-DE8CC041BB30}" srcOrd="1" destOrd="0" presId="urn:microsoft.com/office/officeart/2016/7/layout/RepeatingBendingProcessNew"/>
    <dgm:cxn modelId="{9856C638-697A-49C4-91D4-A17B82BEC110}" type="presOf" srcId="{4B1A7517-5D83-4458-986B-2A9843BE28AB}" destId="{1F937C8B-D036-42F3-B7EF-AE78862AE2F0}" srcOrd="0" destOrd="0" presId="urn:microsoft.com/office/officeart/2016/7/layout/RepeatingBendingProcessNew"/>
    <dgm:cxn modelId="{FABB1858-E551-408B-907C-F9E1424F5416}" type="presOf" srcId="{E347A2CE-161E-4A07-B13B-4896356AB38B}" destId="{9D8CFFA7-B23E-445F-B382-3597569B9CCF}" srcOrd="0" destOrd="0" presId="urn:microsoft.com/office/officeart/2016/7/layout/RepeatingBendingProcessNew"/>
    <dgm:cxn modelId="{22D37C5A-F326-4266-9038-6D84264CA008}" type="presOf" srcId="{BCE108A8-B5B8-43F1-BAC5-1F29BBEB57EF}" destId="{5CAE4B30-E398-4CCD-A142-439514B5F72A}" srcOrd="0" destOrd="0" presId="urn:microsoft.com/office/officeart/2016/7/layout/RepeatingBendingProcessNew"/>
    <dgm:cxn modelId="{84D2607E-B21A-461B-A2E9-1E60104B769F}" type="presOf" srcId="{36C1ADDE-3DC4-44E3-BDE5-70DE08B4ABD5}" destId="{96B18477-F4DF-48CB-9B27-7A779868B5E0}" srcOrd="0" destOrd="0" presId="urn:microsoft.com/office/officeart/2016/7/layout/RepeatingBendingProcessNew"/>
    <dgm:cxn modelId="{6AB5BA80-1E8C-486F-B94E-15EC21257ECB}" srcId="{12D149C3-62ED-4060-8A84-06538E66D126}" destId="{3AAF75DA-45D8-4C06-8074-AC6891BD61D6}" srcOrd="0" destOrd="0" parTransId="{4A33C3C6-9696-4418-8ECB-2E53504111E2}" sibTransId="{36C1ADDE-3DC4-44E3-BDE5-70DE08B4ABD5}"/>
    <dgm:cxn modelId="{ACB14D83-35AF-4A0D-90BD-CAC92950EBAA}" type="presOf" srcId="{12D149C3-62ED-4060-8A84-06538E66D126}" destId="{F2D4C158-4A55-495B-859E-7285A97015BC}" srcOrd="0" destOrd="0" presId="urn:microsoft.com/office/officeart/2016/7/layout/RepeatingBendingProcessNew"/>
    <dgm:cxn modelId="{D3C3539E-72DE-4B84-8D4D-C7AC38D5E013}" type="presOf" srcId="{82A5D3CD-D002-4864-B18A-EA6BE1FE53C4}" destId="{05DEECA2-D756-476E-99DF-3533B3A00407}" srcOrd="0" destOrd="0" presId="urn:microsoft.com/office/officeart/2016/7/layout/RepeatingBendingProcessNew"/>
    <dgm:cxn modelId="{72934DA2-374C-41E6-B531-11D89EF3B510}" srcId="{12D149C3-62ED-4060-8A84-06538E66D126}" destId="{428037A4-2A81-47FE-8355-881B391859D3}" srcOrd="3" destOrd="0" parTransId="{D93AE0ED-0EE3-4FCF-93EE-05EDB125139D}" sibTransId="{82A5D3CD-D002-4864-B18A-EA6BE1FE53C4}"/>
    <dgm:cxn modelId="{9FFF08B6-5FF6-452C-AF78-73768FE1DDF9}" type="presOf" srcId="{36C1ADDE-3DC4-44E3-BDE5-70DE08B4ABD5}" destId="{A55D3BE4-D988-4E24-97D7-C3633984A9A5}" srcOrd="1" destOrd="0" presId="urn:microsoft.com/office/officeart/2016/7/layout/RepeatingBendingProcessNew"/>
    <dgm:cxn modelId="{1DBE91BF-444D-4E2C-846E-7F6C341AFA92}" type="presOf" srcId="{82A5D3CD-D002-4864-B18A-EA6BE1FE53C4}" destId="{25396DA1-E5F9-49F9-AB1E-A07B11842A76}" srcOrd="1" destOrd="0" presId="urn:microsoft.com/office/officeart/2016/7/layout/RepeatingBendingProcessNew"/>
    <dgm:cxn modelId="{D5211EC7-1D6E-476B-8599-897953AF8D53}" type="presOf" srcId="{2E3DAC0F-0447-4AC0-BCD9-D4163DB548FE}" destId="{2B07D65F-8538-450F-8C34-14D8F06435CB}" srcOrd="0" destOrd="0" presId="urn:microsoft.com/office/officeart/2016/7/layout/RepeatingBendingProcessNew"/>
    <dgm:cxn modelId="{FD3BC4C7-471F-43B3-BAD8-0921CB516E61}" srcId="{12D149C3-62ED-4060-8A84-06538E66D126}" destId="{2F67637D-C402-4CAE-8DED-97A90DE8AF67}" srcOrd="5" destOrd="0" parTransId="{E1B6CCA0-895B-4B38-A9DC-C3CDC0A4D5AF}" sibTransId="{0DF10E4D-7DCC-4D6D-92AF-E69C00D4D284}"/>
    <dgm:cxn modelId="{EDEACBCC-A29A-4E25-8468-BCF8CF9A0AC4}" type="presOf" srcId="{BCE108A8-B5B8-43F1-BAC5-1F29BBEB57EF}" destId="{3AE6DB65-AEF6-49D3-86F8-93C826B62F39}" srcOrd="1" destOrd="0" presId="urn:microsoft.com/office/officeart/2016/7/layout/RepeatingBendingProcessNew"/>
    <dgm:cxn modelId="{F5C748CD-3365-4833-BD5A-C7433085CFE1}" type="presOf" srcId="{C30E298A-DE4D-4C52-96A4-C4BF2C0527E1}" destId="{D57EAB10-5B01-4CE8-90E5-251009299E91}" srcOrd="0" destOrd="0" presId="urn:microsoft.com/office/officeart/2016/7/layout/RepeatingBendingProcessNew"/>
    <dgm:cxn modelId="{8353C3DC-561A-4612-B3C0-86A565FFCA43}" srcId="{12D149C3-62ED-4060-8A84-06538E66D126}" destId="{C30E298A-DE4D-4C52-96A4-C4BF2C0527E1}" srcOrd="2" destOrd="0" parTransId="{28796DE3-250E-4EBF-9CB8-B841435F36B2}" sibTransId="{BCE108A8-B5B8-43F1-BAC5-1F29BBEB57EF}"/>
    <dgm:cxn modelId="{586C28E3-217B-46B2-9951-62711FCDFB4A}" type="presOf" srcId="{A6321CCA-CEAB-4549-8919-692E8030C619}" destId="{B5EAF055-719F-4984-B7BB-5C8ECCACD17E}" srcOrd="0" destOrd="0" presId="urn:microsoft.com/office/officeart/2016/7/layout/RepeatingBendingProcessNew"/>
    <dgm:cxn modelId="{FBBCF1E6-B77C-43FB-A57A-5222F542D931}" type="presOf" srcId="{2F67637D-C402-4CAE-8DED-97A90DE8AF67}" destId="{0F9A143B-B91A-40C4-8B78-6714EA1FEBA9}" srcOrd="0" destOrd="0" presId="urn:microsoft.com/office/officeart/2016/7/layout/RepeatingBendingProcessNew"/>
    <dgm:cxn modelId="{BCF751E8-FE6D-4B31-83DD-8BCE608BCE8E}" type="presOf" srcId="{428037A4-2A81-47FE-8355-881B391859D3}" destId="{6CC0F6EC-3534-4208-B87A-35E9FC5F886E}" srcOrd="0" destOrd="0" presId="urn:microsoft.com/office/officeart/2016/7/layout/RepeatingBendingProcessNew"/>
    <dgm:cxn modelId="{23B31BFA-55B3-4EC4-B63D-41449D752FA2}" srcId="{12D149C3-62ED-4060-8A84-06538E66D126}" destId="{E347A2CE-161E-4A07-B13B-4896356AB38B}" srcOrd="4" destOrd="0" parTransId="{49F1185D-EEEA-45EC-99F8-1A471DADE747}" sibTransId="{2E3DAC0F-0447-4AC0-BCD9-D4163DB548FE}"/>
    <dgm:cxn modelId="{3B97315C-D0A5-4EC5-8981-608EDAEBDD1C}" type="presParOf" srcId="{F2D4C158-4A55-495B-859E-7285A97015BC}" destId="{1E3AC38E-904B-4C53-9564-C959BB47FFF1}" srcOrd="0" destOrd="0" presId="urn:microsoft.com/office/officeart/2016/7/layout/RepeatingBendingProcessNew"/>
    <dgm:cxn modelId="{1A9BFBB2-4573-4222-8D1B-E8CCF623CF21}" type="presParOf" srcId="{F2D4C158-4A55-495B-859E-7285A97015BC}" destId="{96B18477-F4DF-48CB-9B27-7A779868B5E0}" srcOrd="1" destOrd="0" presId="urn:microsoft.com/office/officeart/2016/7/layout/RepeatingBendingProcessNew"/>
    <dgm:cxn modelId="{BA2ECDCD-D6AD-41DA-820E-348030E04048}" type="presParOf" srcId="{96B18477-F4DF-48CB-9B27-7A779868B5E0}" destId="{A55D3BE4-D988-4E24-97D7-C3633984A9A5}" srcOrd="0" destOrd="0" presId="urn:microsoft.com/office/officeart/2016/7/layout/RepeatingBendingProcessNew"/>
    <dgm:cxn modelId="{A2A6FD4C-188A-4336-88E7-538592032D5F}" type="presParOf" srcId="{F2D4C158-4A55-495B-859E-7285A97015BC}" destId="{1F937C8B-D036-42F3-B7EF-AE78862AE2F0}" srcOrd="2" destOrd="0" presId="urn:microsoft.com/office/officeart/2016/7/layout/RepeatingBendingProcessNew"/>
    <dgm:cxn modelId="{A98583E5-CDAC-461D-8C5B-9D7CECEF50B0}" type="presParOf" srcId="{F2D4C158-4A55-495B-859E-7285A97015BC}" destId="{B5EAF055-719F-4984-B7BB-5C8ECCACD17E}" srcOrd="3" destOrd="0" presId="urn:microsoft.com/office/officeart/2016/7/layout/RepeatingBendingProcessNew"/>
    <dgm:cxn modelId="{9995F843-4204-4377-9824-A81CBB2CE9E7}" type="presParOf" srcId="{B5EAF055-719F-4984-B7BB-5C8ECCACD17E}" destId="{7251BD15-0B7C-4F92-BF06-DE8CC041BB30}" srcOrd="0" destOrd="0" presId="urn:microsoft.com/office/officeart/2016/7/layout/RepeatingBendingProcessNew"/>
    <dgm:cxn modelId="{5A76CF3B-2E9B-4B21-99B8-D753C7559218}" type="presParOf" srcId="{F2D4C158-4A55-495B-859E-7285A97015BC}" destId="{D57EAB10-5B01-4CE8-90E5-251009299E91}" srcOrd="4" destOrd="0" presId="urn:microsoft.com/office/officeart/2016/7/layout/RepeatingBendingProcessNew"/>
    <dgm:cxn modelId="{CB628B53-CA41-4C7C-B7E9-7FCC36BE4262}" type="presParOf" srcId="{F2D4C158-4A55-495B-859E-7285A97015BC}" destId="{5CAE4B30-E398-4CCD-A142-439514B5F72A}" srcOrd="5" destOrd="0" presId="urn:microsoft.com/office/officeart/2016/7/layout/RepeatingBendingProcessNew"/>
    <dgm:cxn modelId="{51683881-B19B-401A-BD18-29F68BB0330F}" type="presParOf" srcId="{5CAE4B30-E398-4CCD-A142-439514B5F72A}" destId="{3AE6DB65-AEF6-49D3-86F8-93C826B62F39}" srcOrd="0" destOrd="0" presId="urn:microsoft.com/office/officeart/2016/7/layout/RepeatingBendingProcessNew"/>
    <dgm:cxn modelId="{F0F647EB-0937-43FE-A857-6CB1D4E2C48D}" type="presParOf" srcId="{F2D4C158-4A55-495B-859E-7285A97015BC}" destId="{6CC0F6EC-3534-4208-B87A-35E9FC5F886E}" srcOrd="6" destOrd="0" presId="urn:microsoft.com/office/officeart/2016/7/layout/RepeatingBendingProcessNew"/>
    <dgm:cxn modelId="{602AAB3F-7C90-40E2-BC6F-5FB308C94675}" type="presParOf" srcId="{F2D4C158-4A55-495B-859E-7285A97015BC}" destId="{05DEECA2-D756-476E-99DF-3533B3A00407}" srcOrd="7" destOrd="0" presId="urn:microsoft.com/office/officeart/2016/7/layout/RepeatingBendingProcessNew"/>
    <dgm:cxn modelId="{590922BD-89EB-479C-BFD1-66D284007883}" type="presParOf" srcId="{05DEECA2-D756-476E-99DF-3533B3A00407}" destId="{25396DA1-E5F9-49F9-AB1E-A07B11842A76}" srcOrd="0" destOrd="0" presId="urn:microsoft.com/office/officeart/2016/7/layout/RepeatingBendingProcessNew"/>
    <dgm:cxn modelId="{8EFE0562-BDD5-4D3B-BFCC-CA86D7F23533}" type="presParOf" srcId="{F2D4C158-4A55-495B-859E-7285A97015BC}" destId="{9D8CFFA7-B23E-445F-B382-3597569B9CCF}" srcOrd="8" destOrd="0" presId="urn:microsoft.com/office/officeart/2016/7/layout/RepeatingBendingProcessNew"/>
    <dgm:cxn modelId="{713A4351-9779-4F20-8C38-6964F02A7442}" type="presParOf" srcId="{F2D4C158-4A55-495B-859E-7285A97015BC}" destId="{2B07D65F-8538-450F-8C34-14D8F06435CB}" srcOrd="9" destOrd="0" presId="urn:microsoft.com/office/officeart/2016/7/layout/RepeatingBendingProcessNew"/>
    <dgm:cxn modelId="{26AD99BA-4C58-4758-8CD3-DD46DFA021EC}" type="presParOf" srcId="{2B07D65F-8538-450F-8C34-14D8F06435CB}" destId="{64E90AEC-E9E4-490E-91FC-B3185FBF4D31}" srcOrd="0" destOrd="0" presId="urn:microsoft.com/office/officeart/2016/7/layout/RepeatingBendingProcessNew"/>
    <dgm:cxn modelId="{D182B4CB-140E-4238-9057-EECADC8B0463}" type="presParOf" srcId="{F2D4C158-4A55-495B-859E-7285A97015BC}" destId="{0F9A143B-B91A-40C4-8B78-6714EA1FEBA9}"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5C8761-BB7D-457C-8C11-9FC5B5FC8E7A}">
      <dsp:nvSpPr>
        <dsp:cNvPr id="0" name=""/>
        <dsp:cNvSpPr/>
      </dsp:nvSpPr>
      <dsp:spPr>
        <a:xfrm>
          <a:off x="0" y="58183"/>
          <a:ext cx="5367528" cy="100693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hr-HR" sz="1800" kern="1200"/>
            <a:t>Za učenike s poteškoćama učitelji trebaju izraditi izraditi individualizirani kurikulum. </a:t>
          </a:r>
          <a:endParaRPr lang="en-US" sz="1800" kern="1200"/>
        </a:p>
      </dsp:txBody>
      <dsp:txXfrm>
        <a:off x="49154" y="107337"/>
        <a:ext cx="5269220" cy="908623"/>
      </dsp:txXfrm>
    </dsp:sp>
    <dsp:sp modelId="{4CD914D9-3365-4A97-A110-6387D543A500}">
      <dsp:nvSpPr>
        <dsp:cNvPr id="0" name=""/>
        <dsp:cNvSpPr/>
      </dsp:nvSpPr>
      <dsp:spPr>
        <a:xfrm>
          <a:off x="0" y="1116955"/>
          <a:ext cx="5367528" cy="100693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hr-HR" sz="1800" kern="1200"/>
            <a:t>Individualizirani kurikulum (IK) je pisani dokument koji je sastavni dio predmetnog kurukiluma i usmjeren je na pojedinog učenika.</a:t>
          </a:r>
          <a:endParaRPr lang="en-US" sz="1800" kern="1200"/>
        </a:p>
      </dsp:txBody>
      <dsp:txXfrm>
        <a:off x="49154" y="1166109"/>
        <a:ext cx="5269220" cy="908623"/>
      </dsp:txXfrm>
    </dsp:sp>
    <dsp:sp modelId="{16F91088-A7CF-4F90-8953-25787BC2B879}">
      <dsp:nvSpPr>
        <dsp:cNvPr id="0" name=""/>
        <dsp:cNvSpPr/>
      </dsp:nvSpPr>
      <dsp:spPr>
        <a:xfrm>
          <a:off x="0" y="2175726"/>
          <a:ext cx="5367528" cy="100693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hr-HR" sz="1800" kern="1200"/>
            <a:t>Tijekom izrade polazi se od planiranja primjerene podrške učeniku.</a:t>
          </a:r>
          <a:endParaRPr lang="en-US" sz="1800" kern="1200"/>
        </a:p>
      </dsp:txBody>
      <dsp:txXfrm>
        <a:off x="49154" y="2224880"/>
        <a:ext cx="5269220" cy="908623"/>
      </dsp:txXfrm>
    </dsp:sp>
    <dsp:sp modelId="{05124C90-FDB2-4CFE-B2D1-0BD54AFF8307}">
      <dsp:nvSpPr>
        <dsp:cNvPr id="0" name=""/>
        <dsp:cNvSpPr/>
      </dsp:nvSpPr>
      <dsp:spPr>
        <a:xfrm>
          <a:off x="0" y="3234497"/>
          <a:ext cx="5367528" cy="100693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hr-HR" sz="1800" kern="1200"/>
            <a:t>Izrađuje ga učitelj prema potrebi u suradnji sa stručnim suradnicima.</a:t>
          </a:r>
          <a:endParaRPr lang="en-US" sz="1800" kern="1200"/>
        </a:p>
      </dsp:txBody>
      <dsp:txXfrm>
        <a:off x="49154" y="3283651"/>
        <a:ext cx="5269220" cy="908623"/>
      </dsp:txXfrm>
    </dsp:sp>
    <dsp:sp modelId="{151A9487-A377-4256-B696-F24ABF810EDF}">
      <dsp:nvSpPr>
        <dsp:cNvPr id="0" name=""/>
        <dsp:cNvSpPr/>
      </dsp:nvSpPr>
      <dsp:spPr>
        <a:xfrm>
          <a:off x="0" y="4293268"/>
          <a:ext cx="5367528" cy="100693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hr-HR" sz="1800" kern="1200"/>
            <a:t>Individualizirani kurikulum sadrži postupke individualizacije i prilagodbe razina usvojenosti odgojno-obrazovnih ishoda i strategije podrške.</a:t>
          </a:r>
          <a:endParaRPr lang="en-US" sz="1800" kern="1200"/>
        </a:p>
      </dsp:txBody>
      <dsp:txXfrm>
        <a:off x="49154" y="4342422"/>
        <a:ext cx="5269220" cy="9086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7CDB7-F0BA-416F-A262-32FEBEBBA9CF}">
      <dsp:nvSpPr>
        <dsp:cNvPr id="0" name=""/>
        <dsp:cNvSpPr/>
      </dsp:nvSpPr>
      <dsp:spPr>
        <a:xfrm>
          <a:off x="0" y="71693"/>
          <a:ext cx="5257800" cy="127120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hr-HR" sz="3200" b="1" kern="1200"/>
            <a:t>Što će i koliko će učiti?</a:t>
          </a:r>
          <a:endParaRPr lang="en-US" sz="3200" kern="1200"/>
        </a:p>
      </dsp:txBody>
      <dsp:txXfrm>
        <a:off x="62055" y="133748"/>
        <a:ext cx="5133690" cy="1147095"/>
      </dsp:txXfrm>
    </dsp:sp>
    <dsp:sp modelId="{1C993148-8E3B-440B-A88C-995708C7B81D}">
      <dsp:nvSpPr>
        <dsp:cNvPr id="0" name=""/>
        <dsp:cNvSpPr/>
      </dsp:nvSpPr>
      <dsp:spPr>
        <a:xfrm>
          <a:off x="0" y="1435058"/>
          <a:ext cx="5257800" cy="127120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hr-HR" sz="3200" b="1" kern="1200"/>
            <a:t>Kako i na koji način će se učiti?</a:t>
          </a:r>
          <a:endParaRPr lang="en-US" sz="3200" kern="1200"/>
        </a:p>
      </dsp:txBody>
      <dsp:txXfrm>
        <a:off x="62055" y="1497113"/>
        <a:ext cx="5133690" cy="1147095"/>
      </dsp:txXfrm>
    </dsp:sp>
    <dsp:sp modelId="{C83AAEA9-20C6-4682-8DBA-1F31CC1A30B4}">
      <dsp:nvSpPr>
        <dsp:cNvPr id="0" name=""/>
        <dsp:cNvSpPr/>
      </dsp:nvSpPr>
      <dsp:spPr>
        <a:xfrm>
          <a:off x="0" y="2798423"/>
          <a:ext cx="5257800" cy="127120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hr-HR" sz="3200" b="1" kern="1200"/>
            <a:t>Gdje i s čime će se učiti?</a:t>
          </a:r>
          <a:endParaRPr lang="en-US" sz="3200" kern="1200"/>
        </a:p>
      </dsp:txBody>
      <dsp:txXfrm>
        <a:off x="62055" y="2860478"/>
        <a:ext cx="5133690" cy="1147095"/>
      </dsp:txXfrm>
    </dsp:sp>
    <dsp:sp modelId="{DE518316-7061-45EF-9886-F291312C3AB3}">
      <dsp:nvSpPr>
        <dsp:cNvPr id="0" name=""/>
        <dsp:cNvSpPr/>
      </dsp:nvSpPr>
      <dsp:spPr>
        <a:xfrm>
          <a:off x="0" y="4161789"/>
          <a:ext cx="5257800" cy="127120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hr-HR" sz="3200" b="1" kern="1200"/>
            <a:t>Kako će se vrednovati postignuća učenika?</a:t>
          </a:r>
          <a:endParaRPr lang="en-US" sz="3200" kern="1200"/>
        </a:p>
      </dsp:txBody>
      <dsp:txXfrm>
        <a:off x="62055" y="4223844"/>
        <a:ext cx="5133690" cy="11470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18477-F4DF-48CB-9B27-7A779868B5E0}">
      <dsp:nvSpPr>
        <dsp:cNvPr id="0" name=""/>
        <dsp:cNvSpPr/>
      </dsp:nvSpPr>
      <dsp:spPr>
        <a:xfrm>
          <a:off x="3246945" y="781801"/>
          <a:ext cx="602389" cy="91440"/>
        </a:xfrm>
        <a:custGeom>
          <a:avLst/>
          <a:gdLst/>
          <a:ahLst/>
          <a:cxnLst/>
          <a:rect l="0" t="0" r="0" b="0"/>
          <a:pathLst>
            <a:path>
              <a:moveTo>
                <a:pt x="0" y="45720"/>
              </a:moveTo>
              <a:lnTo>
                <a:pt x="602389"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32315" y="824356"/>
        <a:ext cx="31649" cy="6329"/>
      </dsp:txXfrm>
    </dsp:sp>
    <dsp:sp modelId="{1E3AC38E-904B-4C53-9564-C959BB47FFF1}">
      <dsp:nvSpPr>
        <dsp:cNvPr id="0" name=""/>
        <dsp:cNvSpPr/>
      </dsp:nvSpPr>
      <dsp:spPr>
        <a:xfrm>
          <a:off x="496615" y="1882"/>
          <a:ext cx="2752129" cy="16512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857" tIns="141556" rIns="134857" bIns="141556" numCol="1" spcCol="1270" anchor="ctr" anchorCtr="0">
          <a:noAutofit/>
        </a:bodyPr>
        <a:lstStyle/>
        <a:p>
          <a:pPr marL="0" lvl="0" indent="0" algn="ctr" defTabSz="622300">
            <a:lnSpc>
              <a:spcPct val="90000"/>
            </a:lnSpc>
            <a:spcBef>
              <a:spcPct val="0"/>
            </a:spcBef>
            <a:spcAft>
              <a:spcPct val="35000"/>
            </a:spcAft>
            <a:buNone/>
          </a:pPr>
          <a:r>
            <a:rPr lang="hr-HR" sz="1400" b="1" kern="1200"/>
            <a:t>Vrednovanje za učenje</a:t>
          </a:r>
          <a:endParaRPr lang="en-US" sz="1400" kern="1200"/>
        </a:p>
      </dsp:txBody>
      <dsp:txXfrm>
        <a:off x="496615" y="1882"/>
        <a:ext cx="2752129" cy="1651277"/>
      </dsp:txXfrm>
    </dsp:sp>
    <dsp:sp modelId="{B5EAF055-719F-4984-B7BB-5C8ECCACD17E}">
      <dsp:nvSpPr>
        <dsp:cNvPr id="0" name=""/>
        <dsp:cNvSpPr/>
      </dsp:nvSpPr>
      <dsp:spPr>
        <a:xfrm>
          <a:off x="6632064" y="781801"/>
          <a:ext cx="602389" cy="91440"/>
        </a:xfrm>
        <a:custGeom>
          <a:avLst/>
          <a:gdLst/>
          <a:ahLst/>
          <a:cxnLst/>
          <a:rect l="0" t="0" r="0" b="0"/>
          <a:pathLst>
            <a:path>
              <a:moveTo>
                <a:pt x="0" y="45720"/>
              </a:moveTo>
              <a:lnTo>
                <a:pt x="602389"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17435" y="824356"/>
        <a:ext cx="31649" cy="6329"/>
      </dsp:txXfrm>
    </dsp:sp>
    <dsp:sp modelId="{1F937C8B-D036-42F3-B7EF-AE78862AE2F0}">
      <dsp:nvSpPr>
        <dsp:cNvPr id="0" name=""/>
        <dsp:cNvSpPr/>
      </dsp:nvSpPr>
      <dsp:spPr>
        <a:xfrm>
          <a:off x="3881735" y="1882"/>
          <a:ext cx="2752129" cy="165127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857" tIns="141556" rIns="134857" bIns="141556" numCol="1" spcCol="1270" anchor="ctr" anchorCtr="0">
          <a:noAutofit/>
        </a:bodyPr>
        <a:lstStyle/>
        <a:p>
          <a:pPr marL="0" lvl="0" indent="0" algn="ctr" defTabSz="622300">
            <a:lnSpc>
              <a:spcPct val="90000"/>
            </a:lnSpc>
            <a:spcBef>
              <a:spcPct val="0"/>
            </a:spcBef>
            <a:spcAft>
              <a:spcPct val="35000"/>
            </a:spcAft>
            <a:buNone/>
          </a:pPr>
          <a:r>
            <a:rPr lang="hr-HR" sz="1400" b="1" kern="1200"/>
            <a:t>Učenik odgovara na postavljena pitanja vezana uz njegovo okruženje i svakodnevni život.Primjenjuje znanje i vještine iz životnog iskustva te ih povezuje sa zadatkom.</a:t>
          </a:r>
          <a:endParaRPr lang="en-US" sz="1400" kern="1200"/>
        </a:p>
      </dsp:txBody>
      <dsp:txXfrm>
        <a:off x="3881735" y="1882"/>
        <a:ext cx="2752129" cy="1651277"/>
      </dsp:txXfrm>
    </dsp:sp>
    <dsp:sp modelId="{5CAE4B30-E398-4CCD-A142-439514B5F72A}">
      <dsp:nvSpPr>
        <dsp:cNvPr id="0" name=""/>
        <dsp:cNvSpPr/>
      </dsp:nvSpPr>
      <dsp:spPr>
        <a:xfrm>
          <a:off x="1872680" y="1651360"/>
          <a:ext cx="6770239" cy="602389"/>
        </a:xfrm>
        <a:custGeom>
          <a:avLst/>
          <a:gdLst/>
          <a:ahLst/>
          <a:cxnLst/>
          <a:rect l="0" t="0" r="0" b="0"/>
          <a:pathLst>
            <a:path>
              <a:moveTo>
                <a:pt x="6770239" y="0"/>
              </a:moveTo>
              <a:lnTo>
                <a:pt x="6770239" y="318294"/>
              </a:lnTo>
              <a:lnTo>
                <a:pt x="0" y="318294"/>
              </a:lnTo>
              <a:lnTo>
                <a:pt x="0" y="602389"/>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7805" y="1949390"/>
        <a:ext cx="339988" cy="6329"/>
      </dsp:txXfrm>
    </dsp:sp>
    <dsp:sp modelId="{D57EAB10-5B01-4CE8-90E5-251009299E91}">
      <dsp:nvSpPr>
        <dsp:cNvPr id="0" name=""/>
        <dsp:cNvSpPr/>
      </dsp:nvSpPr>
      <dsp:spPr>
        <a:xfrm>
          <a:off x="7266854" y="1882"/>
          <a:ext cx="2752129" cy="165127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857" tIns="141556" rIns="134857" bIns="141556" numCol="1" spcCol="1270" anchor="ctr" anchorCtr="0">
          <a:noAutofit/>
        </a:bodyPr>
        <a:lstStyle/>
        <a:p>
          <a:pPr marL="0" lvl="0" indent="0" algn="ctr" defTabSz="622300">
            <a:lnSpc>
              <a:spcPct val="90000"/>
            </a:lnSpc>
            <a:spcBef>
              <a:spcPct val="0"/>
            </a:spcBef>
            <a:spcAft>
              <a:spcPct val="35000"/>
            </a:spcAft>
            <a:buNone/>
          </a:pPr>
          <a:r>
            <a:rPr lang="hr-HR" sz="1400" b="1" kern="1200"/>
            <a:t>Vrednovanje kao učenje</a:t>
          </a:r>
          <a:endParaRPr lang="en-US" sz="1400" kern="1200"/>
        </a:p>
      </dsp:txBody>
      <dsp:txXfrm>
        <a:off x="7266854" y="1882"/>
        <a:ext cx="2752129" cy="1651277"/>
      </dsp:txXfrm>
    </dsp:sp>
    <dsp:sp modelId="{05DEECA2-D756-476E-99DF-3533B3A00407}">
      <dsp:nvSpPr>
        <dsp:cNvPr id="0" name=""/>
        <dsp:cNvSpPr/>
      </dsp:nvSpPr>
      <dsp:spPr>
        <a:xfrm>
          <a:off x="3246945" y="3066068"/>
          <a:ext cx="602389" cy="91440"/>
        </a:xfrm>
        <a:custGeom>
          <a:avLst/>
          <a:gdLst/>
          <a:ahLst/>
          <a:cxnLst/>
          <a:rect l="0" t="0" r="0" b="0"/>
          <a:pathLst>
            <a:path>
              <a:moveTo>
                <a:pt x="0" y="45720"/>
              </a:moveTo>
              <a:lnTo>
                <a:pt x="602389"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32315" y="3108623"/>
        <a:ext cx="31649" cy="6329"/>
      </dsp:txXfrm>
    </dsp:sp>
    <dsp:sp modelId="{6CC0F6EC-3534-4208-B87A-35E9FC5F886E}">
      <dsp:nvSpPr>
        <dsp:cNvPr id="0" name=""/>
        <dsp:cNvSpPr/>
      </dsp:nvSpPr>
      <dsp:spPr>
        <a:xfrm>
          <a:off x="496615" y="2286149"/>
          <a:ext cx="2752129" cy="165127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857" tIns="141556" rIns="134857" bIns="141556" numCol="1" spcCol="1270" anchor="ctr" anchorCtr="0">
          <a:noAutofit/>
        </a:bodyPr>
        <a:lstStyle/>
        <a:p>
          <a:pPr marL="0" lvl="0" indent="0" algn="ctr" defTabSz="622300">
            <a:lnSpc>
              <a:spcPct val="90000"/>
            </a:lnSpc>
            <a:spcBef>
              <a:spcPct val="0"/>
            </a:spcBef>
            <a:spcAft>
              <a:spcPct val="35000"/>
            </a:spcAft>
            <a:buNone/>
          </a:pPr>
          <a:r>
            <a:rPr lang="hr-HR" sz="1400" b="1" kern="1200"/>
            <a:t>Samoregulacijom učenik razvija sliku o sebi, oblikuje svoje odgovore koristeći podatke iz izvora i dobiva spoznaju o razini usvojenog znanja.</a:t>
          </a:r>
          <a:endParaRPr lang="en-US" sz="1400" kern="1200"/>
        </a:p>
      </dsp:txBody>
      <dsp:txXfrm>
        <a:off x="496615" y="2286149"/>
        <a:ext cx="2752129" cy="1651277"/>
      </dsp:txXfrm>
    </dsp:sp>
    <dsp:sp modelId="{2B07D65F-8538-450F-8C34-14D8F06435CB}">
      <dsp:nvSpPr>
        <dsp:cNvPr id="0" name=""/>
        <dsp:cNvSpPr/>
      </dsp:nvSpPr>
      <dsp:spPr>
        <a:xfrm>
          <a:off x="6632064" y="3066068"/>
          <a:ext cx="602389" cy="91440"/>
        </a:xfrm>
        <a:custGeom>
          <a:avLst/>
          <a:gdLst/>
          <a:ahLst/>
          <a:cxnLst/>
          <a:rect l="0" t="0" r="0" b="0"/>
          <a:pathLst>
            <a:path>
              <a:moveTo>
                <a:pt x="0" y="45720"/>
              </a:moveTo>
              <a:lnTo>
                <a:pt x="602389"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17435" y="3108623"/>
        <a:ext cx="31649" cy="6329"/>
      </dsp:txXfrm>
    </dsp:sp>
    <dsp:sp modelId="{9D8CFFA7-B23E-445F-B382-3597569B9CCF}">
      <dsp:nvSpPr>
        <dsp:cNvPr id="0" name=""/>
        <dsp:cNvSpPr/>
      </dsp:nvSpPr>
      <dsp:spPr>
        <a:xfrm>
          <a:off x="3881735" y="2286149"/>
          <a:ext cx="2752129" cy="165127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857" tIns="141556" rIns="134857" bIns="141556" numCol="1" spcCol="1270" anchor="ctr" anchorCtr="0">
          <a:noAutofit/>
        </a:bodyPr>
        <a:lstStyle/>
        <a:p>
          <a:pPr marL="0" lvl="0" indent="0" algn="ctr" defTabSz="622300">
            <a:lnSpc>
              <a:spcPct val="90000"/>
            </a:lnSpc>
            <a:spcBef>
              <a:spcPct val="0"/>
            </a:spcBef>
            <a:spcAft>
              <a:spcPct val="35000"/>
            </a:spcAft>
            <a:buNone/>
          </a:pPr>
          <a:r>
            <a:rPr lang="hr-HR" sz="1400" b="1" kern="1200"/>
            <a:t>Vrednovanje naučenog</a:t>
          </a:r>
          <a:endParaRPr lang="en-US" sz="1400" kern="1200"/>
        </a:p>
      </dsp:txBody>
      <dsp:txXfrm>
        <a:off x="3881735" y="2286149"/>
        <a:ext cx="2752129" cy="1651277"/>
      </dsp:txXfrm>
    </dsp:sp>
    <dsp:sp modelId="{0F9A143B-B91A-40C4-8B78-6714EA1FEBA9}">
      <dsp:nvSpPr>
        <dsp:cNvPr id="0" name=""/>
        <dsp:cNvSpPr/>
      </dsp:nvSpPr>
      <dsp:spPr>
        <a:xfrm>
          <a:off x="7266854" y="2286149"/>
          <a:ext cx="2752129" cy="16512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857" tIns="141556" rIns="134857" bIns="141556" numCol="1" spcCol="1270" anchor="ctr" anchorCtr="0">
          <a:noAutofit/>
        </a:bodyPr>
        <a:lstStyle/>
        <a:p>
          <a:pPr marL="0" lvl="0" indent="0" algn="ctr" defTabSz="622300">
            <a:lnSpc>
              <a:spcPct val="90000"/>
            </a:lnSpc>
            <a:spcBef>
              <a:spcPct val="0"/>
            </a:spcBef>
            <a:spcAft>
              <a:spcPct val="35000"/>
            </a:spcAft>
            <a:buNone/>
          </a:pPr>
          <a:r>
            <a:rPr lang="hr-HR" sz="1400" b="1" kern="1200"/>
            <a:t>Učenik je ostvario dovoljan broj bodova i time pokazao uspješno snalaženje na razini razumijevanja teksta i rada na tekstu te oblikovanja misli u trodijelnoj strukturi sastavka.</a:t>
          </a:r>
          <a:endParaRPr lang="en-US" sz="1400" kern="1200"/>
        </a:p>
      </dsp:txBody>
      <dsp:txXfrm>
        <a:off x="7266854" y="2286149"/>
        <a:ext cx="2752129" cy="165127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B247556-D306-45E6-8B0F-36A59B844FB6}"/>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2B78EE46-6C3D-40DC-9ED7-5ED8C907E3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1229EBCD-BDD8-4E27-801A-985899A50DC5}"/>
              </a:ext>
            </a:extLst>
          </p:cNvPr>
          <p:cNvSpPr>
            <a:spLocks noGrp="1"/>
          </p:cNvSpPr>
          <p:nvPr>
            <p:ph type="dt" sz="half" idx="10"/>
          </p:nvPr>
        </p:nvSpPr>
        <p:spPr/>
        <p:txBody>
          <a:bodyPr/>
          <a:lstStyle/>
          <a:p>
            <a:fld id="{576F782B-DABB-4728-9283-0977FBCBFCDD}" type="datetimeFigureOut">
              <a:rPr lang="hr-HR" smtClean="0"/>
              <a:t>13.11.2020.</a:t>
            </a:fld>
            <a:endParaRPr lang="hr-HR"/>
          </a:p>
        </p:txBody>
      </p:sp>
      <p:sp>
        <p:nvSpPr>
          <p:cNvPr id="5" name="Rezervirano mjesto podnožja 4">
            <a:extLst>
              <a:ext uri="{FF2B5EF4-FFF2-40B4-BE49-F238E27FC236}">
                <a16:creationId xmlns:a16="http://schemas.microsoft.com/office/drawing/2014/main" id="{94228762-6E1A-4786-A156-EC7FDD993377}"/>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38D981FC-FEDD-4289-A2E8-CFDC68A5AD98}"/>
              </a:ext>
            </a:extLst>
          </p:cNvPr>
          <p:cNvSpPr>
            <a:spLocks noGrp="1"/>
          </p:cNvSpPr>
          <p:nvPr>
            <p:ph type="sldNum" sz="quarter" idx="12"/>
          </p:nvPr>
        </p:nvSpPr>
        <p:spPr/>
        <p:txBody>
          <a:bodyPr/>
          <a:lstStyle/>
          <a:p>
            <a:fld id="{33C3E8AC-55F4-487C-B73F-7FD3B70BEC0F}" type="slidenum">
              <a:rPr lang="hr-HR" smtClean="0"/>
              <a:t>‹#›</a:t>
            </a:fld>
            <a:endParaRPr lang="hr-HR"/>
          </a:p>
        </p:txBody>
      </p:sp>
    </p:spTree>
    <p:extLst>
      <p:ext uri="{BB962C8B-B14F-4D97-AF65-F5344CB8AC3E}">
        <p14:creationId xmlns:p14="http://schemas.microsoft.com/office/powerpoint/2010/main" val="3129302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664A426-0ACB-4D10-92EB-60BA03AB1C29}"/>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B45BBEBB-2A24-41B8-A375-402194A820FC}"/>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A805E68E-A24B-42FE-B3FB-F61386E154F8}"/>
              </a:ext>
            </a:extLst>
          </p:cNvPr>
          <p:cNvSpPr>
            <a:spLocks noGrp="1"/>
          </p:cNvSpPr>
          <p:nvPr>
            <p:ph type="dt" sz="half" idx="10"/>
          </p:nvPr>
        </p:nvSpPr>
        <p:spPr/>
        <p:txBody>
          <a:bodyPr/>
          <a:lstStyle/>
          <a:p>
            <a:fld id="{576F782B-DABB-4728-9283-0977FBCBFCDD}" type="datetimeFigureOut">
              <a:rPr lang="hr-HR" smtClean="0"/>
              <a:t>13.11.2020.</a:t>
            </a:fld>
            <a:endParaRPr lang="hr-HR"/>
          </a:p>
        </p:txBody>
      </p:sp>
      <p:sp>
        <p:nvSpPr>
          <p:cNvPr id="5" name="Rezervirano mjesto podnožja 4">
            <a:extLst>
              <a:ext uri="{FF2B5EF4-FFF2-40B4-BE49-F238E27FC236}">
                <a16:creationId xmlns:a16="http://schemas.microsoft.com/office/drawing/2014/main" id="{2936690E-DE5F-4079-A79F-DCA06B4CC593}"/>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B05CF6DA-6369-42E4-8343-49F93404DB38}"/>
              </a:ext>
            </a:extLst>
          </p:cNvPr>
          <p:cNvSpPr>
            <a:spLocks noGrp="1"/>
          </p:cNvSpPr>
          <p:nvPr>
            <p:ph type="sldNum" sz="quarter" idx="12"/>
          </p:nvPr>
        </p:nvSpPr>
        <p:spPr/>
        <p:txBody>
          <a:bodyPr/>
          <a:lstStyle/>
          <a:p>
            <a:fld id="{33C3E8AC-55F4-487C-B73F-7FD3B70BEC0F}" type="slidenum">
              <a:rPr lang="hr-HR" smtClean="0"/>
              <a:t>‹#›</a:t>
            </a:fld>
            <a:endParaRPr lang="hr-HR"/>
          </a:p>
        </p:txBody>
      </p:sp>
    </p:spTree>
    <p:extLst>
      <p:ext uri="{BB962C8B-B14F-4D97-AF65-F5344CB8AC3E}">
        <p14:creationId xmlns:p14="http://schemas.microsoft.com/office/powerpoint/2010/main" val="1275081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41690E7D-290C-49C8-A2A7-881FF78C340C}"/>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0E25D5CE-CFE4-46EE-A213-F6717A353B26}"/>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239BC05D-AA71-43BC-A1FB-E9EE26B9D05A}"/>
              </a:ext>
            </a:extLst>
          </p:cNvPr>
          <p:cNvSpPr>
            <a:spLocks noGrp="1"/>
          </p:cNvSpPr>
          <p:nvPr>
            <p:ph type="dt" sz="half" idx="10"/>
          </p:nvPr>
        </p:nvSpPr>
        <p:spPr/>
        <p:txBody>
          <a:bodyPr/>
          <a:lstStyle/>
          <a:p>
            <a:fld id="{576F782B-DABB-4728-9283-0977FBCBFCDD}" type="datetimeFigureOut">
              <a:rPr lang="hr-HR" smtClean="0"/>
              <a:t>13.11.2020.</a:t>
            </a:fld>
            <a:endParaRPr lang="hr-HR"/>
          </a:p>
        </p:txBody>
      </p:sp>
      <p:sp>
        <p:nvSpPr>
          <p:cNvPr id="5" name="Rezervirano mjesto podnožja 4">
            <a:extLst>
              <a:ext uri="{FF2B5EF4-FFF2-40B4-BE49-F238E27FC236}">
                <a16:creationId xmlns:a16="http://schemas.microsoft.com/office/drawing/2014/main" id="{CFFF3B85-86B3-4AF0-8310-5F243E25C39B}"/>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B4F37329-CDA6-4148-AB7A-3012A8FE7F1D}"/>
              </a:ext>
            </a:extLst>
          </p:cNvPr>
          <p:cNvSpPr>
            <a:spLocks noGrp="1"/>
          </p:cNvSpPr>
          <p:nvPr>
            <p:ph type="sldNum" sz="quarter" idx="12"/>
          </p:nvPr>
        </p:nvSpPr>
        <p:spPr/>
        <p:txBody>
          <a:bodyPr/>
          <a:lstStyle/>
          <a:p>
            <a:fld id="{33C3E8AC-55F4-487C-B73F-7FD3B70BEC0F}" type="slidenum">
              <a:rPr lang="hr-HR" smtClean="0"/>
              <a:t>‹#›</a:t>
            </a:fld>
            <a:endParaRPr lang="hr-HR"/>
          </a:p>
        </p:txBody>
      </p:sp>
    </p:spTree>
    <p:extLst>
      <p:ext uri="{BB962C8B-B14F-4D97-AF65-F5344CB8AC3E}">
        <p14:creationId xmlns:p14="http://schemas.microsoft.com/office/powerpoint/2010/main" val="2972146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0FAFE78-EF2B-425F-90F1-E88B7D8B4A69}"/>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EBA78934-2291-4FE4-994C-D9A0B51D3FCE}"/>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99013F48-170D-4E63-B46C-0AAB4CD074CF}"/>
              </a:ext>
            </a:extLst>
          </p:cNvPr>
          <p:cNvSpPr>
            <a:spLocks noGrp="1"/>
          </p:cNvSpPr>
          <p:nvPr>
            <p:ph type="dt" sz="half" idx="10"/>
          </p:nvPr>
        </p:nvSpPr>
        <p:spPr/>
        <p:txBody>
          <a:bodyPr/>
          <a:lstStyle/>
          <a:p>
            <a:fld id="{576F782B-DABB-4728-9283-0977FBCBFCDD}" type="datetimeFigureOut">
              <a:rPr lang="hr-HR" smtClean="0"/>
              <a:t>13.11.2020.</a:t>
            </a:fld>
            <a:endParaRPr lang="hr-HR"/>
          </a:p>
        </p:txBody>
      </p:sp>
      <p:sp>
        <p:nvSpPr>
          <p:cNvPr id="5" name="Rezervirano mjesto podnožja 4">
            <a:extLst>
              <a:ext uri="{FF2B5EF4-FFF2-40B4-BE49-F238E27FC236}">
                <a16:creationId xmlns:a16="http://schemas.microsoft.com/office/drawing/2014/main" id="{A400EB56-497C-4CEF-8AF7-C5D454ECB627}"/>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1D442D00-00FE-4AF6-84C3-C9E717BB6100}"/>
              </a:ext>
            </a:extLst>
          </p:cNvPr>
          <p:cNvSpPr>
            <a:spLocks noGrp="1"/>
          </p:cNvSpPr>
          <p:nvPr>
            <p:ph type="sldNum" sz="quarter" idx="12"/>
          </p:nvPr>
        </p:nvSpPr>
        <p:spPr/>
        <p:txBody>
          <a:bodyPr/>
          <a:lstStyle/>
          <a:p>
            <a:fld id="{33C3E8AC-55F4-487C-B73F-7FD3B70BEC0F}" type="slidenum">
              <a:rPr lang="hr-HR" smtClean="0"/>
              <a:t>‹#›</a:t>
            </a:fld>
            <a:endParaRPr lang="hr-HR"/>
          </a:p>
        </p:txBody>
      </p:sp>
    </p:spTree>
    <p:extLst>
      <p:ext uri="{BB962C8B-B14F-4D97-AF65-F5344CB8AC3E}">
        <p14:creationId xmlns:p14="http://schemas.microsoft.com/office/powerpoint/2010/main" val="1342096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E185EC9-2A8A-4906-B899-89FE3C24946B}"/>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591CA4CC-D434-4708-93D2-48307F8AAE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Rezervirano mjesto datuma 3">
            <a:extLst>
              <a:ext uri="{FF2B5EF4-FFF2-40B4-BE49-F238E27FC236}">
                <a16:creationId xmlns:a16="http://schemas.microsoft.com/office/drawing/2014/main" id="{B8403408-D4B4-4308-883A-9B8FD5F44A3C}"/>
              </a:ext>
            </a:extLst>
          </p:cNvPr>
          <p:cNvSpPr>
            <a:spLocks noGrp="1"/>
          </p:cNvSpPr>
          <p:nvPr>
            <p:ph type="dt" sz="half" idx="10"/>
          </p:nvPr>
        </p:nvSpPr>
        <p:spPr/>
        <p:txBody>
          <a:bodyPr/>
          <a:lstStyle/>
          <a:p>
            <a:fld id="{576F782B-DABB-4728-9283-0977FBCBFCDD}" type="datetimeFigureOut">
              <a:rPr lang="hr-HR" smtClean="0"/>
              <a:t>13.11.2020.</a:t>
            </a:fld>
            <a:endParaRPr lang="hr-HR"/>
          </a:p>
        </p:txBody>
      </p:sp>
      <p:sp>
        <p:nvSpPr>
          <p:cNvPr id="5" name="Rezervirano mjesto podnožja 4">
            <a:extLst>
              <a:ext uri="{FF2B5EF4-FFF2-40B4-BE49-F238E27FC236}">
                <a16:creationId xmlns:a16="http://schemas.microsoft.com/office/drawing/2014/main" id="{893BDADB-0AAE-4B95-8759-244F9E59C7E3}"/>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7C9528CB-55AE-4E48-80B3-374327183667}"/>
              </a:ext>
            </a:extLst>
          </p:cNvPr>
          <p:cNvSpPr>
            <a:spLocks noGrp="1"/>
          </p:cNvSpPr>
          <p:nvPr>
            <p:ph type="sldNum" sz="quarter" idx="12"/>
          </p:nvPr>
        </p:nvSpPr>
        <p:spPr/>
        <p:txBody>
          <a:bodyPr/>
          <a:lstStyle/>
          <a:p>
            <a:fld id="{33C3E8AC-55F4-487C-B73F-7FD3B70BEC0F}" type="slidenum">
              <a:rPr lang="hr-HR" smtClean="0"/>
              <a:t>‹#›</a:t>
            </a:fld>
            <a:endParaRPr lang="hr-HR"/>
          </a:p>
        </p:txBody>
      </p:sp>
    </p:spTree>
    <p:extLst>
      <p:ext uri="{BB962C8B-B14F-4D97-AF65-F5344CB8AC3E}">
        <p14:creationId xmlns:p14="http://schemas.microsoft.com/office/powerpoint/2010/main" val="3212197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1A07312-C6A0-4443-BF2C-B35FF77D6FB8}"/>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D7E3AC4B-4FCE-4D19-913D-E550DAA453AC}"/>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sadržaja 3">
            <a:extLst>
              <a:ext uri="{FF2B5EF4-FFF2-40B4-BE49-F238E27FC236}">
                <a16:creationId xmlns:a16="http://schemas.microsoft.com/office/drawing/2014/main" id="{6645840D-8AA0-4F48-B4FB-47148592D3B6}"/>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datuma 4">
            <a:extLst>
              <a:ext uri="{FF2B5EF4-FFF2-40B4-BE49-F238E27FC236}">
                <a16:creationId xmlns:a16="http://schemas.microsoft.com/office/drawing/2014/main" id="{3F0EE208-AAA4-40EA-A382-1AC795CA8290}"/>
              </a:ext>
            </a:extLst>
          </p:cNvPr>
          <p:cNvSpPr>
            <a:spLocks noGrp="1"/>
          </p:cNvSpPr>
          <p:nvPr>
            <p:ph type="dt" sz="half" idx="10"/>
          </p:nvPr>
        </p:nvSpPr>
        <p:spPr/>
        <p:txBody>
          <a:bodyPr/>
          <a:lstStyle/>
          <a:p>
            <a:fld id="{576F782B-DABB-4728-9283-0977FBCBFCDD}" type="datetimeFigureOut">
              <a:rPr lang="hr-HR" smtClean="0"/>
              <a:t>13.11.2020.</a:t>
            </a:fld>
            <a:endParaRPr lang="hr-HR"/>
          </a:p>
        </p:txBody>
      </p:sp>
      <p:sp>
        <p:nvSpPr>
          <p:cNvPr id="6" name="Rezervirano mjesto podnožja 5">
            <a:extLst>
              <a:ext uri="{FF2B5EF4-FFF2-40B4-BE49-F238E27FC236}">
                <a16:creationId xmlns:a16="http://schemas.microsoft.com/office/drawing/2014/main" id="{83DB9DBA-7E44-4109-B4F3-68D4A7A88F4E}"/>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C371C8D3-562F-4B9F-8119-FAD71319B186}"/>
              </a:ext>
            </a:extLst>
          </p:cNvPr>
          <p:cNvSpPr>
            <a:spLocks noGrp="1"/>
          </p:cNvSpPr>
          <p:nvPr>
            <p:ph type="sldNum" sz="quarter" idx="12"/>
          </p:nvPr>
        </p:nvSpPr>
        <p:spPr/>
        <p:txBody>
          <a:bodyPr/>
          <a:lstStyle/>
          <a:p>
            <a:fld id="{33C3E8AC-55F4-487C-B73F-7FD3B70BEC0F}" type="slidenum">
              <a:rPr lang="hr-HR" smtClean="0"/>
              <a:t>‹#›</a:t>
            </a:fld>
            <a:endParaRPr lang="hr-HR"/>
          </a:p>
        </p:txBody>
      </p:sp>
    </p:spTree>
    <p:extLst>
      <p:ext uri="{BB962C8B-B14F-4D97-AF65-F5344CB8AC3E}">
        <p14:creationId xmlns:p14="http://schemas.microsoft.com/office/powerpoint/2010/main" val="1735701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D0C749A-2824-4248-A357-FCBE5E974285}"/>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15D7466F-06D1-4CA7-88D7-0BC119873D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id="{FA9746D6-104D-4727-9452-F2EC700B6D95}"/>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teksta 4">
            <a:extLst>
              <a:ext uri="{FF2B5EF4-FFF2-40B4-BE49-F238E27FC236}">
                <a16:creationId xmlns:a16="http://schemas.microsoft.com/office/drawing/2014/main" id="{DF4C9DC5-0F95-4931-8C07-BC4C17BA23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id="{47DD4B68-DD55-498F-A360-60A8BDD6B48B}"/>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7" name="Rezervirano mjesto datuma 6">
            <a:extLst>
              <a:ext uri="{FF2B5EF4-FFF2-40B4-BE49-F238E27FC236}">
                <a16:creationId xmlns:a16="http://schemas.microsoft.com/office/drawing/2014/main" id="{A3867065-9FE4-4F1A-B95E-C5EE377CA36D}"/>
              </a:ext>
            </a:extLst>
          </p:cNvPr>
          <p:cNvSpPr>
            <a:spLocks noGrp="1"/>
          </p:cNvSpPr>
          <p:nvPr>
            <p:ph type="dt" sz="half" idx="10"/>
          </p:nvPr>
        </p:nvSpPr>
        <p:spPr/>
        <p:txBody>
          <a:bodyPr/>
          <a:lstStyle/>
          <a:p>
            <a:fld id="{576F782B-DABB-4728-9283-0977FBCBFCDD}" type="datetimeFigureOut">
              <a:rPr lang="hr-HR" smtClean="0"/>
              <a:t>13.11.2020.</a:t>
            </a:fld>
            <a:endParaRPr lang="hr-HR"/>
          </a:p>
        </p:txBody>
      </p:sp>
      <p:sp>
        <p:nvSpPr>
          <p:cNvPr id="8" name="Rezervirano mjesto podnožja 7">
            <a:extLst>
              <a:ext uri="{FF2B5EF4-FFF2-40B4-BE49-F238E27FC236}">
                <a16:creationId xmlns:a16="http://schemas.microsoft.com/office/drawing/2014/main" id="{9E8D9A78-A117-453B-8BE7-E821430BAD13}"/>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E515729A-0803-44B4-BD65-AE37CFD86934}"/>
              </a:ext>
            </a:extLst>
          </p:cNvPr>
          <p:cNvSpPr>
            <a:spLocks noGrp="1"/>
          </p:cNvSpPr>
          <p:nvPr>
            <p:ph type="sldNum" sz="quarter" idx="12"/>
          </p:nvPr>
        </p:nvSpPr>
        <p:spPr/>
        <p:txBody>
          <a:bodyPr/>
          <a:lstStyle/>
          <a:p>
            <a:fld id="{33C3E8AC-55F4-487C-B73F-7FD3B70BEC0F}" type="slidenum">
              <a:rPr lang="hr-HR" smtClean="0"/>
              <a:t>‹#›</a:t>
            </a:fld>
            <a:endParaRPr lang="hr-HR"/>
          </a:p>
        </p:txBody>
      </p:sp>
    </p:spTree>
    <p:extLst>
      <p:ext uri="{BB962C8B-B14F-4D97-AF65-F5344CB8AC3E}">
        <p14:creationId xmlns:p14="http://schemas.microsoft.com/office/powerpoint/2010/main" val="1026673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00502DD-BF51-46D1-B7B7-346F10835353}"/>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9245FB8D-8688-46BB-89F4-EDCE7E8F6B1F}"/>
              </a:ext>
            </a:extLst>
          </p:cNvPr>
          <p:cNvSpPr>
            <a:spLocks noGrp="1"/>
          </p:cNvSpPr>
          <p:nvPr>
            <p:ph type="dt" sz="half" idx="10"/>
          </p:nvPr>
        </p:nvSpPr>
        <p:spPr/>
        <p:txBody>
          <a:bodyPr/>
          <a:lstStyle/>
          <a:p>
            <a:fld id="{576F782B-DABB-4728-9283-0977FBCBFCDD}" type="datetimeFigureOut">
              <a:rPr lang="hr-HR" smtClean="0"/>
              <a:t>13.11.2020.</a:t>
            </a:fld>
            <a:endParaRPr lang="hr-HR"/>
          </a:p>
        </p:txBody>
      </p:sp>
      <p:sp>
        <p:nvSpPr>
          <p:cNvPr id="4" name="Rezervirano mjesto podnožja 3">
            <a:extLst>
              <a:ext uri="{FF2B5EF4-FFF2-40B4-BE49-F238E27FC236}">
                <a16:creationId xmlns:a16="http://schemas.microsoft.com/office/drawing/2014/main" id="{C066A15D-8553-4B18-ABF6-4054F45B45EB}"/>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2005093D-1CF4-4DF6-A69C-989AC94C317B}"/>
              </a:ext>
            </a:extLst>
          </p:cNvPr>
          <p:cNvSpPr>
            <a:spLocks noGrp="1"/>
          </p:cNvSpPr>
          <p:nvPr>
            <p:ph type="sldNum" sz="quarter" idx="12"/>
          </p:nvPr>
        </p:nvSpPr>
        <p:spPr/>
        <p:txBody>
          <a:bodyPr/>
          <a:lstStyle/>
          <a:p>
            <a:fld id="{33C3E8AC-55F4-487C-B73F-7FD3B70BEC0F}" type="slidenum">
              <a:rPr lang="hr-HR" smtClean="0"/>
              <a:t>‹#›</a:t>
            </a:fld>
            <a:endParaRPr lang="hr-HR"/>
          </a:p>
        </p:txBody>
      </p:sp>
    </p:spTree>
    <p:extLst>
      <p:ext uri="{BB962C8B-B14F-4D97-AF65-F5344CB8AC3E}">
        <p14:creationId xmlns:p14="http://schemas.microsoft.com/office/powerpoint/2010/main" val="828053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543D57E5-E9BD-4082-B493-81D3981FCF4C}"/>
              </a:ext>
            </a:extLst>
          </p:cNvPr>
          <p:cNvSpPr>
            <a:spLocks noGrp="1"/>
          </p:cNvSpPr>
          <p:nvPr>
            <p:ph type="dt" sz="half" idx="10"/>
          </p:nvPr>
        </p:nvSpPr>
        <p:spPr/>
        <p:txBody>
          <a:bodyPr/>
          <a:lstStyle/>
          <a:p>
            <a:fld id="{576F782B-DABB-4728-9283-0977FBCBFCDD}" type="datetimeFigureOut">
              <a:rPr lang="hr-HR" smtClean="0"/>
              <a:t>13.11.2020.</a:t>
            </a:fld>
            <a:endParaRPr lang="hr-HR"/>
          </a:p>
        </p:txBody>
      </p:sp>
      <p:sp>
        <p:nvSpPr>
          <p:cNvPr id="3" name="Rezervirano mjesto podnožja 2">
            <a:extLst>
              <a:ext uri="{FF2B5EF4-FFF2-40B4-BE49-F238E27FC236}">
                <a16:creationId xmlns:a16="http://schemas.microsoft.com/office/drawing/2014/main" id="{2420D2D5-922C-4513-8D93-85E98C54FD43}"/>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8C2AADC3-778C-482A-B24E-2B6EE9B3D0AA}"/>
              </a:ext>
            </a:extLst>
          </p:cNvPr>
          <p:cNvSpPr>
            <a:spLocks noGrp="1"/>
          </p:cNvSpPr>
          <p:nvPr>
            <p:ph type="sldNum" sz="quarter" idx="12"/>
          </p:nvPr>
        </p:nvSpPr>
        <p:spPr/>
        <p:txBody>
          <a:bodyPr/>
          <a:lstStyle/>
          <a:p>
            <a:fld id="{33C3E8AC-55F4-487C-B73F-7FD3B70BEC0F}" type="slidenum">
              <a:rPr lang="hr-HR" smtClean="0"/>
              <a:t>‹#›</a:t>
            </a:fld>
            <a:endParaRPr lang="hr-HR"/>
          </a:p>
        </p:txBody>
      </p:sp>
    </p:spTree>
    <p:extLst>
      <p:ext uri="{BB962C8B-B14F-4D97-AF65-F5344CB8AC3E}">
        <p14:creationId xmlns:p14="http://schemas.microsoft.com/office/powerpoint/2010/main" val="2817569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2FD3F8D-D185-4858-9AE6-2DF4784AA722}"/>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ADF6D42F-9BE5-4139-A73F-A80DBE5854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teksta 3">
            <a:extLst>
              <a:ext uri="{FF2B5EF4-FFF2-40B4-BE49-F238E27FC236}">
                <a16:creationId xmlns:a16="http://schemas.microsoft.com/office/drawing/2014/main" id="{2C27EAC8-F7B5-495B-9D77-4FC9E99BDE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D6BD18A9-021B-452A-A228-E6B6593D6396}"/>
              </a:ext>
            </a:extLst>
          </p:cNvPr>
          <p:cNvSpPr>
            <a:spLocks noGrp="1"/>
          </p:cNvSpPr>
          <p:nvPr>
            <p:ph type="dt" sz="half" idx="10"/>
          </p:nvPr>
        </p:nvSpPr>
        <p:spPr/>
        <p:txBody>
          <a:bodyPr/>
          <a:lstStyle/>
          <a:p>
            <a:fld id="{576F782B-DABB-4728-9283-0977FBCBFCDD}" type="datetimeFigureOut">
              <a:rPr lang="hr-HR" smtClean="0"/>
              <a:t>13.11.2020.</a:t>
            </a:fld>
            <a:endParaRPr lang="hr-HR"/>
          </a:p>
        </p:txBody>
      </p:sp>
      <p:sp>
        <p:nvSpPr>
          <p:cNvPr id="6" name="Rezervirano mjesto podnožja 5">
            <a:extLst>
              <a:ext uri="{FF2B5EF4-FFF2-40B4-BE49-F238E27FC236}">
                <a16:creationId xmlns:a16="http://schemas.microsoft.com/office/drawing/2014/main" id="{E84D045D-D1D9-4114-9831-67C3A8B3359E}"/>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35E2F636-EFCB-4F33-889C-D864FD28614D}"/>
              </a:ext>
            </a:extLst>
          </p:cNvPr>
          <p:cNvSpPr>
            <a:spLocks noGrp="1"/>
          </p:cNvSpPr>
          <p:nvPr>
            <p:ph type="sldNum" sz="quarter" idx="12"/>
          </p:nvPr>
        </p:nvSpPr>
        <p:spPr/>
        <p:txBody>
          <a:bodyPr/>
          <a:lstStyle/>
          <a:p>
            <a:fld id="{33C3E8AC-55F4-487C-B73F-7FD3B70BEC0F}" type="slidenum">
              <a:rPr lang="hr-HR" smtClean="0"/>
              <a:t>‹#›</a:t>
            </a:fld>
            <a:endParaRPr lang="hr-HR"/>
          </a:p>
        </p:txBody>
      </p:sp>
    </p:spTree>
    <p:extLst>
      <p:ext uri="{BB962C8B-B14F-4D97-AF65-F5344CB8AC3E}">
        <p14:creationId xmlns:p14="http://schemas.microsoft.com/office/powerpoint/2010/main" val="3949054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E2AC59F-E1CE-4817-B879-74DA67B116C4}"/>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7A71423E-E41B-440B-95C2-DDBD0C6024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9705F530-4EDC-4E7F-89C1-0044556D90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2F1F980A-C8F4-451A-AE4F-45B60EB684D3}"/>
              </a:ext>
            </a:extLst>
          </p:cNvPr>
          <p:cNvSpPr>
            <a:spLocks noGrp="1"/>
          </p:cNvSpPr>
          <p:nvPr>
            <p:ph type="dt" sz="half" idx="10"/>
          </p:nvPr>
        </p:nvSpPr>
        <p:spPr/>
        <p:txBody>
          <a:bodyPr/>
          <a:lstStyle/>
          <a:p>
            <a:fld id="{576F782B-DABB-4728-9283-0977FBCBFCDD}" type="datetimeFigureOut">
              <a:rPr lang="hr-HR" smtClean="0"/>
              <a:t>13.11.2020.</a:t>
            </a:fld>
            <a:endParaRPr lang="hr-HR"/>
          </a:p>
        </p:txBody>
      </p:sp>
      <p:sp>
        <p:nvSpPr>
          <p:cNvPr id="6" name="Rezervirano mjesto podnožja 5">
            <a:extLst>
              <a:ext uri="{FF2B5EF4-FFF2-40B4-BE49-F238E27FC236}">
                <a16:creationId xmlns:a16="http://schemas.microsoft.com/office/drawing/2014/main" id="{D62DB653-E31A-4821-BFC1-C77C890AF1D2}"/>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13EA3250-A8BB-432B-90C7-CB0EB374C995}"/>
              </a:ext>
            </a:extLst>
          </p:cNvPr>
          <p:cNvSpPr>
            <a:spLocks noGrp="1"/>
          </p:cNvSpPr>
          <p:nvPr>
            <p:ph type="sldNum" sz="quarter" idx="12"/>
          </p:nvPr>
        </p:nvSpPr>
        <p:spPr/>
        <p:txBody>
          <a:bodyPr/>
          <a:lstStyle/>
          <a:p>
            <a:fld id="{33C3E8AC-55F4-487C-B73F-7FD3B70BEC0F}" type="slidenum">
              <a:rPr lang="hr-HR" smtClean="0"/>
              <a:t>‹#›</a:t>
            </a:fld>
            <a:endParaRPr lang="hr-HR"/>
          </a:p>
        </p:txBody>
      </p:sp>
    </p:spTree>
    <p:extLst>
      <p:ext uri="{BB962C8B-B14F-4D97-AF65-F5344CB8AC3E}">
        <p14:creationId xmlns:p14="http://schemas.microsoft.com/office/powerpoint/2010/main" val="350897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41FE8A69-CD09-4D18-B146-2E317C3C80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B457D0B1-C2D6-4216-BCA4-0103E32F16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EC45FCE4-59E5-44EB-9E63-5232C114D6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F782B-DABB-4728-9283-0977FBCBFCDD}" type="datetimeFigureOut">
              <a:rPr lang="hr-HR" smtClean="0"/>
              <a:t>13.11.2020.</a:t>
            </a:fld>
            <a:endParaRPr lang="hr-HR"/>
          </a:p>
        </p:txBody>
      </p:sp>
      <p:sp>
        <p:nvSpPr>
          <p:cNvPr id="5" name="Rezervirano mjesto podnožja 4">
            <a:extLst>
              <a:ext uri="{FF2B5EF4-FFF2-40B4-BE49-F238E27FC236}">
                <a16:creationId xmlns:a16="http://schemas.microsoft.com/office/drawing/2014/main" id="{3B47054E-B7BB-4ACE-8FB7-77F940AB71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id="{16824256-AA4D-4418-B6A8-C30D2042C4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C3E8AC-55F4-487C-B73F-7FD3B70BEC0F}" type="slidenum">
              <a:rPr lang="hr-HR" smtClean="0"/>
              <a:t>‹#›</a:t>
            </a:fld>
            <a:endParaRPr lang="hr-HR"/>
          </a:p>
        </p:txBody>
      </p:sp>
    </p:spTree>
    <p:extLst>
      <p:ext uri="{BB962C8B-B14F-4D97-AF65-F5344CB8AC3E}">
        <p14:creationId xmlns:p14="http://schemas.microsoft.com/office/powerpoint/2010/main" val="2537310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Triangle 6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D6A46020-71A6-46D5-8F30-06AD9BF717AA}"/>
              </a:ext>
            </a:extLst>
          </p:cNvPr>
          <p:cNvSpPr>
            <a:spLocks noGrp="1"/>
          </p:cNvSpPr>
          <p:nvPr>
            <p:ph type="ctrTitle"/>
          </p:nvPr>
        </p:nvSpPr>
        <p:spPr>
          <a:xfrm>
            <a:off x="1285241" y="1008993"/>
            <a:ext cx="9231410" cy="3542045"/>
          </a:xfrm>
        </p:spPr>
        <p:txBody>
          <a:bodyPr anchor="b">
            <a:normAutofit/>
          </a:bodyPr>
          <a:lstStyle/>
          <a:p>
            <a:pPr algn="l"/>
            <a:r>
              <a:rPr lang="hr-HR" sz="8100" b="1">
                <a:latin typeface="Abadi" panose="020B0604020202020204" pitchFamily="34" charset="0"/>
              </a:rPr>
              <a:t>Koraci u planiranju individualiziranih kurikuluma</a:t>
            </a:r>
          </a:p>
        </p:txBody>
      </p:sp>
      <p:sp>
        <p:nvSpPr>
          <p:cNvPr id="3" name="Podnaslov 2">
            <a:extLst>
              <a:ext uri="{FF2B5EF4-FFF2-40B4-BE49-F238E27FC236}">
                <a16:creationId xmlns:a16="http://schemas.microsoft.com/office/drawing/2014/main" id="{AB1DD5CB-83F1-47BD-8950-F8C8B554C7A3}"/>
              </a:ext>
            </a:extLst>
          </p:cNvPr>
          <p:cNvSpPr>
            <a:spLocks noGrp="1"/>
          </p:cNvSpPr>
          <p:nvPr>
            <p:ph type="subTitle" idx="1"/>
          </p:nvPr>
        </p:nvSpPr>
        <p:spPr>
          <a:xfrm>
            <a:off x="1285241" y="4582814"/>
            <a:ext cx="7132335" cy="1312657"/>
          </a:xfrm>
        </p:spPr>
        <p:txBody>
          <a:bodyPr anchor="t">
            <a:normAutofit/>
          </a:bodyPr>
          <a:lstStyle/>
          <a:p>
            <a:pPr algn="l"/>
            <a:r>
              <a:rPr lang="hr-HR"/>
              <a:t>Županijsko stručno vijeće 13.11.2020.</a:t>
            </a:r>
          </a:p>
          <a:p>
            <a:pPr algn="l"/>
            <a:r>
              <a:rPr lang="hr-HR"/>
              <a:t>Dragocjenka Bilović</a:t>
            </a:r>
          </a:p>
        </p:txBody>
      </p:sp>
    </p:spTree>
    <p:extLst>
      <p:ext uri="{BB962C8B-B14F-4D97-AF65-F5344CB8AC3E}">
        <p14:creationId xmlns:p14="http://schemas.microsoft.com/office/powerpoint/2010/main" val="600415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65CC7CBD-F150-4786-8078-84CA769CB483}"/>
              </a:ext>
            </a:extLst>
          </p:cNvPr>
          <p:cNvSpPr>
            <a:spLocks noGrp="1"/>
          </p:cNvSpPr>
          <p:nvPr>
            <p:ph type="title"/>
          </p:nvPr>
        </p:nvSpPr>
        <p:spPr>
          <a:xfrm>
            <a:off x="1285241" y="1008993"/>
            <a:ext cx="9231410" cy="3542045"/>
          </a:xfrm>
        </p:spPr>
        <p:txBody>
          <a:bodyPr vert="horz" lIns="91440" tIns="45720" rIns="91440" bIns="45720" rtlCol="0" anchor="b">
            <a:normAutofit/>
          </a:bodyPr>
          <a:lstStyle/>
          <a:p>
            <a:r>
              <a:rPr lang="en-US" sz="7200" b="1" kern="1200">
                <a:solidFill>
                  <a:schemeClr val="tx1"/>
                </a:solidFill>
                <a:latin typeface="+mj-lt"/>
                <a:ea typeface="+mj-ea"/>
                <a:cs typeface="+mj-cs"/>
              </a:rPr>
              <a:t>Primjer obrasca za izradu individualiziranih kurikuluma za peti razred</a:t>
            </a:r>
          </a:p>
        </p:txBody>
      </p:sp>
    </p:spTree>
    <p:extLst>
      <p:ext uri="{BB962C8B-B14F-4D97-AF65-F5344CB8AC3E}">
        <p14:creationId xmlns:p14="http://schemas.microsoft.com/office/powerpoint/2010/main" val="2269827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B913F0FE-E6F2-4528-AA4F-953F3E761354}"/>
              </a:ext>
            </a:extLst>
          </p:cNvPr>
          <p:cNvPicPr>
            <a:picLocks noChangeAspect="1"/>
          </p:cNvPicPr>
          <p:nvPr/>
        </p:nvPicPr>
        <p:blipFill rotWithShape="1">
          <a:blip r:embed="rId2"/>
          <a:srcRect l="15750" t="18000" r="16249"/>
          <a:stretch/>
        </p:blipFill>
        <p:spPr>
          <a:xfrm>
            <a:off x="1" y="-76200"/>
            <a:ext cx="12277724" cy="7010399"/>
          </a:xfrm>
          <a:prstGeom prst="rect">
            <a:avLst/>
          </a:prstGeom>
        </p:spPr>
      </p:pic>
    </p:spTree>
    <p:extLst>
      <p:ext uri="{BB962C8B-B14F-4D97-AF65-F5344CB8AC3E}">
        <p14:creationId xmlns:p14="http://schemas.microsoft.com/office/powerpoint/2010/main" val="3332649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12FD14F7-77FF-43FF-8C52-0E49D6179A50}"/>
              </a:ext>
            </a:extLst>
          </p:cNvPr>
          <p:cNvPicPr>
            <a:picLocks noChangeAspect="1"/>
          </p:cNvPicPr>
          <p:nvPr/>
        </p:nvPicPr>
        <p:blipFill rotWithShape="1">
          <a:blip r:embed="rId2"/>
          <a:srcRect l="20079" t="18471" r="17421" b="4028"/>
          <a:stretch/>
        </p:blipFill>
        <p:spPr>
          <a:xfrm>
            <a:off x="-95250" y="142875"/>
            <a:ext cx="10991849" cy="6305550"/>
          </a:xfrm>
          <a:prstGeom prst="rect">
            <a:avLst/>
          </a:prstGeom>
        </p:spPr>
      </p:pic>
    </p:spTree>
    <p:extLst>
      <p:ext uri="{BB962C8B-B14F-4D97-AF65-F5344CB8AC3E}">
        <p14:creationId xmlns:p14="http://schemas.microsoft.com/office/powerpoint/2010/main" val="1888778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26FBE549-F7D2-4A02-A8FB-01A0B1315FF1}"/>
              </a:ext>
            </a:extLst>
          </p:cNvPr>
          <p:cNvPicPr>
            <a:picLocks noChangeAspect="1"/>
          </p:cNvPicPr>
          <p:nvPr/>
        </p:nvPicPr>
        <p:blipFill rotWithShape="1">
          <a:blip r:embed="rId2"/>
          <a:srcRect l="9297" t="22083" r="10391" b="6111"/>
          <a:stretch/>
        </p:blipFill>
        <p:spPr>
          <a:xfrm>
            <a:off x="0" y="0"/>
            <a:ext cx="12192000" cy="6438899"/>
          </a:xfrm>
          <a:prstGeom prst="rect">
            <a:avLst/>
          </a:prstGeom>
        </p:spPr>
      </p:pic>
    </p:spTree>
    <p:extLst>
      <p:ext uri="{BB962C8B-B14F-4D97-AF65-F5344CB8AC3E}">
        <p14:creationId xmlns:p14="http://schemas.microsoft.com/office/powerpoint/2010/main" val="280206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BE82D24-4DC9-4DBB-8C77-B83198808B25}"/>
              </a:ext>
            </a:extLst>
          </p:cNvPr>
          <p:cNvSpPr>
            <a:spLocks noGrp="1"/>
          </p:cNvSpPr>
          <p:nvPr>
            <p:ph type="title"/>
          </p:nvPr>
        </p:nvSpPr>
        <p:spPr/>
        <p:txBody>
          <a:bodyPr/>
          <a:lstStyle/>
          <a:p>
            <a:r>
              <a:rPr lang="hr-HR" b="1"/>
              <a:t>Primjer vrednovanja naučenog</a:t>
            </a:r>
            <a:endParaRPr lang="hr-HR" b="1" dirty="0"/>
          </a:p>
        </p:txBody>
      </p:sp>
      <p:sp>
        <p:nvSpPr>
          <p:cNvPr id="3" name="Rezervirano mjesto sadržaja 2">
            <a:extLst>
              <a:ext uri="{FF2B5EF4-FFF2-40B4-BE49-F238E27FC236}">
                <a16:creationId xmlns:a16="http://schemas.microsoft.com/office/drawing/2014/main" id="{E70745A9-EBFF-4B24-A209-0A8712170A97}"/>
              </a:ext>
            </a:extLst>
          </p:cNvPr>
          <p:cNvSpPr>
            <a:spLocks noGrp="1"/>
          </p:cNvSpPr>
          <p:nvPr>
            <p:ph idx="1"/>
          </p:nvPr>
        </p:nvSpPr>
        <p:spPr/>
        <p:txBody>
          <a:bodyPr>
            <a:normAutofit/>
          </a:bodyPr>
          <a:lstStyle/>
          <a:p>
            <a:pPr marL="0" indent="0">
              <a:buNone/>
            </a:pPr>
            <a:r>
              <a:rPr lang="hr-HR" dirty="0"/>
              <a:t>Razumijevanje pročitanoga teksta i stvaranje priče na primjeru zadatka  iz udžbenika matematike za sedmi razred.</a:t>
            </a:r>
          </a:p>
          <a:p>
            <a:pPr marL="0" indent="0">
              <a:buNone/>
            </a:pPr>
            <a:endParaRPr lang="hr-HR" dirty="0"/>
          </a:p>
          <a:p>
            <a:pPr marL="0" indent="0">
              <a:buNone/>
            </a:pPr>
            <a:r>
              <a:rPr lang="hr-HR" b="1" dirty="0"/>
              <a:t>Zadatak</a:t>
            </a:r>
          </a:p>
          <a:p>
            <a:pPr marL="0" indent="0">
              <a:buNone/>
            </a:pPr>
            <a:r>
              <a:rPr lang="hr-HR" dirty="0"/>
              <a:t> </a:t>
            </a:r>
            <a:r>
              <a:rPr lang="hr-HR" dirty="0">
                <a:solidFill>
                  <a:srgbClr val="FF0000"/>
                </a:solidFill>
              </a:rPr>
              <a:t>Zoran  ima  3   mačke.  Upecao  je  12  ribica  i  želi  ih   podijeliti   mačkama   tako  da  svaka   dobije  jednako  mnogo   ribica.  Koliko  će  ribica  dati  svakoj  mački?</a:t>
            </a:r>
          </a:p>
          <a:p>
            <a:pPr marL="0" indent="0">
              <a:buNone/>
            </a:pPr>
            <a:endParaRPr lang="hr-HR" dirty="0"/>
          </a:p>
        </p:txBody>
      </p:sp>
    </p:spTree>
    <p:extLst>
      <p:ext uri="{BB962C8B-B14F-4D97-AF65-F5344CB8AC3E}">
        <p14:creationId xmlns:p14="http://schemas.microsoft.com/office/powerpoint/2010/main" val="136280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41A1830-65A9-48EF-A14D-191E9CF08571}"/>
              </a:ext>
            </a:extLst>
          </p:cNvPr>
          <p:cNvSpPr>
            <a:spLocks noGrp="1"/>
          </p:cNvSpPr>
          <p:nvPr>
            <p:ph type="title"/>
          </p:nvPr>
        </p:nvSpPr>
        <p:spPr/>
        <p:txBody>
          <a:bodyPr>
            <a:normAutofit/>
          </a:bodyPr>
          <a:lstStyle/>
          <a:p>
            <a:pPr fontAlgn="t"/>
            <a:r>
              <a:rPr lang="hr-HR" b="1" dirty="0"/>
              <a:t>Pitanja za razumijevanje pročitanoga teksta</a:t>
            </a:r>
          </a:p>
        </p:txBody>
      </p:sp>
      <p:graphicFrame>
        <p:nvGraphicFramePr>
          <p:cNvPr id="4" name="Tablica 4">
            <a:extLst>
              <a:ext uri="{FF2B5EF4-FFF2-40B4-BE49-F238E27FC236}">
                <a16:creationId xmlns:a16="http://schemas.microsoft.com/office/drawing/2014/main" id="{FBA33D12-FA19-4905-814A-B76238A8B0A8}"/>
              </a:ext>
            </a:extLst>
          </p:cNvPr>
          <p:cNvGraphicFramePr>
            <a:graphicFrameLocks noGrp="1"/>
          </p:cNvGraphicFramePr>
          <p:nvPr>
            <p:ph idx="1"/>
            <p:extLst>
              <p:ext uri="{D42A27DB-BD31-4B8C-83A1-F6EECF244321}">
                <p14:modId xmlns:p14="http://schemas.microsoft.com/office/powerpoint/2010/main" val="1526322346"/>
              </p:ext>
            </p:extLst>
          </p:nvPr>
        </p:nvGraphicFramePr>
        <p:xfrm>
          <a:off x="1502229" y="1825625"/>
          <a:ext cx="9851569" cy="2966720"/>
        </p:xfrm>
        <a:graphic>
          <a:graphicData uri="http://schemas.openxmlformats.org/drawingml/2006/table">
            <a:tbl>
              <a:tblPr firstRow="1" bandRow="1">
                <a:tableStyleId>{21E4AEA4-8DFA-4A89-87EB-49C32662AFE0}</a:tableStyleId>
              </a:tblPr>
              <a:tblGrid>
                <a:gridCol w="4012621">
                  <a:extLst>
                    <a:ext uri="{9D8B030D-6E8A-4147-A177-3AD203B41FA5}">
                      <a16:colId xmlns:a16="http://schemas.microsoft.com/office/drawing/2014/main" val="3656125043"/>
                    </a:ext>
                  </a:extLst>
                </a:gridCol>
                <a:gridCol w="4505647">
                  <a:extLst>
                    <a:ext uri="{9D8B030D-6E8A-4147-A177-3AD203B41FA5}">
                      <a16:colId xmlns:a16="http://schemas.microsoft.com/office/drawing/2014/main" val="3560448130"/>
                    </a:ext>
                  </a:extLst>
                </a:gridCol>
                <a:gridCol w="1333301">
                  <a:extLst>
                    <a:ext uri="{9D8B030D-6E8A-4147-A177-3AD203B41FA5}">
                      <a16:colId xmlns:a16="http://schemas.microsoft.com/office/drawing/2014/main" val="4158693875"/>
                    </a:ext>
                  </a:extLst>
                </a:gridCol>
              </a:tblGrid>
              <a:tr h="370840">
                <a:tc>
                  <a:txBody>
                    <a:bodyPr/>
                    <a:lstStyle/>
                    <a:p>
                      <a:r>
                        <a:rPr lang="hr-HR" dirty="0"/>
                        <a:t>PITANJE</a:t>
                      </a:r>
                    </a:p>
                  </a:txBody>
                  <a:tcPr/>
                </a:tc>
                <a:tc>
                  <a:txBody>
                    <a:bodyPr/>
                    <a:lstStyle/>
                    <a:p>
                      <a:r>
                        <a:rPr lang="hr-HR" dirty="0"/>
                        <a:t>ODGOVOR</a:t>
                      </a:r>
                    </a:p>
                  </a:txBody>
                  <a:tcPr/>
                </a:tc>
                <a:tc>
                  <a:txBody>
                    <a:bodyPr/>
                    <a:lstStyle/>
                    <a:p>
                      <a:r>
                        <a:rPr lang="hr-HR" dirty="0"/>
                        <a:t>BODOVI</a:t>
                      </a:r>
                    </a:p>
                  </a:txBody>
                  <a:tcPr/>
                </a:tc>
                <a:extLst>
                  <a:ext uri="{0D108BD9-81ED-4DB2-BD59-A6C34878D82A}">
                    <a16:rowId xmlns:a16="http://schemas.microsoft.com/office/drawing/2014/main" val="1145057784"/>
                  </a:ext>
                </a:extLst>
              </a:tr>
              <a:tr h="370840">
                <a:tc>
                  <a:txBody>
                    <a:bodyPr/>
                    <a:lstStyle/>
                    <a:p>
                      <a:r>
                        <a:rPr lang="hr-HR" b="1" dirty="0"/>
                        <a:t>Kako se zove dječak iz teksta?</a:t>
                      </a:r>
                    </a:p>
                  </a:txBody>
                  <a:tcPr/>
                </a:tc>
                <a:tc>
                  <a:txBody>
                    <a:bodyPr/>
                    <a:lstStyle/>
                    <a:p>
                      <a:r>
                        <a:rPr lang="hr-HR" b="1" dirty="0"/>
                        <a:t>Zoran</a:t>
                      </a:r>
                    </a:p>
                  </a:txBody>
                  <a:tcPr/>
                </a:tc>
                <a:tc>
                  <a:txBody>
                    <a:bodyPr/>
                    <a:lstStyle/>
                    <a:p>
                      <a:r>
                        <a:rPr lang="hr-HR" b="1" dirty="0"/>
                        <a:t>1</a:t>
                      </a:r>
                    </a:p>
                  </a:txBody>
                  <a:tcPr/>
                </a:tc>
                <a:extLst>
                  <a:ext uri="{0D108BD9-81ED-4DB2-BD59-A6C34878D82A}">
                    <a16:rowId xmlns:a16="http://schemas.microsoft.com/office/drawing/2014/main" val="1209561504"/>
                  </a:ext>
                </a:extLst>
              </a:tr>
              <a:tr h="370840">
                <a:tc>
                  <a:txBody>
                    <a:bodyPr/>
                    <a:lstStyle/>
                    <a:p>
                      <a:r>
                        <a:rPr lang="hr-HR" b="1" dirty="0"/>
                        <a:t>Koje životinje dječak ima kod kuće?</a:t>
                      </a:r>
                    </a:p>
                  </a:txBody>
                  <a:tcPr/>
                </a:tc>
                <a:tc>
                  <a:txBody>
                    <a:bodyPr/>
                    <a:lstStyle/>
                    <a:p>
                      <a:r>
                        <a:rPr lang="hr-HR" b="1" dirty="0"/>
                        <a:t>Mačke.</a:t>
                      </a:r>
                    </a:p>
                  </a:txBody>
                  <a:tcPr/>
                </a:tc>
                <a:tc>
                  <a:txBody>
                    <a:bodyPr/>
                    <a:lstStyle/>
                    <a:p>
                      <a:r>
                        <a:rPr lang="hr-HR" b="1" dirty="0"/>
                        <a:t>1</a:t>
                      </a:r>
                    </a:p>
                  </a:txBody>
                  <a:tcPr/>
                </a:tc>
                <a:extLst>
                  <a:ext uri="{0D108BD9-81ED-4DB2-BD59-A6C34878D82A}">
                    <a16:rowId xmlns:a16="http://schemas.microsoft.com/office/drawing/2014/main" val="660324103"/>
                  </a:ext>
                </a:extLst>
              </a:tr>
              <a:tr h="370840">
                <a:tc>
                  <a:txBody>
                    <a:bodyPr/>
                    <a:lstStyle/>
                    <a:p>
                      <a:r>
                        <a:rPr lang="hr-HR" b="1" dirty="0"/>
                        <a:t>Koliko je Zoran upecao ribica?</a:t>
                      </a:r>
                    </a:p>
                  </a:txBody>
                  <a:tcPr/>
                </a:tc>
                <a:tc>
                  <a:txBody>
                    <a:bodyPr/>
                    <a:lstStyle/>
                    <a:p>
                      <a:r>
                        <a:rPr lang="hr-HR" b="1" dirty="0"/>
                        <a:t>Dvanaest.</a:t>
                      </a:r>
                    </a:p>
                  </a:txBody>
                  <a:tcPr/>
                </a:tc>
                <a:tc>
                  <a:txBody>
                    <a:bodyPr/>
                    <a:lstStyle/>
                    <a:p>
                      <a:r>
                        <a:rPr lang="hr-HR" b="0" dirty="0"/>
                        <a:t>1</a:t>
                      </a:r>
                    </a:p>
                  </a:txBody>
                  <a:tcPr/>
                </a:tc>
                <a:extLst>
                  <a:ext uri="{0D108BD9-81ED-4DB2-BD59-A6C34878D82A}">
                    <a16:rowId xmlns:a16="http://schemas.microsoft.com/office/drawing/2014/main" val="4055114606"/>
                  </a:ext>
                </a:extLst>
              </a:tr>
              <a:tr h="370840">
                <a:tc>
                  <a:txBody>
                    <a:bodyPr/>
                    <a:lstStyle/>
                    <a:p>
                      <a:r>
                        <a:rPr lang="hr-HR" b="1" dirty="0"/>
                        <a:t>Koliko Zoran ima mačaka?</a:t>
                      </a:r>
                    </a:p>
                  </a:txBody>
                  <a:tcPr/>
                </a:tc>
                <a:tc>
                  <a:txBody>
                    <a:bodyPr/>
                    <a:lstStyle/>
                    <a:p>
                      <a:r>
                        <a:rPr lang="hr-HR" b="1" dirty="0"/>
                        <a:t>Tri.                                                                              </a:t>
                      </a:r>
                    </a:p>
                  </a:txBody>
                  <a:tcPr/>
                </a:tc>
                <a:tc>
                  <a:txBody>
                    <a:bodyPr/>
                    <a:lstStyle/>
                    <a:p>
                      <a:r>
                        <a:rPr lang="hr-HR" b="1" dirty="0"/>
                        <a:t>1</a:t>
                      </a:r>
                    </a:p>
                  </a:txBody>
                  <a:tcPr/>
                </a:tc>
                <a:extLst>
                  <a:ext uri="{0D108BD9-81ED-4DB2-BD59-A6C34878D82A}">
                    <a16:rowId xmlns:a16="http://schemas.microsoft.com/office/drawing/2014/main" val="3569912216"/>
                  </a:ext>
                </a:extLst>
              </a:tr>
              <a:tr h="370840">
                <a:tc>
                  <a:txBody>
                    <a:bodyPr/>
                    <a:lstStyle/>
                    <a:p>
                      <a:r>
                        <a:rPr lang="hr-HR" b="1" dirty="0"/>
                        <a:t>Što želi učiniti Zoran?</a:t>
                      </a:r>
                    </a:p>
                  </a:txBody>
                  <a:tcPr/>
                </a:tc>
                <a:tc>
                  <a:txBody>
                    <a:bodyPr/>
                    <a:lstStyle/>
                    <a:p>
                      <a:r>
                        <a:rPr lang="hr-HR" b="1" dirty="0"/>
                        <a:t>Želi nahraniti mačke.</a:t>
                      </a:r>
                    </a:p>
                  </a:txBody>
                  <a:tcPr/>
                </a:tc>
                <a:tc>
                  <a:txBody>
                    <a:bodyPr/>
                    <a:lstStyle/>
                    <a:p>
                      <a:r>
                        <a:rPr lang="hr-HR" b="1" dirty="0"/>
                        <a:t>1</a:t>
                      </a:r>
                    </a:p>
                  </a:txBody>
                  <a:tcPr/>
                </a:tc>
                <a:extLst>
                  <a:ext uri="{0D108BD9-81ED-4DB2-BD59-A6C34878D82A}">
                    <a16:rowId xmlns:a16="http://schemas.microsoft.com/office/drawing/2014/main" val="925204265"/>
                  </a:ext>
                </a:extLst>
              </a:tr>
              <a:tr h="370840">
                <a:tc>
                  <a:txBody>
                    <a:bodyPr/>
                    <a:lstStyle/>
                    <a:p>
                      <a:r>
                        <a:rPr lang="hr-HR" b="1" dirty="0"/>
                        <a:t>Vole li mačke ribu?  (životno iskustvo)</a:t>
                      </a:r>
                    </a:p>
                  </a:txBody>
                  <a:tcPr/>
                </a:tc>
                <a:tc>
                  <a:txBody>
                    <a:bodyPr/>
                    <a:lstStyle/>
                    <a:p>
                      <a:r>
                        <a:rPr lang="hr-HR" b="1" dirty="0"/>
                        <a:t>Da.</a:t>
                      </a:r>
                    </a:p>
                  </a:txBody>
                  <a:tcPr/>
                </a:tc>
                <a:tc>
                  <a:txBody>
                    <a:bodyPr/>
                    <a:lstStyle/>
                    <a:p>
                      <a:r>
                        <a:rPr lang="hr-HR" b="1" dirty="0"/>
                        <a:t>1</a:t>
                      </a:r>
                    </a:p>
                  </a:txBody>
                  <a:tcPr/>
                </a:tc>
                <a:extLst>
                  <a:ext uri="{0D108BD9-81ED-4DB2-BD59-A6C34878D82A}">
                    <a16:rowId xmlns:a16="http://schemas.microsoft.com/office/drawing/2014/main" val="2836504614"/>
                  </a:ext>
                </a:extLst>
              </a:tr>
              <a:tr h="370840">
                <a:tc>
                  <a:txBody>
                    <a:bodyPr/>
                    <a:lstStyle/>
                    <a:p>
                      <a:r>
                        <a:rPr lang="hr-HR" b="1"/>
                        <a:t>Je li </a:t>
                      </a:r>
                      <a:r>
                        <a:rPr lang="hr-HR" b="1" dirty="0"/>
                        <a:t>dječak pravedno </a:t>
                      </a:r>
                      <a:r>
                        <a:rPr lang="hr-HR" b="1" dirty="0" err="1"/>
                        <a:t>podijelo</a:t>
                      </a:r>
                      <a:r>
                        <a:rPr lang="hr-HR" b="1" dirty="0"/>
                        <a:t> ribe?</a:t>
                      </a:r>
                    </a:p>
                  </a:txBody>
                  <a:tcPr/>
                </a:tc>
                <a:tc>
                  <a:txBody>
                    <a:bodyPr/>
                    <a:lstStyle/>
                    <a:p>
                      <a:r>
                        <a:rPr lang="hr-HR" b="1" dirty="0"/>
                        <a:t>Je.</a:t>
                      </a:r>
                    </a:p>
                  </a:txBody>
                  <a:tcPr/>
                </a:tc>
                <a:tc>
                  <a:txBody>
                    <a:bodyPr/>
                    <a:lstStyle/>
                    <a:p>
                      <a:r>
                        <a:rPr lang="hr-HR" b="1" dirty="0"/>
                        <a:t>1</a:t>
                      </a:r>
                    </a:p>
                  </a:txBody>
                  <a:tcPr/>
                </a:tc>
                <a:extLst>
                  <a:ext uri="{0D108BD9-81ED-4DB2-BD59-A6C34878D82A}">
                    <a16:rowId xmlns:a16="http://schemas.microsoft.com/office/drawing/2014/main" val="3951381901"/>
                  </a:ext>
                </a:extLst>
              </a:tr>
            </a:tbl>
          </a:graphicData>
        </a:graphic>
      </p:graphicFrame>
    </p:spTree>
    <p:extLst>
      <p:ext uri="{BB962C8B-B14F-4D97-AF65-F5344CB8AC3E}">
        <p14:creationId xmlns:p14="http://schemas.microsoft.com/office/powerpoint/2010/main" val="3621369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C41F841-6F05-43CA-93ED-829034CDDF78}"/>
              </a:ext>
            </a:extLst>
          </p:cNvPr>
          <p:cNvSpPr>
            <a:spLocks noGrp="1"/>
          </p:cNvSpPr>
          <p:nvPr>
            <p:ph type="title"/>
          </p:nvPr>
        </p:nvSpPr>
        <p:spPr/>
        <p:txBody>
          <a:bodyPr/>
          <a:lstStyle/>
          <a:p>
            <a:r>
              <a:rPr lang="hr-HR" dirty="0"/>
              <a:t>Pitanja za analiziranje stavova</a:t>
            </a:r>
          </a:p>
        </p:txBody>
      </p:sp>
      <p:sp>
        <p:nvSpPr>
          <p:cNvPr id="3" name="Rezervirano mjesto sadržaja 2">
            <a:extLst>
              <a:ext uri="{FF2B5EF4-FFF2-40B4-BE49-F238E27FC236}">
                <a16:creationId xmlns:a16="http://schemas.microsoft.com/office/drawing/2014/main" id="{B1EF22AC-3D58-4FDB-A30C-323DB19217B7}"/>
              </a:ext>
            </a:extLst>
          </p:cNvPr>
          <p:cNvSpPr>
            <a:spLocks noGrp="1"/>
          </p:cNvSpPr>
          <p:nvPr>
            <p:ph idx="1"/>
          </p:nvPr>
        </p:nvSpPr>
        <p:spPr/>
        <p:txBody>
          <a:bodyPr>
            <a:normAutofit fontScale="92500"/>
          </a:bodyPr>
          <a:lstStyle/>
          <a:p>
            <a:pPr marL="514350" indent="-514350">
              <a:buAutoNum type="arabicPeriod"/>
            </a:pPr>
            <a:r>
              <a:rPr lang="hr-HR" b="1" dirty="0"/>
              <a:t>Izdvoji riječ iz teksta koja upućuje da je dječak pravedan.</a:t>
            </a:r>
          </a:p>
          <a:p>
            <a:pPr marL="0" indent="0">
              <a:buNone/>
            </a:pPr>
            <a:r>
              <a:rPr lang="hr-HR" b="1" dirty="0"/>
              <a:t>                                 </a:t>
            </a:r>
            <a:r>
              <a:rPr lang="hr-HR" b="1" dirty="0">
                <a:solidFill>
                  <a:srgbClr val="FF0000"/>
                </a:solidFill>
              </a:rPr>
              <a:t>Jednako</a:t>
            </a:r>
          </a:p>
          <a:p>
            <a:pPr marL="0" indent="0">
              <a:buNone/>
            </a:pPr>
            <a:r>
              <a:rPr lang="hr-HR" dirty="0">
                <a:solidFill>
                  <a:srgbClr val="0070C0"/>
                </a:solidFill>
              </a:rPr>
              <a:t>Potpitanje: Objasni u jednoj rečenici po čemu zaključuješ da je dječak pravedan.</a:t>
            </a:r>
          </a:p>
          <a:p>
            <a:pPr marL="0" indent="0">
              <a:buNone/>
            </a:pPr>
            <a:r>
              <a:rPr lang="hr-HR" dirty="0">
                <a:solidFill>
                  <a:srgbClr val="FF0000"/>
                </a:solidFill>
              </a:rPr>
              <a:t>Dječak je pravedan zato što je svakoj mački dao jednako ribica.</a:t>
            </a:r>
          </a:p>
          <a:p>
            <a:pPr marL="0" indent="0">
              <a:buNone/>
            </a:pPr>
            <a:r>
              <a:rPr lang="hr-HR" dirty="0"/>
              <a:t>2. Izdvoji dvije riječi iz teksta koje upućuju da dječak voli svoje mačke.</a:t>
            </a:r>
          </a:p>
          <a:p>
            <a:pPr marL="0" indent="0">
              <a:buNone/>
            </a:pPr>
            <a:r>
              <a:rPr lang="hr-HR" dirty="0">
                <a:solidFill>
                  <a:srgbClr val="FF0000"/>
                </a:solidFill>
              </a:rPr>
              <a:t>Želi nahraniti</a:t>
            </a:r>
          </a:p>
          <a:p>
            <a:pPr marL="0" indent="0">
              <a:buNone/>
            </a:pPr>
            <a:r>
              <a:rPr lang="hr-HR" dirty="0">
                <a:solidFill>
                  <a:srgbClr val="0070C0"/>
                </a:solidFill>
              </a:rPr>
              <a:t>Potpitanje: Kako objašnjavaš taj njegov postupak?</a:t>
            </a:r>
          </a:p>
          <a:p>
            <a:pPr marL="0" indent="0">
              <a:buNone/>
            </a:pPr>
            <a:r>
              <a:rPr lang="hr-HR" dirty="0">
                <a:solidFill>
                  <a:srgbClr val="FF0000"/>
                </a:solidFill>
              </a:rPr>
              <a:t>Dječak brine da mačke ne budu gladne, peca im ribice i to je znak da ih voli.</a:t>
            </a:r>
          </a:p>
          <a:p>
            <a:pPr marL="0" indent="0">
              <a:buNone/>
            </a:pPr>
            <a:endParaRPr lang="hr-HR" dirty="0">
              <a:solidFill>
                <a:srgbClr val="FF0000"/>
              </a:solidFill>
            </a:endParaRPr>
          </a:p>
          <a:p>
            <a:pPr marL="0" indent="0">
              <a:buNone/>
            </a:pPr>
            <a:endParaRPr lang="hr-HR" dirty="0">
              <a:solidFill>
                <a:srgbClr val="0070C0"/>
              </a:solidFill>
            </a:endParaRPr>
          </a:p>
        </p:txBody>
      </p:sp>
    </p:spTree>
    <p:extLst>
      <p:ext uri="{BB962C8B-B14F-4D97-AF65-F5344CB8AC3E}">
        <p14:creationId xmlns:p14="http://schemas.microsoft.com/office/powerpoint/2010/main" val="2779547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F818051-40D5-432F-A5D9-5B6749F47769}"/>
              </a:ext>
            </a:extLst>
          </p:cNvPr>
          <p:cNvSpPr>
            <a:spLocks noGrp="1"/>
          </p:cNvSpPr>
          <p:nvPr>
            <p:ph type="title"/>
          </p:nvPr>
        </p:nvSpPr>
        <p:spPr/>
        <p:txBody>
          <a:bodyPr/>
          <a:lstStyle/>
          <a:p>
            <a:r>
              <a:rPr lang="hr-HR" b="1" dirty="0"/>
              <a:t>Stvaranje plana za priču</a:t>
            </a:r>
          </a:p>
        </p:txBody>
      </p:sp>
      <p:sp>
        <p:nvSpPr>
          <p:cNvPr id="3" name="Rezervirano mjesto sadržaja 2">
            <a:extLst>
              <a:ext uri="{FF2B5EF4-FFF2-40B4-BE49-F238E27FC236}">
                <a16:creationId xmlns:a16="http://schemas.microsoft.com/office/drawing/2014/main" id="{8B41ABCB-DEE2-47EA-A84E-7605DCAFCF37}"/>
              </a:ext>
            </a:extLst>
          </p:cNvPr>
          <p:cNvSpPr>
            <a:spLocks noGrp="1"/>
          </p:cNvSpPr>
          <p:nvPr>
            <p:ph idx="1"/>
          </p:nvPr>
        </p:nvSpPr>
        <p:spPr/>
        <p:txBody>
          <a:bodyPr/>
          <a:lstStyle/>
          <a:p>
            <a:pPr marL="0" indent="0">
              <a:buNone/>
            </a:pPr>
            <a:r>
              <a:rPr lang="hr-HR" b="1" dirty="0"/>
              <a:t>Pitanja:</a:t>
            </a:r>
          </a:p>
          <a:p>
            <a:pPr marL="514350" indent="-514350">
              <a:buAutoNum type="arabicPeriod"/>
            </a:pPr>
            <a:r>
              <a:rPr lang="hr-HR" dirty="0"/>
              <a:t>O čemu govori tekst u zadatku?</a:t>
            </a:r>
          </a:p>
          <a:p>
            <a:pPr marL="514350" indent="-514350">
              <a:buAutoNum type="arabicPeriod"/>
            </a:pPr>
            <a:r>
              <a:rPr lang="hr-HR" dirty="0"/>
              <a:t>Koji bi naslov dao/la priči?</a:t>
            </a:r>
          </a:p>
          <a:p>
            <a:pPr marL="514350" indent="-514350">
              <a:buAutoNum type="arabicPeriod"/>
            </a:pPr>
            <a:r>
              <a:rPr lang="hr-HR" dirty="0"/>
              <a:t>Tko je glavni lik?</a:t>
            </a:r>
          </a:p>
          <a:p>
            <a:pPr marL="514350" indent="-514350">
              <a:buAutoNum type="arabicPeriod"/>
            </a:pPr>
            <a:r>
              <a:rPr lang="hr-HR" dirty="0"/>
              <a:t>Koji su sporedni likovi?</a:t>
            </a:r>
          </a:p>
          <a:p>
            <a:pPr marL="514350" indent="-514350">
              <a:buAutoNum type="arabicPeriod"/>
            </a:pPr>
            <a:r>
              <a:rPr lang="hr-HR" dirty="0"/>
              <a:t>Gdje se odvija radnja?</a:t>
            </a:r>
          </a:p>
          <a:p>
            <a:pPr marL="514350" indent="-514350">
              <a:buAutoNum type="arabicPeriod"/>
            </a:pPr>
            <a:r>
              <a:rPr lang="hr-HR" dirty="0"/>
              <a:t>Koje osobine ima Zoran?</a:t>
            </a:r>
          </a:p>
          <a:p>
            <a:pPr marL="514350" indent="-514350">
              <a:buAutoNum type="arabicPeriod"/>
            </a:pPr>
            <a:r>
              <a:rPr lang="hr-HR" dirty="0"/>
              <a:t>Što bi poručio/la ?</a:t>
            </a:r>
          </a:p>
        </p:txBody>
      </p:sp>
    </p:spTree>
    <p:extLst>
      <p:ext uri="{BB962C8B-B14F-4D97-AF65-F5344CB8AC3E}">
        <p14:creationId xmlns:p14="http://schemas.microsoft.com/office/powerpoint/2010/main" val="2958725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0D520B3-6BAF-400D-B8DC-3214CA364298}"/>
              </a:ext>
            </a:extLst>
          </p:cNvPr>
          <p:cNvSpPr>
            <a:spLocks noGrp="1"/>
          </p:cNvSpPr>
          <p:nvPr>
            <p:ph type="title"/>
          </p:nvPr>
        </p:nvSpPr>
        <p:spPr/>
        <p:txBody>
          <a:bodyPr/>
          <a:lstStyle/>
          <a:p>
            <a:r>
              <a:rPr lang="hr-HR" b="1" dirty="0"/>
              <a:t>Pretvori matematički zadatak u kratku priču</a:t>
            </a:r>
          </a:p>
        </p:txBody>
      </p:sp>
      <p:sp>
        <p:nvSpPr>
          <p:cNvPr id="3" name="Rezervirano mjesto sadržaja 2">
            <a:extLst>
              <a:ext uri="{FF2B5EF4-FFF2-40B4-BE49-F238E27FC236}">
                <a16:creationId xmlns:a16="http://schemas.microsoft.com/office/drawing/2014/main" id="{62D1491D-20A2-418B-A771-346E0C2F2F4A}"/>
              </a:ext>
            </a:extLst>
          </p:cNvPr>
          <p:cNvSpPr>
            <a:spLocks noGrp="1"/>
          </p:cNvSpPr>
          <p:nvPr>
            <p:ph idx="1"/>
          </p:nvPr>
        </p:nvSpPr>
        <p:spPr>
          <a:xfrm>
            <a:off x="838199" y="1825624"/>
            <a:ext cx="10951029" cy="5032375"/>
          </a:xfrm>
        </p:spPr>
        <p:txBody>
          <a:bodyPr>
            <a:normAutofit lnSpcReduction="10000"/>
          </a:bodyPr>
          <a:lstStyle/>
          <a:p>
            <a:pPr marL="0" indent="0">
              <a:buNone/>
            </a:pPr>
            <a:r>
              <a:rPr lang="hr-HR" dirty="0"/>
              <a:t>Smjernica: Pazi da priča ima svoju strukturu (uvod, središnji dio i završetak).</a:t>
            </a:r>
          </a:p>
          <a:p>
            <a:pPr marL="0" indent="0">
              <a:buNone/>
            </a:pPr>
            <a:r>
              <a:rPr lang="hr-HR" dirty="0"/>
              <a:t> </a:t>
            </a:r>
            <a:r>
              <a:rPr lang="hr-HR" dirty="0">
                <a:solidFill>
                  <a:srgbClr val="7030A0"/>
                </a:solidFill>
              </a:rPr>
              <a:t>                                     </a:t>
            </a:r>
            <a:r>
              <a:rPr lang="hr-HR" b="1" dirty="0">
                <a:solidFill>
                  <a:srgbClr val="7030A0"/>
                </a:solidFill>
              </a:rPr>
              <a:t>Zoranove mačke</a:t>
            </a:r>
          </a:p>
          <a:p>
            <a:pPr marL="0" indent="0">
              <a:buNone/>
            </a:pPr>
            <a:r>
              <a:rPr lang="hr-HR" b="1" dirty="0">
                <a:solidFill>
                  <a:srgbClr val="7030A0"/>
                </a:solidFill>
              </a:rPr>
              <a:t>       Dječak Zoran živi u blizini jednog jezera. Jako voli mačke ima ih čak tri.</a:t>
            </a:r>
          </a:p>
          <a:p>
            <a:pPr marL="0" indent="0">
              <a:buNone/>
            </a:pPr>
            <a:r>
              <a:rPr lang="hr-HR" b="1" dirty="0">
                <a:solidFill>
                  <a:srgbClr val="7030A0"/>
                </a:solidFill>
              </a:rPr>
              <a:t>       Zoran je pažljiv i brine da mu mačke ne budu gladne. Svaki dan odlazi na pecanje po ribice za svoje ljubimice. On je pravedan jer pazi da svakoj mački udjeli jednako ribica. Mačke su Zoranu zabavno društvo i dobre prijateljice. Puno vremena provode u zajedničkoj igri. Mačke su mu zahvalne što im peca ribice jer to najviše vole jesti.</a:t>
            </a:r>
          </a:p>
          <a:p>
            <a:pPr marL="0" indent="0">
              <a:buNone/>
            </a:pPr>
            <a:r>
              <a:rPr lang="hr-HR" b="1" dirty="0">
                <a:solidFill>
                  <a:srgbClr val="7030A0"/>
                </a:solidFill>
              </a:rPr>
              <a:t>       Prijateljstvo ljudi i životinja je pravo prijateljstvo. Životinje te nikad neće iznevjeriti.</a:t>
            </a:r>
          </a:p>
          <a:p>
            <a:pPr marL="0" indent="0">
              <a:buNone/>
            </a:pPr>
            <a:endParaRPr lang="hr-HR" b="1" dirty="0">
              <a:solidFill>
                <a:srgbClr val="7030A0"/>
              </a:solidFill>
            </a:endParaRPr>
          </a:p>
          <a:p>
            <a:pPr marL="0" indent="0">
              <a:buNone/>
            </a:pPr>
            <a:endParaRPr lang="hr-HR" dirty="0"/>
          </a:p>
        </p:txBody>
      </p:sp>
    </p:spTree>
    <p:extLst>
      <p:ext uri="{BB962C8B-B14F-4D97-AF65-F5344CB8AC3E}">
        <p14:creationId xmlns:p14="http://schemas.microsoft.com/office/powerpoint/2010/main" val="2665380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E14CF06-DE04-4647-A5E3-4C37E8464A22}"/>
              </a:ext>
            </a:extLst>
          </p:cNvPr>
          <p:cNvSpPr>
            <a:spLocks noGrp="1"/>
          </p:cNvSpPr>
          <p:nvPr>
            <p:ph type="title"/>
          </p:nvPr>
        </p:nvSpPr>
        <p:spPr/>
        <p:txBody>
          <a:bodyPr/>
          <a:lstStyle/>
          <a:p>
            <a:r>
              <a:rPr lang="hr-HR" b="1" dirty="0"/>
              <a:t>Procjeni svoje znanje</a:t>
            </a:r>
          </a:p>
        </p:txBody>
      </p:sp>
      <p:graphicFrame>
        <p:nvGraphicFramePr>
          <p:cNvPr id="7" name="Tablica 7">
            <a:extLst>
              <a:ext uri="{FF2B5EF4-FFF2-40B4-BE49-F238E27FC236}">
                <a16:creationId xmlns:a16="http://schemas.microsoft.com/office/drawing/2014/main" id="{29924661-60D4-4174-9A27-B4BFDCEDBDDF}"/>
              </a:ext>
            </a:extLst>
          </p:cNvPr>
          <p:cNvGraphicFramePr>
            <a:graphicFrameLocks noGrp="1"/>
          </p:cNvGraphicFramePr>
          <p:nvPr>
            <p:ph idx="1"/>
            <p:extLst>
              <p:ext uri="{D42A27DB-BD31-4B8C-83A1-F6EECF244321}">
                <p14:modId xmlns:p14="http://schemas.microsoft.com/office/powerpoint/2010/main" val="1012657283"/>
              </p:ext>
            </p:extLst>
          </p:nvPr>
        </p:nvGraphicFramePr>
        <p:xfrm>
          <a:off x="838200" y="1825625"/>
          <a:ext cx="10515600" cy="2966720"/>
        </p:xfrm>
        <a:graphic>
          <a:graphicData uri="http://schemas.openxmlformats.org/drawingml/2006/table">
            <a:tbl>
              <a:tblPr firstRow="1" bandRow="1">
                <a:tableStyleId>{5C22544A-7EE6-4342-B048-85BDC9FD1C3A}</a:tableStyleId>
              </a:tblPr>
              <a:tblGrid>
                <a:gridCol w="4745854">
                  <a:extLst>
                    <a:ext uri="{9D8B030D-6E8A-4147-A177-3AD203B41FA5}">
                      <a16:colId xmlns:a16="http://schemas.microsoft.com/office/drawing/2014/main" val="1766398347"/>
                    </a:ext>
                  </a:extLst>
                </a:gridCol>
                <a:gridCol w="2574525">
                  <a:extLst>
                    <a:ext uri="{9D8B030D-6E8A-4147-A177-3AD203B41FA5}">
                      <a16:colId xmlns:a16="http://schemas.microsoft.com/office/drawing/2014/main" val="3464283926"/>
                    </a:ext>
                  </a:extLst>
                </a:gridCol>
                <a:gridCol w="1988598">
                  <a:extLst>
                    <a:ext uri="{9D8B030D-6E8A-4147-A177-3AD203B41FA5}">
                      <a16:colId xmlns:a16="http://schemas.microsoft.com/office/drawing/2014/main" val="4040615619"/>
                    </a:ext>
                  </a:extLst>
                </a:gridCol>
                <a:gridCol w="1206623">
                  <a:extLst>
                    <a:ext uri="{9D8B030D-6E8A-4147-A177-3AD203B41FA5}">
                      <a16:colId xmlns:a16="http://schemas.microsoft.com/office/drawing/2014/main" val="477162540"/>
                    </a:ext>
                  </a:extLst>
                </a:gridCol>
              </a:tblGrid>
              <a:tr h="370840">
                <a:tc>
                  <a:txBody>
                    <a:bodyPr/>
                    <a:lstStyle/>
                    <a:p>
                      <a:r>
                        <a:rPr lang="hr-HR" dirty="0"/>
                        <a:t>Tvrdnja</a:t>
                      </a:r>
                    </a:p>
                  </a:txBody>
                  <a:tcPr/>
                </a:tc>
                <a:tc>
                  <a:txBody>
                    <a:bodyPr/>
                    <a:lstStyle/>
                    <a:p>
                      <a:r>
                        <a:rPr lang="hr-HR" dirty="0"/>
                        <a:t>U potpunosti</a:t>
                      </a:r>
                    </a:p>
                  </a:txBody>
                  <a:tcPr/>
                </a:tc>
                <a:tc>
                  <a:txBody>
                    <a:bodyPr/>
                    <a:lstStyle/>
                    <a:p>
                      <a:r>
                        <a:rPr lang="hr-HR" dirty="0"/>
                        <a:t>Djelomično</a:t>
                      </a:r>
                    </a:p>
                  </a:txBody>
                  <a:tcPr/>
                </a:tc>
                <a:tc>
                  <a:txBody>
                    <a:bodyPr/>
                    <a:lstStyle/>
                    <a:p>
                      <a:r>
                        <a:rPr lang="hr-HR" dirty="0"/>
                        <a:t>Nimalo</a:t>
                      </a:r>
                    </a:p>
                  </a:txBody>
                  <a:tcPr/>
                </a:tc>
                <a:extLst>
                  <a:ext uri="{0D108BD9-81ED-4DB2-BD59-A6C34878D82A}">
                    <a16:rowId xmlns:a16="http://schemas.microsoft.com/office/drawing/2014/main" val="2874854087"/>
                  </a:ext>
                </a:extLst>
              </a:tr>
              <a:tr h="370840">
                <a:tc>
                  <a:txBody>
                    <a:bodyPr/>
                    <a:lstStyle/>
                    <a:p>
                      <a:r>
                        <a:rPr lang="hr-HR" dirty="0"/>
                        <a:t>Bilo mi je zabavno rješavati ovaj zadatak.</a:t>
                      </a:r>
                    </a:p>
                  </a:txBody>
                  <a:tcPr/>
                </a:tc>
                <a:tc>
                  <a:txBody>
                    <a:bodyPr/>
                    <a:lstStyle/>
                    <a:p>
                      <a:endParaRPr lang="hr-HR"/>
                    </a:p>
                  </a:txBody>
                  <a:tcPr/>
                </a:tc>
                <a:tc>
                  <a:txBody>
                    <a:bodyPr/>
                    <a:lstStyle/>
                    <a:p>
                      <a:endParaRPr lang="hr-HR"/>
                    </a:p>
                  </a:txBody>
                  <a:tcPr/>
                </a:tc>
                <a:tc>
                  <a:txBody>
                    <a:bodyPr/>
                    <a:lstStyle/>
                    <a:p>
                      <a:endParaRPr lang="hr-HR"/>
                    </a:p>
                  </a:txBody>
                  <a:tcPr/>
                </a:tc>
                <a:extLst>
                  <a:ext uri="{0D108BD9-81ED-4DB2-BD59-A6C34878D82A}">
                    <a16:rowId xmlns:a16="http://schemas.microsoft.com/office/drawing/2014/main" val="311343641"/>
                  </a:ext>
                </a:extLst>
              </a:tr>
              <a:tr h="370840">
                <a:tc>
                  <a:txBody>
                    <a:bodyPr/>
                    <a:lstStyle/>
                    <a:p>
                      <a:r>
                        <a:rPr lang="hr-HR" dirty="0"/>
                        <a:t>Znao/la sam što trebam činiti u svakom koraku.</a:t>
                      </a:r>
                    </a:p>
                  </a:txBody>
                  <a:tcPr/>
                </a:tc>
                <a:tc>
                  <a:txBody>
                    <a:bodyPr/>
                    <a:lstStyle/>
                    <a:p>
                      <a:endParaRPr lang="hr-HR"/>
                    </a:p>
                  </a:txBody>
                  <a:tcPr/>
                </a:tc>
                <a:tc>
                  <a:txBody>
                    <a:bodyPr/>
                    <a:lstStyle/>
                    <a:p>
                      <a:endParaRPr lang="hr-HR"/>
                    </a:p>
                  </a:txBody>
                  <a:tcPr/>
                </a:tc>
                <a:tc>
                  <a:txBody>
                    <a:bodyPr/>
                    <a:lstStyle/>
                    <a:p>
                      <a:endParaRPr lang="hr-HR"/>
                    </a:p>
                  </a:txBody>
                  <a:tcPr/>
                </a:tc>
                <a:extLst>
                  <a:ext uri="{0D108BD9-81ED-4DB2-BD59-A6C34878D82A}">
                    <a16:rowId xmlns:a16="http://schemas.microsoft.com/office/drawing/2014/main" val="1775092642"/>
                  </a:ext>
                </a:extLst>
              </a:tr>
              <a:tr h="370840">
                <a:tc>
                  <a:txBody>
                    <a:bodyPr/>
                    <a:lstStyle/>
                    <a:p>
                      <a:r>
                        <a:rPr lang="hr-HR" dirty="0"/>
                        <a:t>Pratio/la sam upute.</a:t>
                      </a:r>
                    </a:p>
                  </a:txBody>
                  <a:tcPr/>
                </a:tc>
                <a:tc>
                  <a:txBody>
                    <a:bodyPr/>
                    <a:lstStyle/>
                    <a:p>
                      <a:endParaRPr lang="hr-HR"/>
                    </a:p>
                  </a:txBody>
                  <a:tcPr/>
                </a:tc>
                <a:tc>
                  <a:txBody>
                    <a:bodyPr/>
                    <a:lstStyle/>
                    <a:p>
                      <a:endParaRPr lang="hr-HR"/>
                    </a:p>
                  </a:txBody>
                  <a:tcPr/>
                </a:tc>
                <a:tc>
                  <a:txBody>
                    <a:bodyPr/>
                    <a:lstStyle/>
                    <a:p>
                      <a:endParaRPr lang="hr-HR"/>
                    </a:p>
                  </a:txBody>
                  <a:tcPr/>
                </a:tc>
                <a:extLst>
                  <a:ext uri="{0D108BD9-81ED-4DB2-BD59-A6C34878D82A}">
                    <a16:rowId xmlns:a16="http://schemas.microsoft.com/office/drawing/2014/main" val="2506912904"/>
                  </a:ext>
                </a:extLst>
              </a:tr>
              <a:tr h="370840">
                <a:tc>
                  <a:txBody>
                    <a:bodyPr/>
                    <a:lstStyle/>
                    <a:p>
                      <a:r>
                        <a:rPr lang="hr-HR" dirty="0"/>
                        <a:t>Mučio/la am se sa sastavljanjem priče.</a:t>
                      </a:r>
                    </a:p>
                  </a:txBody>
                  <a:tcPr/>
                </a:tc>
                <a:tc>
                  <a:txBody>
                    <a:bodyPr/>
                    <a:lstStyle/>
                    <a:p>
                      <a:endParaRPr lang="hr-HR"/>
                    </a:p>
                  </a:txBody>
                  <a:tcPr/>
                </a:tc>
                <a:tc>
                  <a:txBody>
                    <a:bodyPr/>
                    <a:lstStyle/>
                    <a:p>
                      <a:endParaRPr lang="hr-HR"/>
                    </a:p>
                  </a:txBody>
                  <a:tcPr/>
                </a:tc>
                <a:tc>
                  <a:txBody>
                    <a:bodyPr/>
                    <a:lstStyle/>
                    <a:p>
                      <a:endParaRPr lang="hr-HR"/>
                    </a:p>
                  </a:txBody>
                  <a:tcPr/>
                </a:tc>
                <a:extLst>
                  <a:ext uri="{0D108BD9-81ED-4DB2-BD59-A6C34878D82A}">
                    <a16:rowId xmlns:a16="http://schemas.microsoft.com/office/drawing/2014/main" val="879474734"/>
                  </a:ext>
                </a:extLst>
              </a:tr>
              <a:tr h="370840">
                <a:tc>
                  <a:txBody>
                    <a:bodyPr/>
                    <a:lstStyle/>
                    <a:p>
                      <a:r>
                        <a:rPr lang="hr-HR" dirty="0"/>
                        <a:t>Usput sam riješio i matematički zadatak.</a:t>
                      </a:r>
                    </a:p>
                  </a:txBody>
                  <a:tcPr/>
                </a:tc>
                <a:tc>
                  <a:txBody>
                    <a:bodyPr/>
                    <a:lstStyle/>
                    <a:p>
                      <a:endParaRPr lang="hr-HR"/>
                    </a:p>
                  </a:txBody>
                  <a:tcPr/>
                </a:tc>
                <a:tc>
                  <a:txBody>
                    <a:bodyPr/>
                    <a:lstStyle/>
                    <a:p>
                      <a:endParaRPr lang="hr-HR"/>
                    </a:p>
                  </a:txBody>
                  <a:tcPr/>
                </a:tc>
                <a:tc>
                  <a:txBody>
                    <a:bodyPr/>
                    <a:lstStyle/>
                    <a:p>
                      <a:endParaRPr lang="hr-HR" dirty="0"/>
                    </a:p>
                  </a:txBody>
                  <a:tcPr/>
                </a:tc>
                <a:extLst>
                  <a:ext uri="{0D108BD9-81ED-4DB2-BD59-A6C34878D82A}">
                    <a16:rowId xmlns:a16="http://schemas.microsoft.com/office/drawing/2014/main" val="2658493511"/>
                  </a:ext>
                </a:extLst>
              </a:tr>
              <a:tr h="370840">
                <a:tc>
                  <a:txBody>
                    <a:bodyPr/>
                    <a:lstStyle/>
                    <a:p>
                      <a:r>
                        <a:rPr lang="hr-HR" dirty="0"/>
                        <a:t>Imao/la sam dovoljno vremena.</a:t>
                      </a:r>
                    </a:p>
                  </a:txBody>
                  <a:tcPr/>
                </a:tc>
                <a:tc>
                  <a:txBody>
                    <a:bodyPr/>
                    <a:lstStyle/>
                    <a:p>
                      <a:endParaRPr lang="hr-HR"/>
                    </a:p>
                  </a:txBody>
                  <a:tcPr/>
                </a:tc>
                <a:tc>
                  <a:txBody>
                    <a:bodyPr/>
                    <a:lstStyle/>
                    <a:p>
                      <a:endParaRPr lang="hr-HR"/>
                    </a:p>
                  </a:txBody>
                  <a:tcPr/>
                </a:tc>
                <a:tc>
                  <a:txBody>
                    <a:bodyPr/>
                    <a:lstStyle/>
                    <a:p>
                      <a:endParaRPr lang="hr-HR" dirty="0"/>
                    </a:p>
                  </a:txBody>
                  <a:tcPr/>
                </a:tc>
                <a:extLst>
                  <a:ext uri="{0D108BD9-81ED-4DB2-BD59-A6C34878D82A}">
                    <a16:rowId xmlns:a16="http://schemas.microsoft.com/office/drawing/2014/main" val="4080415583"/>
                  </a:ext>
                </a:extLst>
              </a:tr>
              <a:tr h="370840">
                <a:tc>
                  <a:txBody>
                    <a:bodyPr/>
                    <a:lstStyle/>
                    <a:p>
                      <a:r>
                        <a:rPr lang="hr-HR" dirty="0"/>
                        <a:t>Zadovoljan/a sam svojim rezultatom.</a:t>
                      </a:r>
                    </a:p>
                  </a:txBody>
                  <a:tcPr/>
                </a:tc>
                <a:tc>
                  <a:txBody>
                    <a:bodyPr/>
                    <a:lstStyle/>
                    <a:p>
                      <a:endParaRPr lang="hr-HR"/>
                    </a:p>
                  </a:txBody>
                  <a:tcPr/>
                </a:tc>
                <a:tc>
                  <a:txBody>
                    <a:bodyPr/>
                    <a:lstStyle/>
                    <a:p>
                      <a:endParaRPr lang="hr-HR"/>
                    </a:p>
                  </a:txBody>
                  <a:tcPr/>
                </a:tc>
                <a:tc>
                  <a:txBody>
                    <a:bodyPr/>
                    <a:lstStyle/>
                    <a:p>
                      <a:endParaRPr lang="hr-HR" dirty="0"/>
                    </a:p>
                  </a:txBody>
                  <a:tcPr/>
                </a:tc>
                <a:extLst>
                  <a:ext uri="{0D108BD9-81ED-4DB2-BD59-A6C34878D82A}">
                    <a16:rowId xmlns:a16="http://schemas.microsoft.com/office/drawing/2014/main" val="796161072"/>
                  </a:ext>
                </a:extLst>
              </a:tr>
            </a:tbl>
          </a:graphicData>
        </a:graphic>
      </p:graphicFrame>
    </p:spTree>
    <p:extLst>
      <p:ext uri="{BB962C8B-B14F-4D97-AF65-F5344CB8AC3E}">
        <p14:creationId xmlns:p14="http://schemas.microsoft.com/office/powerpoint/2010/main" val="2817455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Rezervirano mjesto sadržaja 4">
            <a:extLst>
              <a:ext uri="{FF2B5EF4-FFF2-40B4-BE49-F238E27FC236}">
                <a16:creationId xmlns:a16="http://schemas.microsoft.com/office/drawing/2014/main" id="{46898A37-2C8B-47D5-8286-EAC9F0F574D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891" r="1" b="40629"/>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3187361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DF2AA3E-C714-4E8D-9F46-9E6FFF7FB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338328"/>
            <a:ext cx="11438793" cy="1577725"/>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id="{B60E4716-5C5F-4860-AC2E-0D82E305B1D1}"/>
              </a:ext>
            </a:extLst>
          </p:cNvPr>
          <p:cNvSpPr>
            <a:spLocks noGrp="1"/>
          </p:cNvSpPr>
          <p:nvPr>
            <p:ph type="title"/>
          </p:nvPr>
        </p:nvSpPr>
        <p:spPr>
          <a:xfrm>
            <a:off x="838200" y="467541"/>
            <a:ext cx="10515600" cy="1325563"/>
          </a:xfrm>
        </p:spPr>
        <p:txBody>
          <a:bodyPr>
            <a:normAutofit/>
          </a:bodyPr>
          <a:lstStyle/>
          <a:p>
            <a:r>
              <a:rPr lang="hr-HR" b="1">
                <a:solidFill>
                  <a:schemeClr val="bg1"/>
                </a:solidFill>
              </a:rPr>
              <a:t>Vrednovanje</a:t>
            </a:r>
          </a:p>
        </p:txBody>
      </p:sp>
      <p:graphicFrame>
        <p:nvGraphicFramePr>
          <p:cNvPr id="5" name="Rezervirano mjesto sadržaja 2">
            <a:extLst>
              <a:ext uri="{FF2B5EF4-FFF2-40B4-BE49-F238E27FC236}">
                <a16:creationId xmlns:a16="http://schemas.microsoft.com/office/drawing/2014/main" id="{8AE33332-556C-40D5-A8C1-3B653529E0B0}"/>
              </a:ext>
            </a:extLst>
          </p:cNvPr>
          <p:cNvGraphicFramePr>
            <a:graphicFrameLocks noGrp="1"/>
          </p:cNvGraphicFramePr>
          <p:nvPr>
            <p:ph idx="1"/>
            <p:extLst>
              <p:ext uri="{D42A27DB-BD31-4B8C-83A1-F6EECF244321}">
                <p14:modId xmlns:p14="http://schemas.microsoft.com/office/powerpoint/2010/main" val="2828088853"/>
              </p:ext>
            </p:extLst>
          </p:nvPr>
        </p:nvGraphicFramePr>
        <p:xfrm>
          <a:off x="838200" y="2281565"/>
          <a:ext cx="10515600" cy="3939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1181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2E21C87-533C-40DD-984D-10A77559EAEC}"/>
              </a:ext>
            </a:extLst>
          </p:cNvPr>
          <p:cNvSpPr>
            <a:spLocks noGrp="1"/>
          </p:cNvSpPr>
          <p:nvPr>
            <p:ph type="title"/>
          </p:nvPr>
        </p:nvSpPr>
        <p:spPr/>
        <p:txBody>
          <a:bodyPr/>
          <a:lstStyle/>
          <a:p>
            <a:r>
              <a:rPr lang="hr-HR" b="1" dirty="0"/>
              <a:t>Nadam se da je bilo korisno… zazvoni ako ti zatreba…</a:t>
            </a:r>
          </a:p>
        </p:txBody>
      </p:sp>
      <p:pic>
        <p:nvPicPr>
          <p:cNvPr id="5" name="Rezervirano mjesto sadržaja 4" descr="zvono">
            <a:extLst>
              <a:ext uri="{FF2B5EF4-FFF2-40B4-BE49-F238E27FC236}">
                <a16:creationId xmlns:a16="http://schemas.microsoft.com/office/drawing/2014/main" id="{D6BF4E79-781F-4A3F-B36C-AA978D1F32DC}"/>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14875" y="2238375"/>
            <a:ext cx="2409825" cy="2220119"/>
          </a:xfrm>
        </p:spPr>
      </p:pic>
    </p:spTree>
    <p:extLst>
      <p:ext uri="{BB962C8B-B14F-4D97-AF65-F5344CB8AC3E}">
        <p14:creationId xmlns:p14="http://schemas.microsoft.com/office/powerpoint/2010/main" val="161286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4F519EA-836C-4E21-87EE-CE7AB0186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B12DD936-DA84-49D5-BBC9-BAABE6C5AC23}"/>
              </a:ext>
            </a:extLst>
          </p:cNvPr>
          <p:cNvSpPr>
            <a:spLocks noGrp="1"/>
          </p:cNvSpPr>
          <p:nvPr>
            <p:ph type="title"/>
          </p:nvPr>
        </p:nvSpPr>
        <p:spPr>
          <a:xfrm>
            <a:off x="1016805" y="1345958"/>
            <a:ext cx="4193196" cy="4166085"/>
          </a:xfrm>
        </p:spPr>
        <p:txBody>
          <a:bodyPr>
            <a:normAutofit/>
          </a:bodyPr>
          <a:lstStyle/>
          <a:p>
            <a:r>
              <a:rPr lang="hr-HR" sz="4600" b="1"/>
              <a:t>Koraci izrade individualiziranih kurikuluma IK</a:t>
            </a:r>
          </a:p>
        </p:txBody>
      </p:sp>
      <p:grpSp>
        <p:nvGrpSpPr>
          <p:cNvPr id="14" name="Group 13">
            <a:extLst>
              <a:ext uri="{FF2B5EF4-FFF2-40B4-BE49-F238E27FC236}">
                <a16:creationId xmlns:a16="http://schemas.microsoft.com/office/drawing/2014/main" id="{C833A70A-9722-46F0-A5EB-C72F78747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15" name="Rectangle 2">
              <a:extLst>
                <a:ext uri="{FF2B5EF4-FFF2-40B4-BE49-F238E27FC236}">
                  <a16:creationId xmlns:a16="http://schemas.microsoft.com/office/drawing/2014/main" id="{0E424FCE-3213-4BEE-A1E8-B7E8AEA5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id="{5EE95433-383A-45BD-BFCA-833B8F0AE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2">
              <a:extLst>
                <a:ext uri="{FF2B5EF4-FFF2-40B4-BE49-F238E27FC236}">
                  <a16:creationId xmlns:a16="http://schemas.microsoft.com/office/drawing/2014/main" id="{2EEA944D-C4D5-48D7-804D-86BE8AFC8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F3FCE305-3F55-48BF-8549-01E0364C8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23D7F518-6C41-4C3F-9060-C9FE0B1D4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3B93E94B-19C7-49C9-A135-582F72B1A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FEF28287-3D78-44FC-8C53-70755EAF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2">
              <a:extLst>
                <a:ext uri="{FF2B5EF4-FFF2-40B4-BE49-F238E27FC236}">
                  <a16:creationId xmlns:a16="http://schemas.microsoft.com/office/drawing/2014/main" id="{2E8ECBA7-D5B5-48AD-9108-4EB4FB5AA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69CDB17F-9370-4BDB-AF7D-0C10664AF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65D03FDE-4254-4CCB-ACA1-CCF9ED99A1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406E5C16-E87A-48D6-808A-4E99A9FA2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DD6696B0-7715-471B-835A-DA4F6E0B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2">
              <a:extLst>
                <a:ext uri="{FF2B5EF4-FFF2-40B4-BE49-F238E27FC236}">
                  <a16:creationId xmlns:a16="http://schemas.microsoft.com/office/drawing/2014/main" id="{7B7BE224-1A69-42AA-9C1C-29ADE08B2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F4CBB296-B6FF-43BA-A2F1-471A7D6A3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7B9B8F5E-97B1-4CC6-A25F-0406AF9F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9EB4DAA2-343C-4239-A2B2-D2412770B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8D6B2AAD-8F5E-4D57-B2E6-7DBB7953C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2">
              <a:extLst>
                <a:ext uri="{FF2B5EF4-FFF2-40B4-BE49-F238E27FC236}">
                  <a16:creationId xmlns:a16="http://schemas.microsoft.com/office/drawing/2014/main" id="{9CE95F93-6BC5-4616-9F8D-B941B4B8F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A8C3D8DE-DC76-487C-8C2A-7684D5C9E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56088CB5-E2A8-49A4-8AB5-6D5463E03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
              <a:extLst>
                <a:ext uri="{FF2B5EF4-FFF2-40B4-BE49-F238E27FC236}">
                  <a16:creationId xmlns:a16="http://schemas.microsoft.com/office/drawing/2014/main" id="{372F50F8-8B88-48EF-B21C-B5B26426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59">
              <a:extLst>
                <a:ext uri="{FF2B5EF4-FFF2-40B4-BE49-F238E27FC236}">
                  <a16:creationId xmlns:a16="http://schemas.microsoft.com/office/drawing/2014/main" id="{37008499-DF9A-4230-BE00-35B862316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2">
              <a:extLst>
                <a:ext uri="{FF2B5EF4-FFF2-40B4-BE49-F238E27FC236}">
                  <a16:creationId xmlns:a16="http://schemas.microsoft.com/office/drawing/2014/main" id="{BCEE48F0-E436-451D-A5FE-0D818D1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6852656E-1E8F-41F9-900D-8E8CC1B2B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489DA605-39DD-45FD-9796-12A36B23B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zervirano mjesto sadržaja 2">
            <a:extLst>
              <a:ext uri="{FF2B5EF4-FFF2-40B4-BE49-F238E27FC236}">
                <a16:creationId xmlns:a16="http://schemas.microsoft.com/office/drawing/2014/main" id="{3B741A08-3E65-46F6-BF82-D0F63443D651}"/>
              </a:ext>
            </a:extLst>
          </p:cNvPr>
          <p:cNvSpPr>
            <a:spLocks noGrp="1"/>
          </p:cNvSpPr>
          <p:nvPr>
            <p:ph idx="1"/>
          </p:nvPr>
        </p:nvSpPr>
        <p:spPr>
          <a:xfrm>
            <a:off x="6229734" y="750307"/>
            <a:ext cx="5369326" cy="5357387"/>
          </a:xfrm>
        </p:spPr>
        <p:txBody>
          <a:bodyPr anchor="ctr">
            <a:normAutofit/>
          </a:bodyPr>
          <a:lstStyle/>
          <a:p>
            <a:pPr marL="0" indent="0">
              <a:buNone/>
            </a:pPr>
            <a:endParaRPr lang="hr-HR" sz="2200" dirty="0"/>
          </a:p>
          <a:p>
            <a:pPr marL="0" indent="0">
              <a:buNone/>
            </a:pPr>
            <a:r>
              <a:rPr lang="hr-HR" sz="2200" dirty="0"/>
              <a:t>     </a:t>
            </a:r>
            <a:r>
              <a:rPr lang="hr-HR" sz="2200" b="1" dirty="0"/>
              <a:t>1.korak: </a:t>
            </a:r>
            <a:r>
              <a:rPr lang="hr-HR" sz="2200" dirty="0"/>
              <a:t>POČETNA PROCJENA ODGOJNO – OBRAZOVNIH POTREBA UČENIKA</a:t>
            </a:r>
          </a:p>
          <a:p>
            <a:pPr marL="514350" indent="-514350">
              <a:buAutoNum type="arabicPeriod"/>
            </a:pPr>
            <a:endParaRPr lang="hr-HR" sz="2200" dirty="0"/>
          </a:p>
          <a:p>
            <a:pPr marL="0" indent="0">
              <a:buNone/>
            </a:pPr>
            <a:r>
              <a:rPr lang="hr-HR" sz="2200" dirty="0"/>
              <a:t>     </a:t>
            </a:r>
            <a:r>
              <a:rPr lang="hr-HR" sz="2200" b="1" dirty="0"/>
              <a:t>2.korak: </a:t>
            </a:r>
            <a:r>
              <a:rPr lang="hr-HR" sz="2200" dirty="0"/>
              <a:t>PLANIRANJE INDIVIDUALIZIRANIH POSTUPAKA VREDNOVANJA I PRILAGODBI UČENJA I POUČAVANJA</a:t>
            </a:r>
          </a:p>
          <a:p>
            <a:pPr marL="0" indent="0">
              <a:buNone/>
            </a:pPr>
            <a:endParaRPr lang="hr-HR" sz="2200" dirty="0"/>
          </a:p>
          <a:p>
            <a:pPr marL="0" indent="0">
              <a:buNone/>
            </a:pPr>
            <a:r>
              <a:rPr lang="hr-HR" sz="2200" b="1" dirty="0"/>
              <a:t>      3. korak: </a:t>
            </a:r>
            <a:r>
              <a:rPr lang="hr-HR" sz="2200" dirty="0"/>
              <a:t>VREDNOVANJE USVOJENOSTI ODGOJNO-OBRAZOVNIH ISHODA</a:t>
            </a:r>
          </a:p>
        </p:txBody>
      </p:sp>
    </p:spTree>
    <p:extLst>
      <p:ext uri="{BB962C8B-B14F-4D97-AF65-F5344CB8AC3E}">
        <p14:creationId xmlns:p14="http://schemas.microsoft.com/office/powerpoint/2010/main" val="2735718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761768-3858-4B55-A983-E0B7B1409F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3AA1A4CF-2B71-4022-838A-0396770A1BF7}"/>
              </a:ext>
            </a:extLst>
          </p:cNvPr>
          <p:cNvSpPr>
            <a:spLocks noGrp="1"/>
          </p:cNvSpPr>
          <p:nvPr>
            <p:ph type="title"/>
          </p:nvPr>
        </p:nvSpPr>
        <p:spPr>
          <a:xfrm>
            <a:off x="1016805" y="1345958"/>
            <a:ext cx="4193196" cy="4166085"/>
          </a:xfrm>
        </p:spPr>
        <p:txBody>
          <a:bodyPr>
            <a:normAutofit/>
          </a:bodyPr>
          <a:lstStyle/>
          <a:p>
            <a:r>
              <a:rPr lang="hr-HR" b="1" dirty="0"/>
              <a:t>Tko izrađuje individualizirani kurikulum?</a:t>
            </a:r>
          </a:p>
        </p:txBody>
      </p:sp>
      <p:grpSp>
        <p:nvGrpSpPr>
          <p:cNvPr id="15" name="Group 14">
            <a:extLst>
              <a:ext uri="{FF2B5EF4-FFF2-40B4-BE49-F238E27FC236}">
                <a16:creationId xmlns:a16="http://schemas.microsoft.com/office/drawing/2014/main" id="{AB70F8CE-E82E-416C-9783-C495D90B9E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16" name="Rectangle 2">
              <a:extLst>
                <a:ext uri="{FF2B5EF4-FFF2-40B4-BE49-F238E27FC236}">
                  <a16:creationId xmlns:a16="http://schemas.microsoft.com/office/drawing/2014/main" id="{29A4BC2C-696B-4395-9400-045CDEEA35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260F70B9-87BD-4263-9F05-E90EA5889A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2">
              <a:extLst>
                <a:ext uri="{FF2B5EF4-FFF2-40B4-BE49-F238E27FC236}">
                  <a16:creationId xmlns:a16="http://schemas.microsoft.com/office/drawing/2014/main" id="{032DDFCA-6EDF-4605-9349-8ED81B247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9361BA33-8989-4034-B3B2-3353D81F1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0418FE74-A99A-4EFE-A5EF-293657165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
              <a:extLst>
                <a:ext uri="{FF2B5EF4-FFF2-40B4-BE49-F238E27FC236}">
                  <a16:creationId xmlns:a16="http://schemas.microsoft.com/office/drawing/2014/main" id="{3860D389-B4A1-4C8D-B729-1FBAAF932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94EE628D-5F81-4593-A546-FE5341A4F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2">
              <a:extLst>
                <a:ext uri="{FF2B5EF4-FFF2-40B4-BE49-F238E27FC236}">
                  <a16:creationId xmlns:a16="http://schemas.microsoft.com/office/drawing/2014/main" id="{3F59FFE1-E919-4382-8B19-0F59E0CFD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C72A68C0-67B2-4059-B9FB-DAF2DE6C9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76E81708-DB09-4AC2-B02A-07394F8D2B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9EE3BA06-C343-456D-B024-9F730A332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6CD71060-F14E-4990-8698-52DFE9C73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2">
              <a:extLst>
                <a:ext uri="{FF2B5EF4-FFF2-40B4-BE49-F238E27FC236}">
                  <a16:creationId xmlns:a16="http://schemas.microsoft.com/office/drawing/2014/main" id="{88D6FF31-8CBC-4EA6-886D-2798CFA58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8331D18D-CADD-4888-99CB-C76BDBF9F1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CA52436E-27FC-4F19-97F2-1E1ABAA8C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7910BDE3-A3BE-43A9-9337-0B4354956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B6EAAB17-E229-40D5-9D27-4FC5B49F67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2">
              <a:extLst>
                <a:ext uri="{FF2B5EF4-FFF2-40B4-BE49-F238E27FC236}">
                  <a16:creationId xmlns:a16="http://schemas.microsoft.com/office/drawing/2014/main" id="{EE364DC9-B9E3-4C68-B68C-ED16C8E583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53718762-3A1D-4B08-AA92-C57069D440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A0C820CF-BE9A-4275-84DC-80740E34EE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
              <a:extLst>
                <a:ext uri="{FF2B5EF4-FFF2-40B4-BE49-F238E27FC236}">
                  <a16:creationId xmlns:a16="http://schemas.microsoft.com/office/drawing/2014/main" id="{11490484-3AE4-41A8-976F-26E4D4892D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59">
              <a:extLst>
                <a:ext uri="{FF2B5EF4-FFF2-40B4-BE49-F238E27FC236}">
                  <a16:creationId xmlns:a16="http://schemas.microsoft.com/office/drawing/2014/main" id="{D5969311-8D34-4F15-BE5D-95F0B6EDC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2">
              <a:extLst>
                <a:ext uri="{FF2B5EF4-FFF2-40B4-BE49-F238E27FC236}">
                  <a16:creationId xmlns:a16="http://schemas.microsoft.com/office/drawing/2014/main" id="{B64A2B04-A2CC-4FE5-B1FD-B16A84A38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id="{095AA4F0-534F-4A74-AA86-6A9EC993D4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51B81732-52BB-4062-8A4A-3C477855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7" name="Rezervirano mjesto sadržaja 2">
            <a:extLst>
              <a:ext uri="{FF2B5EF4-FFF2-40B4-BE49-F238E27FC236}">
                <a16:creationId xmlns:a16="http://schemas.microsoft.com/office/drawing/2014/main" id="{4AFEDAD5-8690-4774-A061-2211E87C22CE}"/>
              </a:ext>
            </a:extLst>
          </p:cNvPr>
          <p:cNvGraphicFramePr>
            <a:graphicFrameLocks noGrp="1"/>
          </p:cNvGraphicFramePr>
          <p:nvPr>
            <p:ph idx="1"/>
            <p:extLst>
              <p:ext uri="{D42A27DB-BD31-4B8C-83A1-F6EECF244321}">
                <p14:modId xmlns:p14="http://schemas.microsoft.com/office/powerpoint/2010/main" val="1870132049"/>
              </p:ext>
            </p:extLst>
          </p:nvPr>
        </p:nvGraphicFramePr>
        <p:xfrm>
          <a:off x="6227064" y="749808"/>
          <a:ext cx="5367528" cy="5358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031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D9E4ACC-5009-4AF9-BEF0-9C9CCC4CF490}"/>
              </a:ext>
            </a:extLst>
          </p:cNvPr>
          <p:cNvSpPr>
            <a:spLocks noGrp="1"/>
          </p:cNvSpPr>
          <p:nvPr>
            <p:ph type="title"/>
          </p:nvPr>
        </p:nvSpPr>
        <p:spPr>
          <a:xfrm>
            <a:off x="519545" y="621792"/>
            <a:ext cx="5181503" cy="5504688"/>
          </a:xfrm>
        </p:spPr>
        <p:txBody>
          <a:bodyPr>
            <a:normAutofit/>
          </a:bodyPr>
          <a:lstStyle/>
          <a:p>
            <a:r>
              <a:rPr lang="hr-HR" sz="4800" b="1"/>
              <a:t>Što učitelj određuje planiranjem?</a:t>
            </a:r>
          </a:p>
        </p:txBody>
      </p:sp>
      <p:sp>
        <p:nvSpPr>
          <p:cNvPr id="9" name="Rectangle 8">
            <a:extLst>
              <a:ext uri="{FF2B5EF4-FFF2-40B4-BE49-F238E27FC236}">
                <a16:creationId xmlns:a16="http://schemas.microsoft.com/office/drawing/2014/main" id="{2F56F8EA-3356-4455-9899-320874F6E4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Rezervirano mjesto sadržaja 2">
            <a:extLst>
              <a:ext uri="{FF2B5EF4-FFF2-40B4-BE49-F238E27FC236}">
                <a16:creationId xmlns:a16="http://schemas.microsoft.com/office/drawing/2014/main" id="{2FFEC366-3322-4CD4-B065-6929463776CE}"/>
              </a:ext>
            </a:extLst>
          </p:cNvPr>
          <p:cNvGraphicFramePr>
            <a:graphicFrameLocks noGrp="1"/>
          </p:cNvGraphicFramePr>
          <p:nvPr>
            <p:ph idx="1"/>
            <p:extLst>
              <p:ext uri="{D42A27DB-BD31-4B8C-83A1-F6EECF244321}">
                <p14:modId xmlns:p14="http://schemas.microsoft.com/office/powerpoint/2010/main" val="2250099628"/>
              </p:ext>
            </p:extLst>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2566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slov 1">
            <a:extLst>
              <a:ext uri="{FF2B5EF4-FFF2-40B4-BE49-F238E27FC236}">
                <a16:creationId xmlns:a16="http://schemas.microsoft.com/office/drawing/2014/main" id="{74F4A638-6FB4-4181-BE4F-BF14C22AACE8}"/>
              </a:ext>
            </a:extLst>
          </p:cNvPr>
          <p:cNvSpPr>
            <a:spLocks noGrp="1"/>
          </p:cNvSpPr>
          <p:nvPr>
            <p:ph type="title"/>
          </p:nvPr>
        </p:nvSpPr>
        <p:spPr>
          <a:xfrm>
            <a:off x="934872" y="982272"/>
            <a:ext cx="3388419" cy="4560970"/>
          </a:xfrm>
        </p:spPr>
        <p:txBody>
          <a:bodyPr>
            <a:normAutofit/>
          </a:bodyPr>
          <a:lstStyle/>
          <a:p>
            <a:r>
              <a:rPr lang="hr-HR" sz="3400" b="1">
                <a:solidFill>
                  <a:srgbClr val="FFFFFF"/>
                </a:solidFill>
              </a:rPr>
              <a:t>Što učitelj priprema za primjenu individualiziranoga kurikluluma?</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Rezervirano mjesto sadržaja 2">
            <a:extLst>
              <a:ext uri="{FF2B5EF4-FFF2-40B4-BE49-F238E27FC236}">
                <a16:creationId xmlns:a16="http://schemas.microsoft.com/office/drawing/2014/main" id="{C621FC86-975F-47B8-A79C-19197854A4CB}"/>
              </a:ext>
            </a:extLst>
          </p:cNvPr>
          <p:cNvSpPr>
            <a:spLocks noGrp="1"/>
          </p:cNvSpPr>
          <p:nvPr>
            <p:ph idx="1"/>
          </p:nvPr>
        </p:nvSpPr>
        <p:spPr>
          <a:xfrm>
            <a:off x="5221862" y="1719618"/>
            <a:ext cx="5948831" cy="4334629"/>
          </a:xfrm>
        </p:spPr>
        <p:txBody>
          <a:bodyPr anchor="ctr">
            <a:normAutofit/>
          </a:bodyPr>
          <a:lstStyle/>
          <a:p>
            <a:pPr marL="0" indent="0">
              <a:buNone/>
            </a:pPr>
            <a:endParaRPr lang="hr-HR" sz="2000">
              <a:solidFill>
                <a:srgbClr val="FEFFFF"/>
              </a:solidFill>
            </a:endParaRPr>
          </a:p>
          <a:p>
            <a:pPr marL="0" indent="0">
              <a:buNone/>
            </a:pPr>
            <a:r>
              <a:rPr lang="hr-HR" sz="2000" b="1">
                <a:solidFill>
                  <a:srgbClr val="FEFFFF"/>
                </a:solidFill>
              </a:rPr>
              <a:t>                 Planira i izrađuje individualizirani kurikulum</a:t>
            </a:r>
          </a:p>
          <a:p>
            <a:pPr marL="0" indent="0">
              <a:buNone/>
            </a:pPr>
            <a:r>
              <a:rPr lang="hr-HR" sz="2000">
                <a:solidFill>
                  <a:srgbClr val="FEFFFF"/>
                </a:solidFill>
              </a:rPr>
              <a:t>(usklađuje ga s kurikulom nastavnog predmeta)</a:t>
            </a:r>
          </a:p>
          <a:p>
            <a:pPr marL="0" indent="0">
              <a:buNone/>
            </a:pPr>
            <a:r>
              <a:rPr lang="hr-HR" sz="2000" b="1">
                <a:solidFill>
                  <a:srgbClr val="FEFFFF"/>
                </a:solidFill>
              </a:rPr>
              <a:t>                    Priprema tematsko planiranje</a:t>
            </a:r>
          </a:p>
          <a:p>
            <a:pPr marL="0" indent="0">
              <a:buNone/>
            </a:pPr>
            <a:r>
              <a:rPr lang="hr-HR" sz="2000">
                <a:solidFill>
                  <a:srgbClr val="FEFFFF"/>
                </a:solidFill>
              </a:rPr>
              <a:t>(navodi i opisuje sve aktivnosti i strategije podrške)</a:t>
            </a:r>
          </a:p>
          <a:p>
            <a:pPr marL="0" indent="0">
              <a:buNone/>
            </a:pPr>
            <a:r>
              <a:rPr lang="hr-HR" sz="2000" b="1">
                <a:solidFill>
                  <a:srgbClr val="FEFFFF"/>
                </a:solidFill>
              </a:rPr>
              <a:t>                   Priprema nastavna sredstva i pomagala</a:t>
            </a:r>
          </a:p>
          <a:p>
            <a:pPr marL="0" indent="0">
              <a:buNone/>
            </a:pPr>
            <a:r>
              <a:rPr lang="hr-HR" sz="2000">
                <a:solidFill>
                  <a:srgbClr val="FEFFFF"/>
                </a:solidFill>
              </a:rPr>
              <a:t>(listiće, medijska sredstva, grafičke organizatore)</a:t>
            </a:r>
          </a:p>
          <a:p>
            <a:pPr marL="0" indent="0">
              <a:buNone/>
            </a:pPr>
            <a:r>
              <a:rPr lang="hr-HR" sz="2000" b="1">
                <a:solidFill>
                  <a:srgbClr val="FEFFFF"/>
                </a:solidFill>
              </a:rPr>
              <a:t>                   Planira i priprema formativno i sumativno vrednovanje</a:t>
            </a:r>
          </a:p>
          <a:p>
            <a:pPr marL="0" indent="0">
              <a:buNone/>
            </a:pPr>
            <a:r>
              <a:rPr lang="hr-HR" sz="2000" b="1">
                <a:solidFill>
                  <a:srgbClr val="FEFFFF"/>
                </a:solidFill>
              </a:rPr>
              <a:t>                   Redovito priprema i daje kvalitetne povratne informacije</a:t>
            </a:r>
          </a:p>
        </p:txBody>
      </p:sp>
    </p:spTree>
    <p:extLst>
      <p:ext uri="{BB962C8B-B14F-4D97-AF65-F5344CB8AC3E}">
        <p14:creationId xmlns:p14="http://schemas.microsoft.com/office/powerpoint/2010/main" val="1749111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B22C2581-EBF4-4DFC-ADBB-6ACAB1AAAADB}"/>
              </a:ext>
            </a:extLst>
          </p:cNvPr>
          <p:cNvSpPr>
            <a:spLocks noGrp="1"/>
          </p:cNvSpPr>
          <p:nvPr>
            <p:ph type="title"/>
          </p:nvPr>
        </p:nvSpPr>
        <p:spPr>
          <a:xfrm>
            <a:off x="1285240" y="1050595"/>
            <a:ext cx="8074815" cy="1618489"/>
          </a:xfrm>
        </p:spPr>
        <p:txBody>
          <a:bodyPr anchor="ctr">
            <a:normAutofit/>
          </a:bodyPr>
          <a:lstStyle/>
          <a:p>
            <a:r>
              <a:rPr lang="hr-HR" sz="7200" b="1"/>
              <a:t>Prvi korak u izradi IK</a:t>
            </a:r>
          </a:p>
        </p:txBody>
      </p:sp>
      <p:sp>
        <p:nvSpPr>
          <p:cNvPr id="3" name="Rezervirano mjesto sadržaja 2">
            <a:extLst>
              <a:ext uri="{FF2B5EF4-FFF2-40B4-BE49-F238E27FC236}">
                <a16:creationId xmlns:a16="http://schemas.microsoft.com/office/drawing/2014/main" id="{00B03518-0316-4C93-BA2B-CF91759E2B12}"/>
              </a:ext>
            </a:extLst>
          </p:cNvPr>
          <p:cNvSpPr>
            <a:spLocks noGrp="1"/>
          </p:cNvSpPr>
          <p:nvPr>
            <p:ph idx="1"/>
          </p:nvPr>
        </p:nvSpPr>
        <p:spPr>
          <a:xfrm>
            <a:off x="1285240" y="2969469"/>
            <a:ext cx="8074815" cy="2800395"/>
          </a:xfrm>
        </p:spPr>
        <p:txBody>
          <a:bodyPr anchor="t">
            <a:normAutofit/>
          </a:bodyPr>
          <a:lstStyle/>
          <a:p>
            <a:r>
              <a:rPr lang="hr-HR" sz="2400" dirty="0"/>
              <a:t>1. korak:  POČETNA PROCJENA ODGOJNO-OBRAZOVNIH POTREBA UČENIKA</a:t>
            </a:r>
          </a:p>
          <a:p>
            <a:endParaRPr lang="hr-HR" sz="2400" dirty="0"/>
          </a:p>
          <a:p>
            <a:pPr marL="0" indent="0">
              <a:buNone/>
            </a:pPr>
            <a:r>
              <a:rPr lang="hr-HR" sz="2400" dirty="0"/>
              <a:t>Provodi se na početku školske godine s ciljem utvrđivanja sposobnosti usvajanja odgojno-obrazovnih ishoda kako bi se dobio uvid u potrebne individualizirane postupke. Prikupljaju se podatci za različite načine poučavanja.</a:t>
            </a:r>
          </a:p>
        </p:txBody>
      </p:sp>
    </p:spTree>
    <p:extLst>
      <p:ext uri="{BB962C8B-B14F-4D97-AF65-F5344CB8AC3E}">
        <p14:creationId xmlns:p14="http://schemas.microsoft.com/office/powerpoint/2010/main" val="3946828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EDE53AF8-211A-49E1-A4D3-4D2159A33DAB}"/>
              </a:ext>
            </a:extLst>
          </p:cNvPr>
          <p:cNvSpPr>
            <a:spLocks noGrp="1"/>
          </p:cNvSpPr>
          <p:nvPr>
            <p:ph type="title"/>
          </p:nvPr>
        </p:nvSpPr>
        <p:spPr>
          <a:xfrm>
            <a:off x="1285240" y="1050595"/>
            <a:ext cx="8074815" cy="1618489"/>
          </a:xfrm>
        </p:spPr>
        <p:txBody>
          <a:bodyPr anchor="ctr">
            <a:normAutofit/>
          </a:bodyPr>
          <a:lstStyle/>
          <a:p>
            <a:r>
              <a:rPr lang="hr-HR" sz="7200" b="1" dirty="0"/>
              <a:t>Drugi korak u izradi IK</a:t>
            </a:r>
          </a:p>
        </p:txBody>
      </p:sp>
      <p:sp>
        <p:nvSpPr>
          <p:cNvPr id="3" name="Rezervirano mjesto sadržaja 2">
            <a:extLst>
              <a:ext uri="{FF2B5EF4-FFF2-40B4-BE49-F238E27FC236}">
                <a16:creationId xmlns:a16="http://schemas.microsoft.com/office/drawing/2014/main" id="{468935F2-6607-4620-BEC4-DC18DD293D13}"/>
              </a:ext>
            </a:extLst>
          </p:cNvPr>
          <p:cNvSpPr>
            <a:spLocks noGrp="1"/>
          </p:cNvSpPr>
          <p:nvPr>
            <p:ph idx="1"/>
          </p:nvPr>
        </p:nvSpPr>
        <p:spPr>
          <a:xfrm>
            <a:off x="1285240" y="2969469"/>
            <a:ext cx="8074815" cy="2800395"/>
          </a:xfrm>
        </p:spPr>
        <p:txBody>
          <a:bodyPr anchor="t">
            <a:normAutofit/>
          </a:bodyPr>
          <a:lstStyle/>
          <a:p>
            <a:pPr marL="0" indent="0">
              <a:buNone/>
            </a:pPr>
            <a:r>
              <a:rPr lang="hr-HR" sz="1700"/>
              <a:t>2. korak: </a:t>
            </a:r>
            <a:r>
              <a:rPr lang="hr-HR" sz="1700" b="1"/>
              <a:t>PLANIRANJE INDIVUDUALIZIRANIH POSTUPAKA, VREDNOVANJA I PRILAGODBI UČENJA I POUČAVANJA</a:t>
            </a:r>
          </a:p>
          <a:p>
            <a:r>
              <a:rPr lang="hr-HR" sz="1700"/>
              <a:t>Svrha je omogućiti svakom učeniku da bude uspješan sukladno svojim sposobnostima i mgućnostima.</a:t>
            </a:r>
          </a:p>
          <a:p>
            <a:r>
              <a:rPr lang="hr-HR" sz="1700"/>
              <a:t>Ako učitelj procjeni da učenik tijekom prethodne godine učenja nije usvojio temeljne odgojno-obrazovne ishode, razradit će ishode i aktivnosti kojima će učeniku omogućiti usvajanje tih ishoda optimalno zahtjevnih za pojedinog učenika.</a:t>
            </a:r>
          </a:p>
          <a:p>
            <a:r>
              <a:rPr lang="hr-HR" sz="1700"/>
              <a:t>Time se omogućava učeniku ravnopravno sudjelovanje u procesu učenja.</a:t>
            </a:r>
          </a:p>
        </p:txBody>
      </p:sp>
    </p:spTree>
    <p:extLst>
      <p:ext uri="{BB962C8B-B14F-4D97-AF65-F5344CB8AC3E}">
        <p14:creationId xmlns:p14="http://schemas.microsoft.com/office/powerpoint/2010/main" val="76885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AEE44146-FAD6-4E65-8BDD-72FD224A7D01}"/>
              </a:ext>
            </a:extLst>
          </p:cNvPr>
          <p:cNvSpPr>
            <a:spLocks noGrp="1"/>
          </p:cNvSpPr>
          <p:nvPr>
            <p:ph type="title"/>
          </p:nvPr>
        </p:nvSpPr>
        <p:spPr>
          <a:xfrm>
            <a:off x="1285240" y="1050595"/>
            <a:ext cx="8074815" cy="1618489"/>
          </a:xfrm>
        </p:spPr>
        <p:txBody>
          <a:bodyPr anchor="ctr">
            <a:normAutofit/>
          </a:bodyPr>
          <a:lstStyle/>
          <a:p>
            <a:r>
              <a:rPr lang="hr-HR" sz="7200" b="1"/>
              <a:t>Treći korak u izradi IK</a:t>
            </a:r>
          </a:p>
        </p:txBody>
      </p:sp>
      <p:sp>
        <p:nvSpPr>
          <p:cNvPr id="3" name="Rezervirano mjesto sadržaja 2">
            <a:extLst>
              <a:ext uri="{FF2B5EF4-FFF2-40B4-BE49-F238E27FC236}">
                <a16:creationId xmlns:a16="http://schemas.microsoft.com/office/drawing/2014/main" id="{F09E56FD-8B67-4D12-B446-2D251D83F8B9}"/>
              </a:ext>
            </a:extLst>
          </p:cNvPr>
          <p:cNvSpPr>
            <a:spLocks noGrp="1"/>
          </p:cNvSpPr>
          <p:nvPr>
            <p:ph idx="1"/>
          </p:nvPr>
        </p:nvSpPr>
        <p:spPr>
          <a:xfrm>
            <a:off x="1285240" y="2969469"/>
            <a:ext cx="8074815" cy="2800395"/>
          </a:xfrm>
        </p:spPr>
        <p:txBody>
          <a:bodyPr anchor="t">
            <a:normAutofit/>
          </a:bodyPr>
          <a:lstStyle/>
          <a:p>
            <a:pPr marL="0" indent="0">
              <a:buNone/>
            </a:pPr>
            <a:r>
              <a:rPr lang="hr-HR" sz="2400" dirty="0"/>
              <a:t>3. korak: </a:t>
            </a:r>
            <a:r>
              <a:rPr lang="hr-HR" sz="2400" b="1" dirty="0"/>
              <a:t>VREDNOVANJE USVOJENOSTI OBRAZOVNO-ODGOJNIH ISHODA</a:t>
            </a:r>
          </a:p>
          <a:p>
            <a:pPr marL="0" indent="0">
              <a:buNone/>
            </a:pPr>
            <a:r>
              <a:rPr lang="hr-HR" sz="2400" dirty="0"/>
              <a:t>Učinkovitost provođenja planirane individualizirane podrške ogleda se u uspješnosti učenika u usvajanju odgojno-obrazovnih ishoda, a procjenjuje se u procesu vrednovanja : vrednovanjem kao učenjem, vrednovanjem za učenje i vrednovanjem naučenog.</a:t>
            </a:r>
          </a:p>
        </p:txBody>
      </p:sp>
    </p:spTree>
    <p:extLst>
      <p:ext uri="{BB962C8B-B14F-4D97-AF65-F5344CB8AC3E}">
        <p14:creationId xmlns:p14="http://schemas.microsoft.com/office/powerpoint/2010/main" val="1137937727"/>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946</Words>
  <Application>Microsoft Office PowerPoint</Application>
  <PresentationFormat>Široki zaslon</PresentationFormat>
  <Paragraphs>118</Paragraphs>
  <Slides>21</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21</vt:i4>
      </vt:variant>
    </vt:vector>
  </HeadingPairs>
  <TitlesOfParts>
    <vt:vector size="26" baseType="lpstr">
      <vt:lpstr>Abadi</vt:lpstr>
      <vt:lpstr>Arial</vt:lpstr>
      <vt:lpstr>Calibri</vt:lpstr>
      <vt:lpstr>Calibri Light</vt:lpstr>
      <vt:lpstr>Tema sustava Office</vt:lpstr>
      <vt:lpstr>Koraci u planiranju individualiziranih kurikuluma</vt:lpstr>
      <vt:lpstr>PowerPoint prezentacija</vt:lpstr>
      <vt:lpstr>Koraci izrade individualiziranih kurikuluma IK</vt:lpstr>
      <vt:lpstr>Tko izrađuje individualizirani kurikulum?</vt:lpstr>
      <vt:lpstr>Što učitelj određuje planiranjem?</vt:lpstr>
      <vt:lpstr>Što učitelj priprema za primjenu individualiziranoga kurikluluma?</vt:lpstr>
      <vt:lpstr>Prvi korak u izradi IK</vt:lpstr>
      <vt:lpstr>Drugi korak u izradi IK</vt:lpstr>
      <vt:lpstr>Treći korak u izradi IK</vt:lpstr>
      <vt:lpstr>Primjer obrasca za izradu individualiziranih kurikuluma za peti razred</vt:lpstr>
      <vt:lpstr>PowerPoint prezentacija</vt:lpstr>
      <vt:lpstr>PowerPoint prezentacija</vt:lpstr>
      <vt:lpstr>PowerPoint prezentacija</vt:lpstr>
      <vt:lpstr>Primjer vrednovanja naučenog</vt:lpstr>
      <vt:lpstr>Pitanja za razumijevanje pročitanoga teksta</vt:lpstr>
      <vt:lpstr>Pitanja za analiziranje stavova</vt:lpstr>
      <vt:lpstr>Stvaranje plana za priču</vt:lpstr>
      <vt:lpstr>Pretvori matematički zadatak u kratku priču</vt:lpstr>
      <vt:lpstr>Procjeni svoje znanje</vt:lpstr>
      <vt:lpstr>Vrednovanje</vt:lpstr>
      <vt:lpstr>Nadam se da je bilo korisno… zazvoni ako ti zatreba…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Koraci u planiranju individualiziranih kurikuluma</dc:title>
  <dc:creator>Dragocjenka Bilović</dc:creator>
  <cp:lastModifiedBy>Dragocjenka Bilović</cp:lastModifiedBy>
  <cp:revision>9</cp:revision>
  <dcterms:created xsi:type="dcterms:W3CDTF">2020-11-08T10:20:14Z</dcterms:created>
  <dcterms:modified xsi:type="dcterms:W3CDTF">2020-11-13T20:10:32Z</dcterms:modified>
</cp:coreProperties>
</file>