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9" r:id="rId1"/>
  </p:sldMasterIdLst>
  <p:notesMasterIdLst>
    <p:notesMasterId r:id="rId22"/>
  </p:notesMasterIdLst>
  <p:sldIdLst>
    <p:sldId id="269" r:id="rId2"/>
    <p:sldId id="270" r:id="rId3"/>
    <p:sldId id="257" r:id="rId4"/>
    <p:sldId id="258" r:id="rId5"/>
    <p:sldId id="259" r:id="rId6"/>
    <p:sldId id="274" r:id="rId7"/>
    <p:sldId id="275" r:id="rId8"/>
    <p:sldId id="260" r:id="rId9"/>
    <p:sldId id="261" r:id="rId10"/>
    <p:sldId id="262" r:id="rId11"/>
    <p:sldId id="276" r:id="rId12"/>
    <p:sldId id="271" r:id="rId13"/>
    <p:sldId id="272" r:id="rId14"/>
    <p:sldId id="263" r:id="rId15"/>
    <p:sldId id="264" r:id="rId16"/>
    <p:sldId id="265" r:id="rId17"/>
    <p:sldId id="266" r:id="rId18"/>
    <p:sldId id="273" r:id="rId19"/>
    <p:sldId id="267" r:id="rId20"/>
    <p:sldId id="268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rednji stil 2 - Isticanj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828" autoAdjust="0"/>
  </p:normalViewPr>
  <p:slideViewPr>
    <p:cSldViewPr snapToGrid="0">
      <p:cViewPr varScale="1">
        <p:scale>
          <a:sx n="76" d="100"/>
          <a:sy n="7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B443CC-8D40-486D-939D-6305EC7875F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1B709-AB1D-4E29-8A9E-1F034FDFC24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54144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62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26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640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94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808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847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986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39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103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32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049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D41C4-57DF-4002-BBEF-2F8FDBF46CBB}" type="datetimeFigureOut">
              <a:rPr lang="hr-HR" smtClean="0"/>
              <a:t>25.3.2018.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2412623-614F-41AD-BF98-5BE8CD3E75F0}" type="slidenum">
              <a:rPr lang="hr-HR" smtClean="0"/>
              <a:t>‹#›</a:t>
            </a:fld>
            <a:endParaRPr lang="hr-H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7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zoo.hr/images/&#269;itanje/04htm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7AB082-1F13-45E1-A5BB-ADE6B51257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678988" cy="21374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hr-HR" sz="2900" cap="none" dirty="0">
                <a:solidFill>
                  <a:schemeClr val="tx2"/>
                </a:solidFill>
                <a:latin typeface="Baskerville Old Face" panose="02020602080505020303" pitchFamily="18" charset="0"/>
              </a:rPr>
              <a:t>Preneseno značenje i strategije podrške učenicima</a:t>
            </a:r>
            <a:br>
              <a:rPr lang="hr-HR" sz="2900" cap="none" dirty="0">
                <a:solidFill>
                  <a:schemeClr val="tx2"/>
                </a:solidFill>
                <a:latin typeface="Baskerville Old Face" panose="02020602080505020303" pitchFamily="18" charset="0"/>
              </a:rPr>
            </a:br>
            <a:r>
              <a:rPr lang="hr-HR" sz="2900" cap="none" dirty="0">
                <a:solidFill>
                  <a:schemeClr val="tx2"/>
                </a:solidFill>
                <a:latin typeface="Baskerville Old Face" panose="02020602080505020303" pitchFamily="18" charset="0"/>
              </a:rPr>
              <a:t>na ulomku iz romana B. </a:t>
            </a:r>
            <a:r>
              <a:rPr lang="hr-HR" sz="2900" cap="none" dirty="0" err="1">
                <a:solidFill>
                  <a:schemeClr val="tx2"/>
                </a:solidFill>
                <a:latin typeface="Baskerville Old Face" panose="02020602080505020303" pitchFamily="18" charset="0"/>
              </a:rPr>
              <a:t>Prosenjaka</a:t>
            </a:r>
            <a:r>
              <a:rPr lang="hr-HR" sz="2900" cap="none" dirty="0">
                <a:solidFill>
                  <a:schemeClr val="tx2"/>
                </a:solidFill>
                <a:latin typeface="Baskerville Old Face" panose="02020602080505020303" pitchFamily="18" charset="0"/>
              </a:rPr>
              <a:t> „Divlji Konj”</a:t>
            </a:r>
            <a:br>
              <a:rPr lang="hr-HR" sz="2900" cap="none" dirty="0">
                <a:solidFill>
                  <a:schemeClr val="tx2"/>
                </a:solidFill>
                <a:latin typeface="Baskerville Old Face" panose="02020602080505020303" pitchFamily="18" charset="0"/>
              </a:rPr>
            </a:br>
            <a:endParaRPr lang="hr-HR" sz="2900" cap="none" dirty="0">
              <a:solidFill>
                <a:schemeClr val="tx2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B99EA12-4775-4770-8AE6-C79B54231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648198"/>
            <a:ext cx="7005742" cy="114300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hr-HR" sz="1900" dirty="0">
                <a:solidFill>
                  <a:schemeClr val="tx1">
                    <a:alpha val="80000"/>
                  </a:schemeClr>
                </a:solidFill>
              </a:rPr>
              <a:t>Županijsko stručno vijeće</a:t>
            </a:r>
          </a:p>
          <a:p>
            <a:pPr>
              <a:lnSpc>
                <a:spcPct val="90000"/>
              </a:lnSpc>
            </a:pPr>
            <a:r>
              <a:rPr lang="hr-HR" sz="1900">
                <a:solidFill>
                  <a:schemeClr val="tx1">
                    <a:alpha val="80000"/>
                  </a:schemeClr>
                </a:solidFill>
                <a:latin typeface="Script MT Bold" panose="03040602040607080904" pitchFamily="66" charset="0"/>
              </a:rPr>
              <a:t>Gospić, 27.03. </a:t>
            </a:r>
            <a:r>
              <a:rPr lang="hr-HR" sz="1900" dirty="0">
                <a:solidFill>
                  <a:schemeClr val="tx1">
                    <a:alpha val="80000"/>
                  </a:schemeClr>
                </a:solidFill>
                <a:latin typeface="Script MT Bold" panose="03040602040607080904" pitchFamily="66" charset="0"/>
              </a:rPr>
              <a:t>2017.</a:t>
            </a:r>
          </a:p>
          <a:p>
            <a:pPr>
              <a:lnSpc>
                <a:spcPct val="90000"/>
              </a:lnSpc>
            </a:pPr>
            <a:r>
              <a:rPr lang="hr-HR" sz="1900" dirty="0">
                <a:solidFill>
                  <a:schemeClr val="tx1">
                    <a:alpha val="80000"/>
                  </a:schemeClr>
                </a:solidFill>
                <a:latin typeface="Script MT Bold" panose="03040602040607080904" pitchFamily="66" charset="0"/>
              </a:rPr>
              <a:t>Dragocjenka </a:t>
            </a:r>
            <a:r>
              <a:rPr lang="hr-HR" sz="1900" dirty="0" err="1">
                <a:solidFill>
                  <a:schemeClr val="tx1">
                    <a:alpha val="80000"/>
                  </a:schemeClr>
                </a:solidFill>
                <a:latin typeface="Script MT Bold" panose="03040602040607080904" pitchFamily="66" charset="0"/>
              </a:rPr>
              <a:t>Bilović</a:t>
            </a:r>
            <a:endParaRPr lang="hr-HR" sz="1900" dirty="0">
              <a:solidFill>
                <a:schemeClr val="tx1">
                  <a:alpha val="80000"/>
                </a:schemeClr>
              </a:solidFill>
              <a:latin typeface="Script MT Bold" panose="03040602040607080904" pitchFamily="66" charset="0"/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5747FE3-DDFC-4C14-B654-55456E8EF0EF}"/>
              </a:ext>
            </a:extLst>
          </p:cNvPr>
          <p:cNvSpPr txBox="1"/>
          <p:nvPr/>
        </p:nvSpPr>
        <p:spPr>
          <a:xfrm>
            <a:off x="2411730" y="2766060"/>
            <a:ext cx="86639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5400" dirty="0">
                <a:solidFill>
                  <a:schemeClr val="tx2"/>
                </a:solidFill>
                <a:latin typeface="Script MT Bold" panose="03040602040607080904" pitchFamily="66" charset="0"/>
              </a:rPr>
              <a:t>Udarila me ona, moja majka</a:t>
            </a:r>
            <a:endParaRPr lang="hr-HR" sz="5400" dirty="0"/>
          </a:p>
        </p:txBody>
      </p:sp>
    </p:spTree>
    <p:extLst>
      <p:ext uri="{BB962C8B-B14F-4D97-AF65-F5344CB8AC3E}">
        <p14:creationId xmlns:p14="http://schemas.microsoft.com/office/powerpoint/2010/main" val="2932320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D11E64C-94A9-4898-BAAF-ABB2C1CCE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Podrška za razumijevanje odnosa</a:t>
            </a:r>
            <a:br>
              <a:rPr lang="hr-HR" dirty="0"/>
            </a:br>
            <a:r>
              <a:rPr lang="hr-HR" cap="none" dirty="0"/>
              <a:t>(unutar lika)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9382344-EFE6-4612-B9AB-010759206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                                              </a:t>
            </a:r>
            <a:r>
              <a:rPr lang="hr-HR" b="1" dirty="0"/>
              <a:t>DIVLJI  KONJ</a:t>
            </a:r>
          </a:p>
          <a:p>
            <a:pPr marL="0" indent="0">
              <a:buNone/>
            </a:pPr>
            <a:endParaRPr lang="hr-HR" dirty="0"/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2FA9041B-33CF-48B6-ACDA-5E66BCEA32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19695"/>
              </p:ext>
            </p:extLst>
          </p:nvPr>
        </p:nvGraphicFramePr>
        <p:xfrm>
          <a:off x="1771650" y="2686050"/>
          <a:ext cx="8388350" cy="2857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2745">
                  <a:extLst>
                    <a:ext uri="{9D8B030D-6E8A-4147-A177-3AD203B41FA5}">
                      <a16:colId xmlns:a16="http://schemas.microsoft.com/office/drawing/2014/main" val="1441094863"/>
                    </a:ext>
                  </a:extLst>
                </a:gridCol>
                <a:gridCol w="4205605">
                  <a:extLst>
                    <a:ext uri="{9D8B030D-6E8A-4147-A177-3AD203B41FA5}">
                      <a16:colId xmlns:a16="http://schemas.microsoft.com/office/drawing/2014/main" val="814979288"/>
                    </a:ext>
                  </a:extLst>
                </a:gridCol>
              </a:tblGrid>
              <a:tr h="408214">
                <a:tc>
                  <a:txBody>
                    <a:bodyPr/>
                    <a:lstStyle/>
                    <a:p>
                      <a:r>
                        <a:rPr lang="hr-HR" dirty="0"/>
                        <a:t>RAZMIŠLJA  KAO  ČOVJEK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PONAŠA SE KAO ŽIVOTINJA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395697"/>
                  </a:ext>
                </a:extLst>
              </a:tr>
              <a:tr h="408214">
                <a:tc>
                  <a:txBody>
                    <a:bodyPr/>
                    <a:lstStyle/>
                    <a:p>
                      <a:r>
                        <a:rPr lang="hr-HR" dirty="0"/>
                        <a:t>moje šutnje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moja rzanja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92881"/>
                  </a:ext>
                </a:extLst>
              </a:tr>
              <a:tr h="408214">
                <a:tc>
                  <a:txBody>
                    <a:bodyPr/>
                    <a:lstStyle/>
                    <a:p>
                      <a:r>
                        <a:rPr lang="hr-HR" dirty="0"/>
                        <a:t>majka s mlijekom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četveronožna mladunčad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471474"/>
                  </a:ext>
                </a:extLst>
              </a:tr>
              <a:tr h="408214">
                <a:tc>
                  <a:txBody>
                    <a:bodyPr/>
                    <a:lstStyle/>
                    <a:p>
                      <a:r>
                        <a:rPr lang="hr-HR" dirty="0"/>
                        <a:t>veselo sisao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zabadao njuškicu pod njezine slabine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051994"/>
                  </a:ext>
                </a:extLst>
              </a:tr>
              <a:tr h="408214">
                <a:tc>
                  <a:txBody>
                    <a:bodyPr/>
                    <a:lstStyle/>
                    <a:p>
                      <a:r>
                        <a:rPr lang="hr-HR" dirty="0"/>
                        <a:t>moje zaprepaštenje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tri suhe slamke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916727"/>
                  </a:ext>
                </a:extLst>
              </a:tr>
              <a:tr h="408214">
                <a:tc>
                  <a:txBody>
                    <a:bodyPr/>
                    <a:lstStyle/>
                    <a:p>
                      <a:r>
                        <a:rPr lang="hr-HR" dirty="0"/>
                        <a:t>rasrdio sam 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nervozni ždrijebac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370898"/>
                  </a:ext>
                </a:extLst>
              </a:tr>
              <a:tr h="408214">
                <a:tc>
                  <a:txBody>
                    <a:bodyPr/>
                    <a:lstStyle/>
                    <a:p>
                      <a:r>
                        <a:rPr lang="hr-HR" dirty="0"/>
                        <a:t>izbezumljen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podvio rep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932211"/>
                  </a:ext>
                </a:extLst>
              </a:tr>
            </a:tbl>
          </a:graphicData>
        </a:graphic>
      </p:graphicFrame>
      <p:cxnSp>
        <p:nvCxnSpPr>
          <p:cNvPr id="7" name="Ravni poveznik sa strelicom 6">
            <a:extLst>
              <a:ext uri="{FF2B5EF4-FFF2-40B4-BE49-F238E27FC236}">
                <a16:creationId xmlns:a16="http://schemas.microsoft.com/office/drawing/2014/main" id="{11648088-A3AF-42B3-9FE2-0BF0E2BFDB87}"/>
              </a:ext>
            </a:extLst>
          </p:cNvPr>
          <p:cNvCxnSpPr>
            <a:cxnSpLocks/>
          </p:cNvCxnSpPr>
          <p:nvPr/>
        </p:nvCxnSpPr>
        <p:spPr>
          <a:xfrm flipH="1">
            <a:off x="4416618" y="2267208"/>
            <a:ext cx="552947" cy="355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>
            <a:extLst>
              <a:ext uri="{FF2B5EF4-FFF2-40B4-BE49-F238E27FC236}">
                <a16:creationId xmlns:a16="http://schemas.microsoft.com/office/drawing/2014/main" id="{2188B7A9-8754-44B1-AB8C-2EFFCD506E26}"/>
              </a:ext>
            </a:extLst>
          </p:cNvPr>
          <p:cNvCxnSpPr/>
          <p:nvPr/>
        </p:nvCxnSpPr>
        <p:spPr>
          <a:xfrm>
            <a:off x="6096000" y="2228850"/>
            <a:ext cx="739140" cy="331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9E31FA3C-7E0F-43F6-8964-E516A430BE16}"/>
              </a:ext>
            </a:extLst>
          </p:cNvPr>
          <p:cNvSpPr txBox="1"/>
          <p:nvPr/>
        </p:nvSpPr>
        <p:spPr>
          <a:xfrm>
            <a:off x="1815548" y="5844209"/>
            <a:ext cx="8344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Zadatak: Upiši u tablicu riječi i sveze riječi koje možemo povezati s odrastanjem i ponašanjem ljudi i one koje se odnose isključivo na konja.</a:t>
            </a:r>
          </a:p>
        </p:txBody>
      </p:sp>
    </p:spTree>
    <p:extLst>
      <p:ext uri="{BB962C8B-B14F-4D97-AF65-F5344CB8AC3E}">
        <p14:creationId xmlns:p14="http://schemas.microsoft.com/office/powerpoint/2010/main" val="2828763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BCD3BC-F5E6-4F9A-BF7A-75071D178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Podrška učenicima za razumijevanje prenesenoga značenja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1A7FC7-486C-4CC5-9420-B24ADEDDF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/>
              <a:t>Prema tablici koji su popunio/la odgovori :</a:t>
            </a:r>
          </a:p>
          <a:p>
            <a:r>
              <a:rPr lang="hr-HR" dirty="0"/>
              <a:t>S koliko značenja se susrećemo u ovom tekstu?</a:t>
            </a:r>
          </a:p>
          <a:p>
            <a:r>
              <a:rPr lang="hr-HR" dirty="0"/>
              <a:t>Usmeno izreci o kojim je značenjima riječ?</a:t>
            </a:r>
          </a:p>
          <a:p>
            <a:r>
              <a:rPr lang="hr-HR" dirty="0"/>
              <a:t>Na koje značenje misli autor kada se glavni lik predstavlja kao konj?</a:t>
            </a:r>
          </a:p>
          <a:p>
            <a:r>
              <a:rPr lang="hr-HR" dirty="0"/>
              <a:t>Objasni kojem značenju pridružujemo postupke i ponašanje glavnog lika u odnosu na dječaka?</a:t>
            </a:r>
          </a:p>
          <a:p>
            <a:r>
              <a:rPr lang="hr-HR" dirty="0"/>
              <a:t>Naslov romana iz kojega je ovaj ulomak glasi „Divlji Konj”</a:t>
            </a:r>
          </a:p>
          <a:p>
            <a:r>
              <a:rPr lang="hr-HR" dirty="0"/>
              <a:t>Kako biste vi naslovili ovaj roman imajući u vidu preneseno značenje?</a:t>
            </a:r>
          </a:p>
        </p:txBody>
      </p:sp>
    </p:spTree>
    <p:extLst>
      <p:ext uri="{BB962C8B-B14F-4D97-AF65-F5344CB8AC3E}">
        <p14:creationId xmlns:p14="http://schemas.microsoft.com/office/powerpoint/2010/main" val="563416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tx2">
                <a:lumMod val="20000"/>
                <a:lumOff val="8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962B96-4F32-4AD9-B2CB-EE6D95193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none" dirty="0"/>
              <a:t>Podrška za razumijevanje prenesenoga značenja</a:t>
            </a:r>
          </a:p>
        </p:txBody>
      </p:sp>
      <p:graphicFrame>
        <p:nvGraphicFramePr>
          <p:cNvPr id="9" name="Rezervirano mjesto sadržaja 8">
            <a:extLst>
              <a:ext uri="{FF2B5EF4-FFF2-40B4-BE49-F238E27FC236}">
                <a16:creationId xmlns:a16="http://schemas.microsoft.com/office/drawing/2014/main" id="{DB8936FB-DA59-4F6C-AACC-B58E138B9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0075570"/>
              </p:ext>
            </p:extLst>
          </p:nvPr>
        </p:nvGraphicFramePr>
        <p:xfrm>
          <a:off x="2197100" y="2016125"/>
          <a:ext cx="885824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5333">
                  <a:extLst>
                    <a:ext uri="{9D8B030D-6E8A-4147-A177-3AD203B41FA5}">
                      <a16:colId xmlns:a16="http://schemas.microsoft.com/office/drawing/2014/main" val="1184516823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1567668414"/>
                    </a:ext>
                  </a:extLst>
                </a:gridCol>
                <a:gridCol w="3201458">
                  <a:extLst>
                    <a:ext uri="{9D8B030D-6E8A-4147-A177-3AD203B41FA5}">
                      <a16:colId xmlns:a16="http://schemas.microsoft.com/office/drawing/2014/main" val="27849553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hr-HR" dirty="0"/>
                        <a:t>                            </a:t>
                      </a:r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ZNAČENJE</a:t>
                      </a:r>
                    </a:p>
                    <a:p>
                      <a:endParaRPr lang="hr-HR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430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RIJEČ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OSNOVNO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PRENESENO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563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819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Zakon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Pravilo, uredba, akt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Pravo jačega, pokoravanje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93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Majka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Kobila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Roditeljica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570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Divlji Konj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Ždrijebac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Dječak (sin)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231257"/>
                  </a:ext>
                </a:extLst>
              </a:tr>
            </a:tbl>
          </a:graphicData>
        </a:graphic>
      </p:graphicFrame>
      <p:sp>
        <p:nvSpPr>
          <p:cNvPr id="12" name="TekstniOkvir 11">
            <a:extLst>
              <a:ext uri="{FF2B5EF4-FFF2-40B4-BE49-F238E27FC236}">
                <a16:creationId xmlns:a16="http://schemas.microsoft.com/office/drawing/2014/main" id="{AC358621-DC45-4180-87CA-A35431B470C1}"/>
              </a:ext>
            </a:extLst>
          </p:cNvPr>
          <p:cNvSpPr txBox="1"/>
          <p:nvPr/>
        </p:nvSpPr>
        <p:spPr>
          <a:xfrm>
            <a:off x="1315658" y="4819581"/>
            <a:ext cx="9467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Zadatak: Upiši u tablicu osnovno i preneseno značenje zadanim riječima koji se spominju u tekstu te zaključi usmenim odgovorom koga u prenesenom značenju predstavljaju kobila i ždrijebe. (Majku i sina.)</a:t>
            </a:r>
          </a:p>
        </p:txBody>
      </p:sp>
    </p:spTree>
    <p:extLst>
      <p:ext uri="{BB962C8B-B14F-4D97-AF65-F5344CB8AC3E}">
        <p14:creationId xmlns:p14="http://schemas.microsoft.com/office/powerpoint/2010/main" val="1653858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24D5DD-D1CC-4417-BF03-5F162B9C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cap="none" dirty="0"/>
              <a:t>Podrška za karakterizaciju lika </a:t>
            </a:r>
            <a:br>
              <a:rPr lang="hr-HR" cap="none" dirty="0"/>
            </a:br>
            <a:r>
              <a:rPr lang="hr-HR" cap="none" dirty="0"/>
              <a:t> ( uspoređivanje postupaka, osjećaja i stanja)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C05FBB-2806-4A03-9D34-4DBFB086F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Zadatak: Pročitaj sljedeću rečenicu i podcrtaj riječi koje govori Divlji Konj, a vrlo su slične riječima koje si već čuo ili doživio u životu.</a:t>
            </a:r>
          </a:p>
          <a:p>
            <a:pPr marL="0" indent="0">
              <a:buNone/>
            </a:pPr>
            <a:r>
              <a:rPr lang="hr-HR" b="1" i="1" dirty="0"/>
              <a:t>Bio sam joj miljenik, njezina radost, njezina slabost, i to sam često iskorištavao.</a:t>
            </a:r>
          </a:p>
          <a:p>
            <a:pPr marL="0" indent="0">
              <a:buNone/>
            </a:pPr>
            <a:r>
              <a:rPr lang="hr-HR" dirty="0"/>
              <a:t>Objasni svojim riječima što znači suprotnost u riječima </a:t>
            </a:r>
            <a:r>
              <a:rPr lang="hr-HR" b="1" dirty="0"/>
              <a:t>radost i slabost.</a:t>
            </a:r>
          </a:p>
          <a:p>
            <a:pPr marL="0" indent="0">
              <a:buNone/>
            </a:pPr>
            <a:r>
              <a:rPr lang="hr-HR" dirty="0"/>
              <a:t>Kojom riječju Divlji Konj izražava samokritičnost?</a:t>
            </a:r>
          </a:p>
          <a:p>
            <a:pPr marL="0" indent="0">
              <a:buNone/>
            </a:pPr>
            <a:r>
              <a:rPr lang="hr-HR" dirty="0"/>
              <a:t>Jesi li se kada našao/la u sličnoj situaciji?</a:t>
            </a:r>
          </a:p>
        </p:txBody>
      </p:sp>
    </p:spTree>
    <p:extLst>
      <p:ext uri="{BB962C8B-B14F-4D97-AF65-F5344CB8AC3E}">
        <p14:creationId xmlns:p14="http://schemas.microsoft.com/office/powerpoint/2010/main" val="2864351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3ADA9C-0EEB-4374-B2A5-A708EBE1F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Podrška za razumijevanje prenesenoga značenja - zaključno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66ADFA6-1C07-477E-8AB9-8EC3D3505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b="1" dirty="0"/>
              <a:t>Postavljanje pitanja i odgovaranje na pitanja</a:t>
            </a:r>
          </a:p>
          <a:p>
            <a:pPr marL="0" indent="0">
              <a:buNone/>
            </a:pPr>
            <a:r>
              <a:rPr lang="hr-HR" dirty="0"/>
              <a:t>Tko pripovijeda u tekstu?</a:t>
            </a:r>
          </a:p>
          <a:p>
            <a:pPr marL="0" indent="0">
              <a:buNone/>
            </a:pPr>
            <a:r>
              <a:rPr lang="hr-HR" dirty="0"/>
              <a:t>Tko se krije iza razmišljanja (u tablici)?</a:t>
            </a:r>
          </a:p>
          <a:p>
            <a:pPr marL="0" indent="0">
              <a:buNone/>
            </a:pPr>
            <a:r>
              <a:rPr lang="hr-HR" dirty="0"/>
              <a:t>Čije mišljenje iznosi Divlji Konj? </a:t>
            </a:r>
          </a:p>
          <a:p>
            <a:pPr marL="0" indent="0">
              <a:buNone/>
            </a:pPr>
            <a:r>
              <a:rPr lang="hr-HR" dirty="0"/>
              <a:t>Čije mišljenje se ne navodi u tekstu?</a:t>
            </a:r>
          </a:p>
          <a:p>
            <a:pPr marL="0" indent="0">
              <a:buNone/>
            </a:pPr>
            <a:r>
              <a:rPr lang="hr-HR" dirty="0"/>
              <a:t>O kojim odnosima autor pripovijeda?</a:t>
            </a:r>
          </a:p>
          <a:p>
            <a:pPr marL="0" indent="0">
              <a:buNone/>
            </a:pPr>
            <a:r>
              <a:rPr lang="hr-HR" dirty="0"/>
              <a:t>Odgovor (zaključak)</a:t>
            </a:r>
          </a:p>
          <a:p>
            <a:pPr marL="0" indent="0">
              <a:buNone/>
            </a:pPr>
            <a:r>
              <a:rPr lang="hr-HR" sz="2000" dirty="0">
                <a:solidFill>
                  <a:schemeClr val="accent2"/>
                </a:solidFill>
              </a:rPr>
              <a:t>U tekstu pripovijeda Divlji Konj i iznosi svoja razmišljanja iza kojih se krije dječak. Ne navodi se mišljenje majke.  Autor govori o odnosu između majke i sina 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07530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B6BEE4C-9B1A-42E3-93F1-463AC5DC8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 2. sat</a:t>
            </a:r>
            <a:br>
              <a:rPr lang="hr-HR" dirty="0"/>
            </a:br>
            <a:r>
              <a:rPr lang="hr-HR" dirty="0"/>
              <a:t>Podrška za stvaranje osnovne poruke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6918246-C93C-4EBF-A66E-A4C80972BFB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bg2">
                <a:lumMod val="9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/>
          <a:lstStyle/>
          <a:p>
            <a:pPr marL="0" indent="0">
              <a:buNone/>
            </a:pPr>
            <a:r>
              <a:rPr lang="hr-HR" dirty="0"/>
              <a:t>Analiza i argumentacija predznanja i predviđanja</a:t>
            </a:r>
          </a:p>
          <a:p>
            <a:pPr marL="0" indent="0">
              <a:buNone/>
            </a:pPr>
            <a:r>
              <a:rPr lang="hr-HR" dirty="0"/>
              <a:t>        UZROK                                                              POSLJEDICA</a:t>
            </a:r>
          </a:p>
          <a:p>
            <a:pPr marL="0" indent="0">
              <a:buNone/>
            </a:pPr>
            <a:r>
              <a:rPr lang="hr-HR" dirty="0"/>
              <a:t>   </a:t>
            </a:r>
          </a:p>
        </p:txBody>
      </p:sp>
      <p:sp>
        <p:nvSpPr>
          <p:cNvPr id="4" name="Elipsa 3">
            <a:extLst>
              <a:ext uri="{FF2B5EF4-FFF2-40B4-BE49-F238E27FC236}">
                <a16:creationId xmlns:a16="http://schemas.microsoft.com/office/drawing/2014/main" id="{7DF942A0-EA84-46D9-9A73-BF2AEDDA372A}"/>
              </a:ext>
            </a:extLst>
          </p:cNvPr>
          <p:cNvSpPr/>
          <p:nvPr/>
        </p:nvSpPr>
        <p:spPr>
          <a:xfrm>
            <a:off x="4413744" y="2934858"/>
            <a:ext cx="2377114" cy="112014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/>
              <a:t>ODR</a:t>
            </a:r>
            <a:r>
              <a:rPr lang="hr-HR" sz="2000" dirty="0"/>
              <a:t>ASTANJE</a:t>
            </a:r>
          </a:p>
        </p:txBody>
      </p:sp>
      <p:sp>
        <p:nvSpPr>
          <p:cNvPr id="6" name="Pravokutnik 5">
            <a:extLst>
              <a:ext uri="{FF2B5EF4-FFF2-40B4-BE49-F238E27FC236}">
                <a16:creationId xmlns:a16="http://schemas.microsoft.com/office/drawing/2014/main" id="{7CB81DFC-7A6E-4DEA-BA33-E8224AEAEE91}"/>
              </a:ext>
            </a:extLst>
          </p:cNvPr>
          <p:cNvSpPr/>
          <p:nvPr/>
        </p:nvSpPr>
        <p:spPr>
          <a:xfrm>
            <a:off x="1685099" y="3028950"/>
            <a:ext cx="1884871" cy="4873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Bio je neposlušan</a:t>
            </a:r>
          </a:p>
        </p:txBody>
      </p:sp>
      <p:sp>
        <p:nvSpPr>
          <p:cNvPr id="7" name="Pravokutnik 6">
            <a:extLst>
              <a:ext uri="{FF2B5EF4-FFF2-40B4-BE49-F238E27FC236}">
                <a16:creationId xmlns:a16="http://schemas.microsoft.com/office/drawing/2014/main" id="{C3C09049-6A09-4DC1-B13C-AF7279D37F7E}"/>
              </a:ext>
            </a:extLst>
          </p:cNvPr>
          <p:cNvSpPr/>
          <p:nvPr/>
        </p:nvSpPr>
        <p:spPr>
          <a:xfrm>
            <a:off x="7174229" y="3043238"/>
            <a:ext cx="2240280" cy="4730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Majka ga je udarila</a:t>
            </a:r>
          </a:p>
        </p:txBody>
      </p:sp>
      <p:sp>
        <p:nvSpPr>
          <p:cNvPr id="8" name="Oblačić za misli: oblak 7">
            <a:extLst>
              <a:ext uri="{FF2B5EF4-FFF2-40B4-BE49-F238E27FC236}">
                <a16:creationId xmlns:a16="http://schemas.microsoft.com/office/drawing/2014/main" id="{C3F5CA59-EDC6-43B9-830B-F470F8EDCAEE}"/>
              </a:ext>
            </a:extLst>
          </p:cNvPr>
          <p:cNvSpPr/>
          <p:nvPr/>
        </p:nvSpPr>
        <p:spPr>
          <a:xfrm rot="763833">
            <a:off x="1414480" y="4041951"/>
            <a:ext cx="2123086" cy="1592307"/>
          </a:xfrm>
          <a:prstGeom prst="cloudCallout">
            <a:avLst>
              <a:gd name="adj1" fmla="val 72316"/>
              <a:gd name="adj2" fmla="val -8004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Majka je bila u pravu.</a:t>
            </a:r>
          </a:p>
        </p:txBody>
      </p:sp>
      <p:sp>
        <p:nvSpPr>
          <p:cNvPr id="9" name="Oblačić za misli: oblak 8">
            <a:extLst>
              <a:ext uri="{FF2B5EF4-FFF2-40B4-BE49-F238E27FC236}">
                <a16:creationId xmlns:a16="http://schemas.microsoft.com/office/drawing/2014/main" id="{B05943A0-40A1-4625-B282-B57AD452BB0B}"/>
              </a:ext>
            </a:extLst>
          </p:cNvPr>
          <p:cNvSpPr/>
          <p:nvPr/>
        </p:nvSpPr>
        <p:spPr>
          <a:xfrm rot="1244240">
            <a:off x="3782092" y="4102943"/>
            <a:ext cx="2343150" cy="1634007"/>
          </a:xfrm>
          <a:prstGeom prst="cloudCallout">
            <a:avLst>
              <a:gd name="adj1" fmla="val 28799"/>
              <a:gd name="adj2" fmla="val -69993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Majka nije postupila ispravno.</a:t>
            </a:r>
          </a:p>
        </p:txBody>
      </p:sp>
      <p:sp>
        <p:nvSpPr>
          <p:cNvPr id="11" name="Oblačić za misli: oblak 10">
            <a:extLst>
              <a:ext uri="{FF2B5EF4-FFF2-40B4-BE49-F238E27FC236}">
                <a16:creationId xmlns:a16="http://schemas.microsoft.com/office/drawing/2014/main" id="{03B1FD5C-9202-4508-8C34-39E3C9B72C8A}"/>
              </a:ext>
            </a:extLst>
          </p:cNvPr>
          <p:cNvSpPr/>
          <p:nvPr/>
        </p:nvSpPr>
        <p:spPr>
          <a:xfrm rot="1142513">
            <a:off x="9153816" y="3179151"/>
            <a:ext cx="1923105" cy="2537373"/>
          </a:xfrm>
          <a:prstGeom prst="cloudCallout">
            <a:avLst>
              <a:gd name="adj1" fmla="val -89491"/>
              <a:gd name="adj2" fmla="val -849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Divlji Konj nije bio svjestan svojih postupaka.</a:t>
            </a:r>
          </a:p>
        </p:txBody>
      </p:sp>
      <p:cxnSp>
        <p:nvCxnSpPr>
          <p:cNvPr id="14" name="Ravni poveznik 13">
            <a:extLst>
              <a:ext uri="{FF2B5EF4-FFF2-40B4-BE49-F238E27FC236}">
                <a16:creationId xmlns:a16="http://schemas.microsoft.com/office/drawing/2014/main" id="{ED95918A-C599-4E89-A1A7-A7BE1D3FFFF5}"/>
              </a:ext>
            </a:extLst>
          </p:cNvPr>
          <p:cNvCxnSpPr/>
          <p:nvPr/>
        </p:nvCxnSpPr>
        <p:spPr>
          <a:xfrm>
            <a:off x="2673656" y="2766060"/>
            <a:ext cx="160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blačić za misli: oblak 21">
            <a:extLst>
              <a:ext uri="{FF2B5EF4-FFF2-40B4-BE49-F238E27FC236}">
                <a16:creationId xmlns:a16="http://schemas.microsoft.com/office/drawing/2014/main" id="{9FB17DC9-73C7-4528-8ABB-BA8240E00DF4}"/>
              </a:ext>
            </a:extLst>
          </p:cNvPr>
          <p:cNvSpPr/>
          <p:nvPr/>
        </p:nvSpPr>
        <p:spPr>
          <a:xfrm>
            <a:off x="6858396" y="3681003"/>
            <a:ext cx="1771650" cy="1840236"/>
          </a:xfrm>
          <a:prstGeom prst="cloudCallout">
            <a:avLst>
              <a:gd name="adj1" fmla="val -65994"/>
              <a:gd name="adj2" fmla="val -3618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dirty="0"/>
              <a:t>Divlji Konj je to zaslužio</a:t>
            </a:r>
          </a:p>
        </p:txBody>
      </p:sp>
    </p:spTree>
    <p:extLst>
      <p:ext uri="{BB962C8B-B14F-4D97-AF65-F5344CB8AC3E}">
        <p14:creationId xmlns:p14="http://schemas.microsoft.com/office/powerpoint/2010/main" val="2149678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3E5D5E-A1E9-4E4B-8A6D-22CE5FFE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4450" y="490710"/>
            <a:ext cx="9603275" cy="1049235"/>
          </a:xfrm>
        </p:spPr>
        <p:txBody>
          <a:bodyPr>
            <a:normAutofit fontScale="90000"/>
          </a:bodyPr>
          <a:lstStyle/>
          <a:p>
            <a:r>
              <a:rPr lang="hr-HR" dirty="0"/>
              <a:t>2.Sat</a:t>
            </a:r>
            <a:br>
              <a:rPr lang="hr-HR" dirty="0"/>
            </a:br>
            <a:r>
              <a:rPr lang="hr-HR" sz="2400" dirty="0"/>
              <a:t>PRAĆENJE SVOJEGA RAZUMIJEVANJA TEKSTA I SAMOVREDNOVANJE</a:t>
            </a:r>
            <a:br>
              <a:rPr lang="hr-HR" sz="2800" dirty="0"/>
            </a:br>
            <a:r>
              <a:rPr lang="hr-HR" sz="2800" dirty="0"/>
              <a:t>          </a:t>
            </a:r>
            <a:br>
              <a:rPr lang="hr-HR" sz="2800" dirty="0"/>
            </a:br>
            <a:r>
              <a:rPr lang="hr-HR" sz="2800" dirty="0"/>
              <a:t>             </a:t>
            </a:r>
            <a:br>
              <a:rPr lang="hr-HR" sz="2800" dirty="0"/>
            </a:br>
            <a:r>
              <a:rPr lang="hr-HR" sz="2800" dirty="0"/>
              <a:t>      od strategija čitanja bio sam uspješan </a:t>
            </a:r>
            <a:br>
              <a:rPr lang="hr-HR" sz="2800" dirty="0"/>
            </a:br>
            <a:br>
              <a:rPr lang="hr-HR" sz="2800" dirty="0"/>
            </a:br>
            <a:br>
              <a:rPr lang="hr-HR" sz="2800" dirty="0"/>
            </a:br>
            <a:br>
              <a:rPr lang="hr-HR" sz="2800" dirty="0"/>
            </a:br>
            <a:r>
              <a:rPr lang="hr-HR" sz="2800" cap="none" dirty="0"/>
              <a:t> </a:t>
            </a:r>
            <a:r>
              <a:rPr lang="hr-HR" sz="2000" cap="none" dirty="0"/>
              <a:t>U prepoznavanju</a:t>
            </a:r>
            <a:br>
              <a:rPr lang="hr-HR" sz="2000" cap="none" dirty="0"/>
            </a:br>
            <a:r>
              <a:rPr lang="hr-HR" sz="2000" cap="none" dirty="0"/>
              <a:t>prenesenoga </a:t>
            </a:r>
            <a:br>
              <a:rPr lang="hr-HR" sz="2000" cap="none" dirty="0"/>
            </a:br>
            <a:r>
              <a:rPr lang="hr-HR" sz="2000" cap="none" dirty="0"/>
              <a:t>značenja</a:t>
            </a:r>
            <a:br>
              <a:rPr lang="hr-HR" sz="2000" cap="none" dirty="0"/>
            </a:br>
            <a:r>
              <a:rPr lang="hr-HR" sz="2000" cap="none" dirty="0"/>
              <a:t> </a:t>
            </a:r>
            <a:br>
              <a:rPr lang="hr-HR" sz="2000" dirty="0"/>
            </a:br>
            <a:endParaRPr lang="hr-HR" sz="2000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E7029A30-DA99-40C2-9540-6A631D4B4D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009" y="2620790"/>
            <a:ext cx="3619500" cy="3810000"/>
          </a:xfrm>
        </p:spPr>
      </p:pic>
      <p:sp>
        <p:nvSpPr>
          <p:cNvPr id="9" name="TekstniOkvir 8">
            <a:extLst>
              <a:ext uri="{FF2B5EF4-FFF2-40B4-BE49-F238E27FC236}">
                <a16:creationId xmlns:a16="http://schemas.microsoft.com/office/drawing/2014/main" id="{6F645173-EEF1-453A-8B47-E470902B36FC}"/>
              </a:ext>
            </a:extLst>
          </p:cNvPr>
          <p:cNvSpPr txBox="1"/>
          <p:nvPr/>
        </p:nvSpPr>
        <p:spPr>
          <a:xfrm>
            <a:off x="1165860" y="2800350"/>
            <a:ext cx="3896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>
                <a:solidFill>
                  <a:schemeClr val="accent1"/>
                </a:solidFill>
              </a:rPr>
              <a:t>U predviđanju </a:t>
            </a:r>
            <a:endParaRPr lang="hr-HR" b="1" dirty="0"/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FA518463-A63F-4900-B244-125FC6539BFD}"/>
              </a:ext>
            </a:extLst>
          </p:cNvPr>
          <p:cNvSpPr txBox="1"/>
          <p:nvPr/>
        </p:nvSpPr>
        <p:spPr>
          <a:xfrm>
            <a:off x="7703820" y="3074670"/>
            <a:ext cx="1901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>
                <a:solidFill>
                  <a:schemeClr val="accent2">
                    <a:lumMod val="75000"/>
                  </a:schemeClr>
                </a:solidFill>
              </a:rPr>
              <a:t>U prepričavanju</a:t>
            </a:r>
          </a:p>
          <a:p>
            <a:endParaRPr lang="hr-H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TekstniOkvir 12">
            <a:extLst>
              <a:ext uri="{FF2B5EF4-FFF2-40B4-BE49-F238E27FC236}">
                <a16:creationId xmlns:a16="http://schemas.microsoft.com/office/drawing/2014/main" id="{C79BF144-006B-41B4-A7D4-C4E57AA4DCB4}"/>
              </a:ext>
            </a:extLst>
          </p:cNvPr>
          <p:cNvSpPr txBox="1"/>
          <p:nvPr/>
        </p:nvSpPr>
        <p:spPr>
          <a:xfrm>
            <a:off x="7086600" y="4800600"/>
            <a:ext cx="5254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>
                <a:solidFill>
                  <a:schemeClr val="tx2"/>
                </a:solidFill>
              </a:rPr>
              <a:t>              U objašnjavanju postupaka glavnog lika</a:t>
            </a:r>
            <a:endParaRPr lang="hr-HR" b="1" dirty="0"/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D2901C72-A8EA-4C28-890D-6AA9052E2ACC}"/>
              </a:ext>
            </a:extLst>
          </p:cNvPr>
          <p:cNvSpPr txBox="1"/>
          <p:nvPr/>
        </p:nvSpPr>
        <p:spPr>
          <a:xfrm>
            <a:off x="4423410" y="5680710"/>
            <a:ext cx="1760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METAKOGNICIJA</a:t>
            </a:r>
          </a:p>
        </p:txBody>
      </p:sp>
    </p:spTree>
    <p:extLst>
      <p:ext uri="{BB962C8B-B14F-4D97-AF65-F5344CB8AC3E}">
        <p14:creationId xmlns:p14="http://schemas.microsoft.com/office/powerpoint/2010/main" val="2488702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A7693C-E22C-4F8D-B650-CE491F1CF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400" dirty="0"/>
              <a:t>Vrednovanje prema </a:t>
            </a:r>
            <a:r>
              <a:rPr lang="hr-HR" sz="2400" dirty="0" err="1"/>
              <a:t>Barettovoj</a:t>
            </a:r>
            <a:r>
              <a:rPr lang="hr-HR" sz="2400" dirty="0"/>
              <a:t> taksonomiji ishoda za poučavanje i ispitivanje čitanja </a:t>
            </a:r>
            <a:br>
              <a:rPr lang="hr-HR" sz="2400" dirty="0"/>
            </a:br>
            <a:r>
              <a:rPr lang="hr-HR" sz="2400" dirty="0"/>
              <a:t>2. sat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172D300-D757-4701-97AB-65968C83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dirty="0">
                <a:solidFill>
                  <a:schemeClr val="accent2"/>
                </a:solidFill>
              </a:rPr>
              <a:t>Zadatak: Odaberi oblačić s određenim stavovima, poveži ga s vlastitim iskustvom o kojem si razmišljao/la tijekom čitanja i sastavi kratak vezani tekst. Ne zaboravi na osnovnu poruku teksta.</a:t>
            </a:r>
          </a:p>
          <a:p>
            <a:r>
              <a:rPr lang="hr-HR" sz="2000" dirty="0"/>
              <a:t>Smjernice za pisanje: </a:t>
            </a:r>
          </a:p>
          <a:p>
            <a:pPr marL="0" indent="0">
              <a:buNone/>
            </a:pPr>
            <a:r>
              <a:rPr lang="hr-HR" sz="2000" dirty="0"/>
              <a:t>    </a:t>
            </a:r>
            <a:r>
              <a:rPr lang="hr-HR" dirty="0"/>
              <a:t>- Potvrdi primjerom iz teksta zašto si odabrao/la baš taj oblačić.</a:t>
            </a:r>
          </a:p>
          <a:p>
            <a:pPr marL="0" indent="0">
              <a:buNone/>
            </a:pPr>
            <a:r>
              <a:rPr lang="hr-HR" sz="2000" dirty="0"/>
              <a:t>    - Koje misli iznos</a:t>
            </a:r>
            <a:r>
              <a:rPr lang="hr-HR" dirty="0"/>
              <a:t>i pisac i što nam poručuje?</a:t>
            </a:r>
          </a:p>
          <a:p>
            <a:pPr marL="0" indent="0">
              <a:buNone/>
            </a:pPr>
            <a:r>
              <a:rPr lang="hr-HR" sz="2000" dirty="0"/>
              <a:t>   -  Iznesi o tome svoje mišljenje i poveži ga sa svojim životnim iskustvom.</a:t>
            </a:r>
          </a:p>
        </p:txBody>
      </p:sp>
    </p:spTree>
    <p:extLst>
      <p:ext uri="{BB962C8B-B14F-4D97-AF65-F5344CB8AC3E}">
        <p14:creationId xmlns:p14="http://schemas.microsoft.com/office/powerpoint/2010/main" val="300186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5F0582E-D6A6-45A5-8271-5E11412A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cap="none" dirty="0"/>
              <a:t>Prepoznavanje svojih vještina (vlastitih prednosti)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3E95E10-E727-44AC-8B78-589AF7E29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Tijekom rješavanja zadatka učenici se pitaju:</a:t>
            </a:r>
          </a:p>
          <a:p>
            <a:r>
              <a:rPr lang="hr-HR" dirty="0"/>
              <a:t>Što trebam napraviti?</a:t>
            </a:r>
          </a:p>
          <a:p>
            <a:r>
              <a:rPr lang="hr-HR" dirty="0"/>
              <a:t>Koju mogućnost ću odabrati (koji oblačić)?</a:t>
            </a:r>
          </a:p>
          <a:p>
            <a:r>
              <a:rPr lang="hr-HR" dirty="0"/>
              <a:t>Kakve postupke mogu primijeniti?</a:t>
            </a:r>
          </a:p>
          <a:p>
            <a:r>
              <a:rPr lang="hr-HR" dirty="0"/>
              <a:t>Koliko je djelotvorno ono što sam izabrao?</a:t>
            </a:r>
          </a:p>
          <a:p>
            <a:r>
              <a:rPr lang="hr-HR" dirty="0"/>
              <a:t>Što trebam promijeniti sljedeći put?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1244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D5FB89F-12EE-4E71-9B97-993388F76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Stručna literatura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E9B053-92E7-4CA0-8743-C136A3F6C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sz="1800" dirty="0" err="1"/>
              <a:t>Listeš</a:t>
            </a:r>
            <a:r>
              <a:rPr lang="hr-HR" sz="1800" dirty="0"/>
              <a:t>, Srećko, - Grubišić Belina, Linda, Izazovi nastave hrvatskoga jezika, 2017. Školska knjiga, Zagreb.</a:t>
            </a:r>
          </a:p>
          <a:p>
            <a:r>
              <a:rPr lang="hr-HR" sz="1800" dirty="0"/>
              <a:t>Fulgosi, Sanja, Taksonomija ishoda za poučavanje i ispitivanje čitanja, predavanje na državnom skupu Kompetencijski pristup u nastavi hrvatskoga jezika, AZOO, </a:t>
            </a:r>
            <a:r>
              <a:rPr lang="hr-HR" sz="1800" dirty="0" err="1"/>
              <a:t>Topusko</a:t>
            </a:r>
            <a:r>
              <a:rPr lang="hr-HR" sz="1800" dirty="0"/>
              <a:t>, 2014.</a:t>
            </a:r>
          </a:p>
          <a:p>
            <a:r>
              <a:rPr lang="hr-HR" sz="1800" dirty="0"/>
              <a:t>Kolić-</a:t>
            </a:r>
            <a:r>
              <a:rPr lang="hr-HR" sz="1800" dirty="0" err="1"/>
              <a:t>Verhovec</a:t>
            </a:r>
            <a:r>
              <a:rPr lang="hr-HR" sz="1800" dirty="0"/>
              <a:t>, S. Kognitivni i </a:t>
            </a:r>
            <a:r>
              <a:rPr lang="hr-HR" sz="1800" dirty="0" err="1"/>
              <a:t>metakognitivni</a:t>
            </a:r>
            <a:r>
              <a:rPr lang="hr-HR" sz="1800" dirty="0"/>
              <a:t> aspekti čitanja (dostupno) </a:t>
            </a:r>
            <a:r>
              <a:rPr lang="hr-HR" sz="1800" dirty="0">
                <a:hlinkClick r:id="rId2"/>
              </a:rPr>
              <a:t>http://www.azoo.hr/images/čitanje/04html/</a:t>
            </a:r>
            <a:endParaRPr lang="hr-HR" sz="1800" dirty="0"/>
          </a:p>
          <a:p>
            <a:r>
              <a:rPr lang="hr-HR" sz="1800" dirty="0" err="1"/>
              <a:t>Visinko</a:t>
            </a:r>
            <a:r>
              <a:rPr lang="hr-HR" sz="1800" dirty="0"/>
              <a:t>, Karol.2014.Čitanje, poučavanje i učenje. ŠK. Zagreb.</a:t>
            </a:r>
          </a:p>
          <a:p>
            <a:r>
              <a:rPr lang="hr-HR" sz="1800" dirty="0"/>
              <a:t>Radić Đorđević, Ina, predavanje sa stručnog skupa „Kvalitativna analiza složenosti književnoga teksta i planiranje podrške učenicima, 2017. Rijeka.</a:t>
            </a:r>
          </a:p>
          <a:p>
            <a:r>
              <a:rPr lang="hr-HR" sz="1800" dirty="0" err="1"/>
              <a:t>Marčan</a:t>
            </a:r>
            <a:r>
              <a:rPr lang="hr-HR" sz="1800" dirty="0"/>
              <a:t>, Tanja, raznovrsni materijali s održanih predavanja na stručnim skupovima, </a:t>
            </a:r>
            <a:r>
              <a:rPr lang="hr-HR" sz="1800" dirty="0" err="1"/>
              <a:t>slikokaz</a:t>
            </a:r>
            <a:r>
              <a:rPr lang="hr-HR" sz="1800" dirty="0"/>
              <a:t> o kvalitativnoj analizi književnih tekstova, tablice s pregledom strategija, primjeri podrške na raznim tekstovima:</a:t>
            </a:r>
          </a:p>
          <a:p>
            <a:pPr>
              <a:buFontTx/>
              <a:buChar char="-"/>
            </a:pPr>
            <a:r>
              <a:rPr lang="hr-HR" sz="1800" dirty="0"/>
              <a:t>Čitalačke kompetencije učenika, predavanje s državnoga skupa  u </a:t>
            </a:r>
            <a:r>
              <a:rPr lang="hr-HR" sz="1800" dirty="0" err="1"/>
              <a:t>Segetu</a:t>
            </a:r>
            <a:r>
              <a:rPr lang="hr-HR" sz="1800" dirty="0"/>
              <a:t> Donjem, 2015.</a:t>
            </a:r>
          </a:p>
          <a:p>
            <a:pPr>
              <a:buFontTx/>
              <a:buChar char="-"/>
            </a:pPr>
            <a:r>
              <a:rPr lang="hr-HR" sz="1800" dirty="0"/>
              <a:t>Kvalitativna analiza složenosti književnoga teksta, predavanje, međužupanijski skup u Rijeci, 2016.</a:t>
            </a:r>
          </a:p>
          <a:p>
            <a:pPr>
              <a:buFontTx/>
              <a:buChar char="-"/>
            </a:pPr>
            <a:r>
              <a:rPr lang="hr-HR" sz="1800" dirty="0"/>
              <a:t>Kvalitativna analiza složenosti književnoga teksta i podrška učenicima, predavanje s VIII. simpozija učitelja i nastavnika Hrvatskoga jezika, Sv. Martin na Muri, 2017.</a:t>
            </a:r>
          </a:p>
          <a:p>
            <a:pPr marL="0" indent="0">
              <a:buNone/>
            </a:pPr>
            <a:r>
              <a:rPr lang="hr-HR" sz="1800" dirty="0"/>
              <a:t>- Babić Nada; Golem Dinka. 2014. Zvijezda jutarnja 5. Čitanka za peti razred osnovne škole. Alfa d. d. Zagreb.</a:t>
            </a:r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71026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7445701-A29D-4C57-AC37-54E2CDDDC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Na početku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52A0B7C-0236-4892-8FCF-B41F63760710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hr-HR" sz="2000" dirty="0"/>
              <a:t>odabir teksta </a:t>
            </a:r>
          </a:p>
          <a:p>
            <a:r>
              <a:rPr lang="hr-HR" sz="2000" dirty="0"/>
              <a:t>prijašnje iskustvo ( doimanje da učenici ne razumiju u potpunosti preneseno značenje)</a:t>
            </a:r>
          </a:p>
          <a:p>
            <a:r>
              <a:rPr lang="hr-HR" dirty="0"/>
              <a:t>s</a:t>
            </a:r>
            <a:r>
              <a:rPr lang="hr-HR" sz="2000" dirty="0"/>
              <a:t>vrha podrške je da učenici lakše ili u potpunosti razumiju pročitano</a:t>
            </a:r>
          </a:p>
          <a:p>
            <a:r>
              <a:rPr lang="hr-HR" sz="2000" dirty="0"/>
              <a:t>podrškom nastojimo potpuno osamostaliti učenike</a:t>
            </a:r>
          </a:p>
          <a:p>
            <a:r>
              <a:rPr lang="hr-HR" sz="2000" dirty="0"/>
              <a:t>podrškom učenicima postupno prepuštamo odgovornost</a:t>
            </a:r>
          </a:p>
          <a:p>
            <a:r>
              <a:rPr lang="hr-HR" sz="2000" dirty="0"/>
              <a:t>kvalitativnom analizom teksta ustvrdila sam da će učenicima odabrani tekst  biti izazovan</a:t>
            </a:r>
          </a:p>
          <a:p>
            <a:r>
              <a:rPr lang="hr-HR" sz="2000" dirty="0"/>
              <a:t>podrška u razumijevanju prenesenoga značenja na ulomku u petom razredu, uvelike pomaže u čitanju cjelovitoga </a:t>
            </a:r>
            <a:r>
              <a:rPr lang="hr-HR" sz="2000" dirty="0" err="1"/>
              <a:t>lektirnoga</a:t>
            </a:r>
            <a:r>
              <a:rPr lang="hr-HR" sz="2000" dirty="0"/>
              <a:t> djela u sedmom razredu</a:t>
            </a:r>
          </a:p>
          <a:p>
            <a:r>
              <a:rPr lang="hr-HR" dirty="0"/>
              <a:t>u</a:t>
            </a:r>
            <a:r>
              <a:rPr lang="hr-HR" sz="2000" dirty="0"/>
              <a:t>čenicima će strategije i alati podrške pomoći u primjeni čitalačkih vještina na sličnim tekstovima</a:t>
            </a:r>
          </a:p>
          <a:p>
            <a:r>
              <a:rPr lang="hr-HR" dirty="0"/>
              <a:t>k</a:t>
            </a:r>
            <a:r>
              <a:rPr lang="hr-HR" sz="2000" dirty="0"/>
              <a:t>valitativna analiza složenosti književnoga teksta pomoći će učiteljima u </a:t>
            </a:r>
            <a:r>
              <a:rPr lang="hr-HR" sz="2000" dirty="0" err="1"/>
              <a:t>kurikulskom</a:t>
            </a:r>
            <a:r>
              <a:rPr lang="hr-HR" sz="2000" dirty="0"/>
              <a:t> planiranju</a:t>
            </a:r>
          </a:p>
        </p:txBody>
      </p:sp>
    </p:spTree>
    <p:extLst>
      <p:ext uri="{BB962C8B-B14F-4D97-AF65-F5344CB8AC3E}">
        <p14:creationId xmlns:p14="http://schemas.microsoft.com/office/powerpoint/2010/main" val="658569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3E3579B-4B98-4164-AB30-62C6289561F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50901" y="1092200"/>
            <a:ext cx="11341100" cy="4373563"/>
          </a:xfrm>
        </p:spPr>
        <p:txBody>
          <a:bodyPr/>
          <a:lstStyle/>
          <a:p>
            <a:pPr marL="0" indent="0">
              <a:buNone/>
            </a:pPr>
            <a:r>
              <a:rPr lang="hr-HR" sz="2400" dirty="0">
                <a:latin typeface="Bernard MT Condensed" panose="02050806060905020404" pitchFamily="18" charset="0"/>
              </a:rPr>
              <a:t>    Borba nije sama sebi svrhom, ona je samo put da se ostvari postavljeni cilj.</a:t>
            </a:r>
          </a:p>
          <a:p>
            <a:pPr marL="0" indent="0">
              <a:buNone/>
            </a:pPr>
            <a:r>
              <a:rPr lang="hr-HR" dirty="0">
                <a:latin typeface="Bernard MT Condensed" panose="02050806060905020404" pitchFamily="18" charset="0"/>
              </a:rPr>
              <a:t>                                                                                                                            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( Božidar </a:t>
            </a:r>
            <a:r>
              <a:rPr lang="hr-HR" sz="1800" dirty="0" err="1">
                <a:latin typeface="Arial" panose="020B0604020202020204" pitchFamily="34" charset="0"/>
                <a:cs typeface="Arial" panose="020B0604020202020204" pitchFamily="34" charset="0"/>
              </a:rPr>
              <a:t>Prosenjak</a:t>
            </a:r>
            <a:r>
              <a:rPr lang="hr-HR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hr-HR" dirty="0">
                <a:latin typeface="Bernard MT Condensed" panose="02050806060905020404" pitchFamily="18" charset="0"/>
              </a:rPr>
              <a:t>                             </a:t>
            </a:r>
            <a:endParaRPr lang="hr-HR" dirty="0"/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/>
              <a:t>                                        </a:t>
            </a:r>
            <a:r>
              <a:rPr lang="hr-HR" sz="3600" dirty="0"/>
              <a:t>Hvala na pozornosti!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101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57CAB8-5FC2-45E1-BB19-7D208197A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Kvalitativna analiza složenosti tekstova</a:t>
            </a:r>
          </a:p>
        </p:txBody>
      </p:sp>
      <p:graphicFrame>
        <p:nvGraphicFramePr>
          <p:cNvPr id="10" name="Rezervirano mjesto sadržaja 9">
            <a:extLst>
              <a:ext uri="{FF2B5EF4-FFF2-40B4-BE49-F238E27FC236}">
                <a16:creationId xmlns:a16="http://schemas.microsoft.com/office/drawing/2014/main" id="{FB6E1FE9-6D43-4E02-B98A-0E98F1C927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642801"/>
              </p:ext>
            </p:extLst>
          </p:nvPr>
        </p:nvGraphicFramePr>
        <p:xfrm>
          <a:off x="1450975" y="2016125"/>
          <a:ext cx="9604376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2188">
                  <a:extLst>
                    <a:ext uri="{9D8B030D-6E8A-4147-A177-3AD203B41FA5}">
                      <a16:colId xmlns:a16="http://schemas.microsoft.com/office/drawing/2014/main" val="2273389706"/>
                    </a:ext>
                  </a:extLst>
                </a:gridCol>
                <a:gridCol w="4802188">
                  <a:extLst>
                    <a:ext uri="{9D8B030D-6E8A-4147-A177-3AD203B41FA5}">
                      <a16:colId xmlns:a16="http://schemas.microsoft.com/office/drawing/2014/main" val="1869331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STRUKTURA  TEKSTA</a:t>
                      </a:r>
                    </a:p>
                    <a:p>
                      <a:endParaRPr lang="hr-HR" dirty="0"/>
                    </a:p>
                  </a:txBody>
                  <a:tcPr marL="83517" marR="83517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83517" marR="83517"/>
                </a:tc>
                <a:extLst>
                  <a:ext uri="{0D108BD9-81ED-4DB2-BD59-A6C34878D82A}">
                    <a16:rowId xmlns:a16="http://schemas.microsoft.com/office/drawing/2014/main" val="1829805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JEZIK I STIL</a:t>
                      </a:r>
                    </a:p>
                  </a:txBody>
                  <a:tcPr marL="83517" marR="83517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83517" marR="83517"/>
                </a:tc>
                <a:extLst>
                  <a:ext uri="{0D108BD9-81ED-4DB2-BD59-A6C34878D82A}">
                    <a16:rowId xmlns:a16="http://schemas.microsoft.com/office/drawing/2014/main" val="2494451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ZNAČENJE TEKSTA</a:t>
                      </a:r>
                    </a:p>
                  </a:txBody>
                  <a:tcPr marL="83517" marR="83517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83517" marR="83517"/>
                </a:tc>
                <a:extLst>
                  <a:ext uri="{0D108BD9-81ED-4DB2-BD59-A6C34878D82A}">
                    <a16:rowId xmlns:a16="http://schemas.microsoft.com/office/drawing/2014/main" val="1695638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83517" marR="83517"/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83517" marR="83517"/>
                </a:tc>
                <a:extLst>
                  <a:ext uri="{0D108BD9-81ED-4DB2-BD59-A6C34878D82A}">
                    <a16:rowId xmlns:a16="http://schemas.microsoft.com/office/drawing/2014/main" val="1027928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POTREBNO PREDZNANJE</a:t>
                      </a:r>
                    </a:p>
                  </a:txBody>
                  <a:tcPr marL="83517" marR="83517"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83517" marR="83517"/>
                </a:tc>
                <a:extLst>
                  <a:ext uri="{0D108BD9-81ED-4DB2-BD59-A6C34878D82A}">
                    <a16:rowId xmlns:a16="http://schemas.microsoft.com/office/drawing/2014/main" val="3509868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PROCJENA RAZINE SLOŽENOSETI TEKSTA</a:t>
                      </a:r>
                    </a:p>
                  </a:txBody>
                  <a:tcPr marL="83517" marR="83517"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83517" marR="83517"/>
                </a:tc>
                <a:extLst>
                  <a:ext uri="{0D108BD9-81ED-4DB2-BD59-A6C34878D82A}">
                    <a16:rowId xmlns:a16="http://schemas.microsoft.com/office/drawing/2014/main" val="807410398"/>
                  </a:ext>
                </a:extLst>
              </a:tr>
            </a:tbl>
          </a:graphicData>
        </a:graphic>
      </p:graphicFrame>
      <p:graphicFrame>
        <p:nvGraphicFramePr>
          <p:cNvPr id="11" name="Rezervirano mjesto sadržaja 9">
            <a:extLst>
              <a:ext uri="{FF2B5EF4-FFF2-40B4-BE49-F238E27FC236}">
                <a16:creationId xmlns:a16="http://schemas.microsoft.com/office/drawing/2014/main" id="{D359AC84-013D-4666-B3A5-1311174864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0138794"/>
              </p:ext>
            </p:extLst>
          </p:nvPr>
        </p:nvGraphicFramePr>
        <p:xfrm>
          <a:off x="838200" y="1272209"/>
          <a:ext cx="10515600" cy="5480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27338970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869331374"/>
                    </a:ext>
                  </a:extLst>
                </a:gridCol>
              </a:tblGrid>
              <a:tr h="887895">
                <a:tc>
                  <a:txBody>
                    <a:bodyPr/>
                    <a:lstStyle/>
                    <a:p>
                      <a:r>
                        <a:rPr lang="hr-HR" dirty="0"/>
                        <a:t>PISAC I DJELO:  Božidar </a:t>
                      </a:r>
                      <a:r>
                        <a:rPr lang="hr-HR" dirty="0" err="1"/>
                        <a:t>Prosenjak</a:t>
                      </a:r>
                      <a:r>
                        <a:rPr lang="hr-HR" dirty="0"/>
                        <a:t>, Udarila me ona, moja majka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(Ulomak iz romana B. </a:t>
                      </a:r>
                      <a:r>
                        <a:rPr lang="hr-HR" dirty="0" err="1"/>
                        <a:t>Prosenjaka</a:t>
                      </a:r>
                      <a:r>
                        <a:rPr lang="hr-HR" dirty="0"/>
                        <a:t> „ Divlji Konj”)           Razred: </a:t>
                      </a:r>
                      <a:r>
                        <a:rPr lang="hr-HR" dirty="0" err="1"/>
                        <a:t>V.a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540668"/>
                  </a:ext>
                </a:extLst>
              </a:tr>
              <a:tr h="981476">
                <a:tc>
                  <a:txBody>
                    <a:bodyPr/>
                    <a:lstStyle/>
                    <a:p>
                      <a:endParaRPr lang="hr-HR" dirty="0"/>
                    </a:p>
                    <a:p>
                      <a:r>
                        <a:rPr lang="hr-HR" dirty="0"/>
                        <a:t>STRUKTURA  TEKSTA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Kompozicija je jasna, jednostavna fabula, slijed događaja kronološki. U tekstu su naznačeni odjeljci, podijeli se na tri dijela. Ilustracija izravno podupire tekst.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805959"/>
                  </a:ext>
                </a:extLst>
              </a:tr>
              <a:tr h="1275919">
                <a:tc>
                  <a:txBody>
                    <a:bodyPr/>
                    <a:lstStyle/>
                    <a:p>
                      <a:r>
                        <a:rPr lang="hr-HR" dirty="0"/>
                        <a:t>JEZIK I STIL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Stil je razumljiv i jasan, u nekim slučajevima potrebno je razjasniti kompleksnija značenja. Rječnik većinom suvremen, razgovorni leksik. Rečenice jednostavne i složene. Poredbe prepoznatljive.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451724"/>
                  </a:ext>
                </a:extLst>
              </a:tr>
              <a:tr h="981476">
                <a:tc>
                  <a:txBody>
                    <a:bodyPr/>
                    <a:lstStyle/>
                    <a:p>
                      <a:r>
                        <a:rPr lang="hr-HR" dirty="0"/>
                        <a:t>ZNAČENJE TEKSTA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Tekst sadrži dvije razine značenja, preneseno značenje dominantno u karakterizaciji lika. Tema se rano otkriva, može se i neizravno izreći.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638512"/>
                  </a:ext>
                </a:extLst>
              </a:tr>
              <a:tr h="687033">
                <a:tc>
                  <a:txBody>
                    <a:bodyPr/>
                    <a:lstStyle/>
                    <a:p>
                      <a:r>
                        <a:rPr lang="hr-HR" dirty="0"/>
                        <a:t>POTREBNO PREDZNANJE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U životnom iskustvu propituje se tema bliska iskustvu učenika. Nema aluzija na druge tekstove.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68639"/>
                  </a:ext>
                </a:extLst>
              </a:tr>
              <a:tr h="398043">
                <a:tc>
                  <a:txBody>
                    <a:bodyPr/>
                    <a:lstStyle/>
                    <a:p>
                      <a:r>
                        <a:rPr lang="hr-HR" dirty="0"/>
                        <a:t>PROCJENA RAZINE SLOŽENOSETI TEKSTA</a:t>
                      </a:r>
                    </a:p>
                    <a:p>
                      <a:r>
                        <a:rPr lang="hr-HR" dirty="0"/>
                        <a:t>PREDVIĐENO VRIJEME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Složeniji tekst.</a:t>
                      </a:r>
                    </a:p>
                    <a:p>
                      <a:r>
                        <a:rPr lang="hr-HR" dirty="0"/>
                        <a:t>Dva školska sata.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410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57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4AFB4C-1B23-4297-97FA-28BAF83DE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hr-HR" dirty="0"/>
              <a:t>Ishodi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ECC8A90-18B2-4644-8087-571D38ABC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Učenici će:</a:t>
            </a:r>
          </a:p>
          <a:p>
            <a:r>
              <a:rPr lang="hr-HR" sz="2400" dirty="0"/>
              <a:t>Okarakterizirati lik govorom i postupcima</a:t>
            </a:r>
          </a:p>
          <a:p>
            <a:r>
              <a:rPr lang="hr-HR" sz="2400" dirty="0"/>
              <a:t>Uočiti i objasniti preneseno značenje</a:t>
            </a:r>
          </a:p>
          <a:p>
            <a:r>
              <a:rPr lang="hr-HR" sz="2400" dirty="0"/>
              <a:t>Utvrditi uzrok i posljedice u tekstu</a:t>
            </a:r>
          </a:p>
          <a:p>
            <a:r>
              <a:rPr lang="hr-HR" sz="2400" dirty="0"/>
              <a:t>Odrediti osnovnu misao teksta</a:t>
            </a:r>
          </a:p>
        </p:txBody>
      </p:sp>
    </p:spTree>
    <p:extLst>
      <p:ext uri="{BB962C8B-B14F-4D97-AF65-F5344CB8AC3E}">
        <p14:creationId xmlns:p14="http://schemas.microsoft.com/office/powerpoint/2010/main" val="255877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1D6A371-D1E6-4BA2-BE5E-C618715DB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Planirana podrška za učenike</a:t>
            </a:r>
            <a:br>
              <a:rPr lang="hr-HR" dirty="0"/>
            </a:br>
            <a:r>
              <a:rPr lang="hr-HR" dirty="0"/>
              <a:t>(</a:t>
            </a:r>
            <a:r>
              <a:rPr lang="hr-HR" cap="none" dirty="0"/>
              <a:t>prema modelu postepenog prenošenja odgovornosti)</a:t>
            </a: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9DF01B-4E79-4CBA-AA7B-6C4E7E2E7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Autofit/>
          </a:bodyPr>
          <a:lstStyle/>
          <a:p>
            <a:r>
              <a:rPr lang="hr-HR" sz="1800" dirty="0"/>
              <a:t>Objašnjavanje nepoznatih riječi</a:t>
            </a:r>
          </a:p>
          <a:p>
            <a:r>
              <a:rPr lang="hr-HR" sz="1800" dirty="0"/>
              <a:t>Zajedničko čitanje učiteljice i učenika</a:t>
            </a:r>
            <a:endParaRPr lang="hr-HR" sz="1800" u="sng" dirty="0"/>
          </a:p>
          <a:p>
            <a:pPr marL="342900" indent="-342900">
              <a:buAutoNum type="arabicPeriod"/>
            </a:pPr>
            <a:r>
              <a:rPr lang="hr-HR" sz="1800" dirty="0"/>
              <a:t>-učiteljica čita tekst i objašnjava nepoznate riječi</a:t>
            </a:r>
          </a:p>
          <a:p>
            <a:pPr marL="0" indent="0">
              <a:buNone/>
            </a:pPr>
            <a:r>
              <a:rPr lang="hr-HR" sz="1800" dirty="0"/>
              <a:t>     - učiteljica podijeli tekst na tri dijela</a:t>
            </a:r>
          </a:p>
          <a:p>
            <a:pPr marL="0" indent="0">
              <a:buNone/>
            </a:pPr>
            <a:r>
              <a:rPr lang="hr-HR" sz="1800" dirty="0"/>
              <a:t>     - učiteljica čita prvi dio teksta</a:t>
            </a:r>
          </a:p>
          <a:p>
            <a:pPr marL="0" indent="0">
              <a:buNone/>
            </a:pPr>
            <a:r>
              <a:rPr lang="hr-HR" sz="1800" dirty="0"/>
              <a:t>  - učiteljica zaokružuje riječi koje se odnose na djetinjstvo i odrastanje (pašnjaci, četveronožna     mladunčad, majka s mlijekom itd.)</a:t>
            </a:r>
          </a:p>
          <a:p>
            <a:pPr marL="0" indent="0">
              <a:buNone/>
            </a:pPr>
            <a:r>
              <a:rPr lang="hr-HR" sz="1800" dirty="0"/>
              <a:t>-učiteljica objašnjava sveze riječi i razvrstava ih na one koje se odnose na životinje i one koje se odnose na ljude</a:t>
            </a:r>
          </a:p>
          <a:p>
            <a:pPr marL="0" indent="0">
              <a:buNone/>
            </a:pPr>
            <a:r>
              <a:rPr lang="hr-HR" sz="1800" dirty="0"/>
              <a:t>-učiteljica upisuje riječi i skupove riječi u tablicu</a:t>
            </a:r>
          </a:p>
          <a:p>
            <a:pPr marL="0" indent="0">
              <a:buNone/>
            </a:pPr>
            <a:r>
              <a:rPr lang="hr-HR" sz="1800" dirty="0"/>
              <a:t>- učiteljica sažeto prepričava tekst</a:t>
            </a:r>
          </a:p>
          <a:p>
            <a:pPr marL="0" indent="0">
              <a:buNone/>
            </a:pPr>
            <a:r>
              <a:rPr lang="hr-HR" sz="1600" dirty="0"/>
              <a:t>Demonstracija: Ja radim – ti gledaš</a:t>
            </a:r>
          </a:p>
        </p:txBody>
      </p:sp>
    </p:spTree>
    <p:extLst>
      <p:ext uri="{BB962C8B-B14F-4D97-AF65-F5344CB8AC3E}">
        <p14:creationId xmlns:p14="http://schemas.microsoft.com/office/powerpoint/2010/main" val="319898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AF5385-2B64-4EBC-A156-38927053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Planirana podrška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B21F09F-25E7-47B6-9464-752C66D1E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87435"/>
            <a:ext cx="9603275" cy="4037749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2.  Učiteljica čita  drugi dio teksta</a:t>
            </a:r>
          </a:p>
          <a:p>
            <a:pPr marL="0" indent="0">
              <a:buNone/>
            </a:pPr>
            <a:r>
              <a:rPr lang="hr-HR" dirty="0"/>
              <a:t>-učiteljica zajedno s učenicima zaokružuje riječi koje se odnose na ponašanje Divljeg Konja</a:t>
            </a:r>
          </a:p>
          <a:p>
            <a:pPr marL="0" indent="0">
              <a:buNone/>
            </a:pPr>
            <a:r>
              <a:rPr lang="hr-HR" dirty="0"/>
              <a:t>( rasrdio sam se, izbezumljen, zabadao njuškicu itd.)</a:t>
            </a:r>
          </a:p>
          <a:p>
            <a:pPr marL="0" indent="0">
              <a:buNone/>
            </a:pPr>
            <a:r>
              <a:rPr lang="hr-HR" dirty="0"/>
              <a:t>-učiteljica zajedno s učenicima razvrstava riječi i unosi ih u tablicu</a:t>
            </a:r>
          </a:p>
          <a:p>
            <a:pPr>
              <a:buFontTx/>
              <a:buChar char="-"/>
            </a:pPr>
            <a:r>
              <a:rPr lang="hr-HR" dirty="0"/>
              <a:t>učiteljica sažima tekst, učenici prepričavaju </a:t>
            </a:r>
          </a:p>
          <a:p>
            <a:pPr marL="0" indent="0">
              <a:buNone/>
            </a:pPr>
            <a:r>
              <a:rPr lang="hr-HR" dirty="0"/>
              <a:t>Vođena vježba: Ja radim ti pomažeš</a:t>
            </a:r>
          </a:p>
          <a:p>
            <a:pPr marL="0" indent="0">
              <a:buNone/>
            </a:pPr>
            <a:r>
              <a:rPr lang="hr-HR" dirty="0"/>
              <a:t>3. Učiteljica čita treći dio teksta</a:t>
            </a:r>
          </a:p>
          <a:p>
            <a:pPr>
              <a:buFontTx/>
              <a:buChar char="-"/>
            </a:pPr>
            <a:r>
              <a:rPr lang="hr-HR" dirty="0"/>
              <a:t>učenici u paru zaokružuju riječi koje se odnose na ponašanje Divljega Konja </a:t>
            </a:r>
          </a:p>
          <a:p>
            <a:pPr>
              <a:buFontTx/>
              <a:buChar char="-"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8846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806A563-4206-4E34-AF4F-B041B1B46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Planirana podrška učenicima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2911F0E-091F-4D3E-987D-E89891B48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jedan učenik upisuje riječi u tablicu koje se odnose na ljude (postati junak, izbezumljen itd.)</a:t>
            </a:r>
          </a:p>
          <a:p>
            <a:r>
              <a:rPr lang="hr-HR" dirty="0"/>
              <a:t>drugi učenik upisuje riječi koje se doslovno odnose na konja (ždrijebac, podvio rep, kopito)</a:t>
            </a:r>
          </a:p>
          <a:p>
            <a:r>
              <a:rPr lang="hr-HR" dirty="0"/>
              <a:t>učenici ukratko prepričavaju tekst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3650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FC6D90-C633-4866-9F75-4D1E0A8DE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1.sat </a:t>
            </a:r>
            <a:br>
              <a:rPr lang="hr-HR" dirty="0"/>
            </a:br>
            <a:r>
              <a:rPr lang="hr-HR" dirty="0"/>
              <a:t>Previđanje na temelju naslova i ilustracije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FD76316-47AF-4FB6-828E-683944531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Naslov teksta: Udarila me ona, moja majka</a:t>
            </a:r>
          </a:p>
          <a:p>
            <a:pPr marL="0" indent="0">
              <a:buNone/>
            </a:pPr>
            <a:r>
              <a:rPr lang="hr-HR" dirty="0">
                <a:solidFill>
                  <a:schemeClr val="accent2"/>
                </a:solidFill>
              </a:rPr>
              <a:t>Prema naslovu teksta i ilustraciji na kraju teksta pretpostavljam da će biti riječi o…</a:t>
            </a:r>
            <a:endParaRPr lang="hr-HR" dirty="0"/>
          </a:p>
          <a:p>
            <a:r>
              <a:rPr lang="hr-HR" dirty="0"/>
              <a:t> neposlušnom djetetu</a:t>
            </a:r>
          </a:p>
          <a:p>
            <a:r>
              <a:rPr lang="hr-HR" dirty="0"/>
              <a:t>neposlušnom ždrijebetu</a:t>
            </a:r>
          </a:p>
          <a:p>
            <a:r>
              <a:rPr lang="hr-HR" dirty="0"/>
              <a:t>sukobu između majke i djeteta</a:t>
            </a:r>
          </a:p>
          <a:p>
            <a:r>
              <a:rPr lang="hr-HR" dirty="0"/>
              <a:t> odgajanju djece </a:t>
            </a:r>
          </a:p>
          <a:p>
            <a:r>
              <a:rPr lang="hr-HR" dirty="0"/>
              <a:t>životinjskom svijetu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25603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A76B7A-7904-46C4-BB1C-195B51EA5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Podrška za razumijevanje odnosa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2898C6C-61F0-4FE6-9F38-FF905B43F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Ishodi</a:t>
            </a:r>
          </a:p>
          <a:p>
            <a:r>
              <a:rPr lang="hr-HR" dirty="0"/>
              <a:t>uvježbavati strategije čitanja (odabirati, podcrtavati i zaokruživati , razmišljati naglas i sažimati)</a:t>
            </a:r>
          </a:p>
          <a:p>
            <a:r>
              <a:rPr lang="hr-HR" dirty="0"/>
              <a:t>objasniti preneseno značenje</a:t>
            </a:r>
          </a:p>
          <a:p>
            <a:r>
              <a:rPr lang="hr-HR" dirty="0"/>
              <a:t>razvijati odgovornost za rad u paru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740243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1098</TotalTime>
  <Words>1432</Words>
  <Application>Microsoft Office PowerPoint</Application>
  <PresentationFormat>Široki zaslon</PresentationFormat>
  <Paragraphs>181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7" baseType="lpstr">
      <vt:lpstr>Arial</vt:lpstr>
      <vt:lpstr>Baskerville Old Face</vt:lpstr>
      <vt:lpstr>Bernard MT Condensed</vt:lpstr>
      <vt:lpstr>Calibri</vt:lpstr>
      <vt:lpstr>Gill Sans MT</vt:lpstr>
      <vt:lpstr>Script MT Bold</vt:lpstr>
      <vt:lpstr>Galerija</vt:lpstr>
      <vt:lpstr>Preneseno značenje i strategije podrške učenicima na ulomku iz romana B. Prosenjaka „Divlji Konj” </vt:lpstr>
      <vt:lpstr>Na početku</vt:lpstr>
      <vt:lpstr>Kvalitativna analiza složenosti tekstova</vt:lpstr>
      <vt:lpstr>Ishodi</vt:lpstr>
      <vt:lpstr>Planirana podrška za učenike (prema modelu postepenog prenošenja odgovornosti)</vt:lpstr>
      <vt:lpstr>Planirana podrška</vt:lpstr>
      <vt:lpstr>Planirana podrška učenicima</vt:lpstr>
      <vt:lpstr>1.sat  Previđanje na temelju naslova i ilustracije</vt:lpstr>
      <vt:lpstr>Podrška za razumijevanje odnosa </vt:lpstr>
      <vt:lpstr>Podrška za razumijevanje odnosa (unutar lika)</vt:lpstr>
      <vt:lpstr>Podrška učenicima za razumijevanje prenesenoga značenja</vt:lpstr>
      <vt:lpstr>Podrška za razumijevanje prenesenoga značenja</vt:lpstr>
      <vt:lpstr>Podrška za karakterizaciju lika   ( uspoređivanje postupaka, osjećaja i stanja)</vt:lpstr>
      <vt:lpstr>Podrška za razumijevanje prenesenoga značenja - zaključno</vt:lpstr>
      <vt:lpstr> 2. sat Podrška za stvaranje osnovne poruke</vt:lpstr>
      <vt:lpstr>2.Sat PRAĆENJE SVOJEGA RAZUMIJEVANJA TEKSTA I SAMOVREDNOVANJE                                od strategija čitanja bio sam uspješan      U prepoznavanju prenesenoga  značenja   </vt:lpstr>
      <vt:lpstr>Vrednovanje prema Barettovoj taksonomiji ishoda za poučavanje i ispitivanje čitanja  2. sat</vt:lpstr>
      <vt:lpstr>Prepoznavanje svojih vještina (vlastitih prednosti)</vt:lpstr>
      <vt:lpstr>Stručna literatura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Dragocjenka Bilović</dc:creator>
  <cp:lastModifiedBy>Dragocjenka Bilović</cp:lastModifiedBy>
  <cp:revision>148</cp:revision>
  <dcterms:created xsi:type="dcterms:W3CDTF">2018-03-09T21:07:07Z</dcterms:created>
  <dcterms:modified xsi:type="dcterms:W3CDTF">2018-03-25T17:08:35Z</dcterms:modified>
</cp:coreProperties>
</file>