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83" r:id="rId22"/>
    <p:sldId id="278" r:id="rId23"/>
    <p:sldId id="279" r:id="rId24"/>
    <p:sldId id="280" r:id="rId25"/>
    <p:sldId id="284" r:id="rId26"/>
    <p:sldId id="282" r:id="rId27"/>
    <p:sldId id="285" r:id="rId2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59" autoAdjust="0"/>
    <p:restoredTop sz="86380" autoAdjust="0"/>
  </p:normalViewPr>
  <p:slideViewPr>
    <p:cSldViewPr>
      <p:cViewPr>
        <p:scale>
          <a:sx n="66" d="100"/>
          <a:sy n="66" d="100"/>
        </p:scale>
        <p:origin x="-127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861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E5301-92C3-4053-8E0F-74E63CDA6F3E}" type="datetimeFigureOut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40BB0-279B-470E-83C1-AFFC28BA13DF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40BB0-279B-470E-83C1-AFFC28BA13DF}" type="slidenum">
              <a:rPr lang="hr-HR" smtClean="0"/>
              <a:pPr/>
              <a:t>27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F73B9-314E-4C6A-9BA8-23E9D67E6ACA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0E1A9-CE66-4574-BD50-F9CA24CA6B13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69D7-577D-48C7-92F8-DB24861E53E9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6A9BD-922C-4A1C-9B7B-179D364A8AE2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969CE-2304-48D0-A5A5-E074F2067EC9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DCD55-5782-436A-B8DE-84D72845B856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629C3-D508-41C3-B5B9-BFB9162DCD1E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F62F7-EE50-40AD-91BC-6DD128D2FF76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D2CE-D8E6-4BCD-920F-9C596BAE4741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372F9-B247-4F93-A7B0-A6637F66E383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CC0E2-7189-4B42-8764-C0418AAE87B3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B56B-1B6A-4621-B75A-9014085DE852}" type="datetime1">
              <a:rPr lang="sr-Latn-CS" smtClean="0"/>
              <a:pPr/>
              <a:t>5.4.2015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4038-8D46-46C9-A774-18BA20FE1007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dirty="0" smtClean="0">
                <a:latin typeface="Harlow Solid Italic" pitchFamily="82" charset="0"/>
              </a:rPr>
              <a:t>Analitički pristup vrednovanju učeničkih sastavaka</a:t>
            </a:r>
            <a:endParaRPr lang="hr-HR" dirty="0">
              <a:latin typeface="Harlow Solid Italic" pitchFamily="82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  <a:cs typeface="Andalus" pitchFamily="18" charset="-78"/>
              </a:rPr>
              <a:t>Županijsko</a:t>
            </a:r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</a:rPr>
              <a:t> stručno vijeće</a:t>
            </a:r>
          </a:p>
          <a:p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</a:rPr>
              <a:t>                 </a:t>
            </a:r>
            <a:r>
              <a:rPr lang="hr-HR" sz="4000" dirty="0" err="1" smtClean="0">
                <a:solidFill>
                  <a:schemeClr val="tx1"/>
                </a:solidFill>
                <a:latin typeface="French Script MT" pitchFamily="66" charset="0"/>
              </a:rPr>
              <a:t>Dragocjenka</a:t>
            </a:r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</a:rPr>
              <a:t> </a:t>
            </a:r>
            <a:r>
              <a:rPr lang="hr-HR" sz="4000" dirty="0" err="1" smtClean="0">
                <a:solidFill>
                  <a:schemeClr val="tx1"/>
                </a:solidFill>
                <a:latin typeface="French Script MT" pitchFamily="66" charset="0"/>
              </a:rPr>
              <a:t>Bilović</a:t>
            </a:r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</a:rPr>
              <a:t>, </a:t>
            </a:r>
            <a:r>
              <a:rPr lang="hr-HR" sz="4000" dirty="0" err="1" smtClean="0">
                <a:solidFill>
                  <a:schemeClr val="tx1"/>
                </a:solidFill>
                <a:latin typeface="French Script MT" pitchFamily="66" charset="0"/>
              </a:rPr>
              <a:t>prof</a:t>
            </a:r>
            <a:r>
              <a:rPr lang="hr-HR" sz="4000" dirty="0" smtClean="0">
                <a:solidFill>
                  <a:schemeClr val="tx1"/>
                </a:solidFill>
                <a:latin typeface="French Script MT" pitchFamily="66" charset="0"/>
              </a:rPr>
              <a:t>.</a:t>
            </a:r>
          </a:p>
          <a:p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Pitanja i prijedlozi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4. Jesu li sve kategorije jednako važne?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Odgovor: </a:t>
            </a:r>
            <a:r>
              <a:rPr lang="hr-HR" b="1" dirty="0" smtClean="0"/>
              <a:t>sve su kategorije jednako važne.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5. Treba li vrednovati izvornost i originalnost ako se ne poučava?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Prijedlog: </a:t>
            </a:r>
            <a:r>
              <a:rPr lang="hr-HR" b="1" dirty="0" smtClean="0"/>
              <a:t>ovisno o obliku.</a:t>
            </a:r>
          </a:p>
          <a:p>
            <a:pPr>
              <a:buNone/>
            </a:pPr>
            <a:r>
              <a:rPr lang="hr-HR" b="1" dirty="0" smtClean="0"/>
              <a:t>Pojašnjenje </a:t>
            </a:r>
            <a:r>
              <a:rPr lang="hr-HR" dirty="0" smtClean="0"/>
              <a:t>za vrednovanje izvornosti iz različitih izvora:</a:t>
            </a:r>
          </a:p>
          <a:p>
            <a:pPr>
              <a:buNone/>
            </a:pPr>
            <a:r>
              <a:rPr lang="hr-HR" b="1" dirty="0" smtClean="0"/>
              <a:t> Izvornost </a:t>
            </a:r>
            <a:r>
              <a:rPr lang="hr-HR" dirty="0" smtClean="0"/>
              <a:t>(originalnost) odnos prema temi i motivima (2,1,0)  </a:t>
            </a:r>
          </a:p>
          <a:p>
            <a:pPr>
              <a:buNone/>
            </a:pPr>
            <a:r>
              <a:rPr lang="hr-HR" dirty="0" smtClean="0"/>
              <a:t>( prema Karol </a:t>
            </a:r>
            <a:r>
              <a:rPr lang="hr-HR" dirty="0" err="1" smtClean="0"/>
              <a:t>Visinko</a:t>
            </a:r>
            <a:r>
              <a:rPr lang="hr-HR" dirty="0" smtClean="0"/>
              <a:t>, Pisanje)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O izvornosti i kreativnosti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hr-HR" dirty="0" smtClean="0"/>
              <a:t>Iz zaključka </a:t>
            </a:r>
            <a:r>
              <a:rPr lang="hr-HR" dirty="0" smtClean="0"/>
              <a:t> </a:t>
            </a:r>
            <a:r>
              <a:rPr lang="hr-HR" b="1" dirty="0" err="1" smtClean="0"/>
              <a:t>V.simpozija</a:t>
            </a:r>
            <a:r>
              <a:rPr lang="hr-HR" b="1" dirty="0" smtClean="0"/>
              <a:t> </a:t>
            </a:r>
            <a:r>
              <a:rPr lang="hr-HR" dirty="0" smtClean="0"/>
              <a:t>učitelja i nastavnika hrvatskoga jezika: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§"/>
            </a:pPr>
            <a:r>
              <a:rPr lang="hr-HR" b="1" dirty="0" smtClean="0"/>
              <a:t>Renata </a:t>
            </a:r>
            <a:r>
              <a:rPr lang="hr-HR" b="1" dirty="0" err="1" smtClean="0"/>
              <a:t>Gelb</a:t>
            </a:r>
            <a:r>
              <a:rPr lang="hr-HR" b="1" dirty="0" smtClean="0"/>
              <a:t> </a:t>
            </a:r>
            <a:r>
              <a:rPr lang="hr-HR" dirty="0" smtClean="0"/>
              <a:t>pozvala je na osvješćivanje kategorije kreativnosti kao složene kognitivne pojavnosti koja se ne smije zanemariti, ali ni koristiti kao komponenta vrednovanja ako se sustavno nije poticao njezin razvoj.</a:t>
            </a:r>
          </a:p>
          <a:p>
            <a:pPr>
              <a:buFont typeface="Wingdings" pitchFamily="2" charset="2"/>
              <a:buChar char="§"/>
            </a:pPr>
            <a:endParaRPr lang="hr-HR" dirty="0" smtClean="0"/>
          </a:p>
          <a:p>
            <a:pPr>
              <a:buFont typeface="Wingdings" pitchFamily="2" charset="2"/>
              <a:buChar char="§"/>
            </a:pPr>
            <a:r>
              <a:rPr lang="hr-HR" dirty="0" err="1" smtClean="0"/>
              <a:t>Opisnike</a:t>
            </a:r>
            <a:r>
              <a:rPr lang="hr-HR" dirty="0" smtClean="0"/>
              <a:t> treba dogovoriti za svaki zadatak. Treba vrednovati ono što se poučava (primjerice, maštovitost i kreativnost vrednuju se </a:t>
            </a:r>
            <a:r>
              <a:rPr lang="hr-HR" b="1" dirty="0" smtClean="0"/>
              <a:t>ako se poučavaju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O izvornosti i kreativnosti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hr-HR" dirty="0" smtClean="0"/>
              <a:t> “ Osim toga, učitelj neće zanemariti i učenikovu kreativnost, asocijativne sposobnosti, maštovitost, što valja nagraditi pohvaliti (bez obzira na možda velik broj jezičnih pogrešaka u sastavu).”</a:t>
            </a:r>
          </a:p>
          <a:p>
            <a:pPr>
              <a:buNone/>
            </a:pPr>
            <a:r>
              <a:rPr lang="hr-HR" b="1" dirty="0" smtClean="0"/>
              <a:t>                                     (Dunja Pavličević-Franić)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“ Pismenost nije gotov dar. Ona je rezultat dugotrajnog, kontinuiranog učenja i vježbanja”</a:t>
            </a:r>
          </a:p>
          <a:p>
            <a:pPr>
              <a:buNone/>
            </a:pPr>
            <a:r>
              <a:rPr lang="hr-HR" b="1" dirty="0" smtClean="0"/>
              <a:t>                                     ( Dragutin Rosandić)</a:t>
            </a:r>
            <a:endParaRPr lang="hr-HR" b="1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800" dirty="0" smtClean="0">
                <a:latin typeface="Elephant" pitchFamily="18" charset="0"/>
              </a:rPr>
              <a:t>Zajednički europski referentni okvir za jezike: učenje, poučavanje vrednovanje</a:t>
            </a:r>
            <a:endParaRPr lang="hr-HR" sz="2800" dirty="0">
              <a:latin typeface="Elephant" pitchFamily="18" charset="0"/>
            </a:endParaRPr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KREATIVNO PISANJE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dirty="0" smtClean="0"/>
              <a:t>C2</a:t>
            </a:r>
          </a:p>
          <a:p>
            <a:pPr>
              <a:buNone/>
            </a:pPr>
            <a:r>
              <a:rPr lang="hr-HR" sz="2000" dirty="0" smtClean="0"/>
              <a:t>Može pisati , jasne, tečne vrlo zanimljive priče ili opisati iskustva stilom koji odgovara odabranom žanru.</a:t>
            </a:r>
          </a:p>
          <a:p>
            <a:pPr>
              <a:buNone/>
            </a:pPr>
            <a:r>
              <a:rPr lang="hr-HR" sz="2000" dirty="0" smtClean="0"/>
              <a:t>C2</a:t>
            </a:r>
          </a:p>
          <a:p>
            <a:pPr>
              <a:buNone/>
            </a:pPr>
            <a:r>
              <a:rPr lang="hr-HR" sz="2000" dirty="0" smtClean="0"/>
              <a:t>Može pisati jasne, detaljne dobro strukturirane i razrađene opise i maštovite tekstove sigurnim, osobnim , prirodnim stilom, prilagođenim čitateljima kojima su namijenjeni.</a:t>
            </a:r>
          </a:p>
          <a:p>
            <a:pPr>
              <a:buNone/>
            </a:pPr>
            <a:r>
              <a:rPr lang="hr-HR" sz="2000" dirty="0" smtClean="0"/>
              <a:t>(iskusni korisnik)</a:t>
            </a:r>
          </a:p>
        </p:txBody>
      </p:sp>
      <p:sp>
        <p:nvSpPr>
          <p:cNvPr id="9" name="Rezervirano mjesto teksta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smtClean="0"/>
              <a:t>KREATIVNO PISANJE</a:t>
            </a:r>
            <a:endParaRPr lang="hr-HR" dirty="0"/>
          </a:p>
        </p:txBody>
      </p:sp>
      <p:sp>
        <p:nvSpPr>
          <p:cNvPr id="10" name="Rezervirano mjesto sadržaja 9"/>
          <p:cNvSpPr>
            <a:spLocks noGrp="1"/>
          </p:cNvSpPr>
          <p:nvPr>
            <p:ph sz="quarter" idx="4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B2</a:t>
            </a:r>
          </a:p>
          <a:p>
            <a:pPr>
              <a:buNone/>
            </a:pPr>
            <a:r>
              <a:rPr lang="hr-HR" sz="2000" dirty="0" smtClean="0"/>
              <a:t>Može pisati jasne, detaljne opise istinitih ili izmišljenih događaja i iskustava povezujući ideje u jasan, čitak tekst, poštujući konvencije odabranog žanra.</a:t>
            </a:r>
          </a:p>
          <a:p>
            <a:pPr>
              <a:buNone/>
            </a:pPr>
            <a:r>
              <a:rPr lang="hr-HR" sz="2000" dirty="0" smtClean="0"/>
              <a:t>B1</a:t>
            </a:r>
          </a:p>
          <a:p>
            <a:pPr>
              <a:buNone/>
            </a:pPr>
            <a:r>
              <a:rPr lang="hr-HR" sz="2000" dirty="0" smtClean="0"/>
              <a:t>Može izravno i detaljno pisati o nizu tema s područja interesa. Može pisati o svojim iskustvima u obliku jednostavnog, čitkog teksta, opisujući svoje osjećaje i reakcije. Može ispričati priču.</a:t>
            </a:r>
          </a:p>
          <a:p>
            <a:pPr>
              <a:buNone/>
            </a:pPr>
            <a:r>
              <a:rPr lang="hr-HR" sz="2000" dirty="0" smtClean="0"/>
              <a:t>(samostalni korisnik)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dirty="0" smtClean="0"/>
              <a:t>U Otočcu 16. travnja 2015.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Pitanja i preporuke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6. Treba li razdvajati čitljivost grafijskog sustava i urednost teksta ?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Prijedlog: </a:t>
            </a:r>
            <a:r>
              <a:rPr lang="hr-HR" dirty="0" smtClean="0"/>
              <a:t>razvidnost kompozicije sastavka, čitljivost, slovni sustav.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7. Preporuka: </a:t>
            </a:r>
            <a:r>
              <a:rPr lang="hr-HR" dirty="0" smtClean="0"/>
              <a:t>više bi truda trebalo uložiti u formuliranje </a:t>
            </a:r>
            <a:r>
              <a:rPr lang="hr-HR" dirty="0" err="1" smtClean="0"/>
              <a:t>opisnika</a:t>
            </a:r>
            <a:r>
              <a:rPr lang="hr-HR" dirty="0" smtClean="0"/>
              <a:t> za </a:t>
            </a:r>
            <a:r>
              <a:rPr lang="hr-HR" b="1" dirty="0" smtClean="0"/>
              <a:t>sadržaj</a:t>
            </a:r>
            <a:r>
              <a:rPr lang="hr-HR" dirty="0" smtClean="0"/>
              <a:t> jer se po tomu, osim po stilu, </a:t>
            </a:r>
            <a:r>
              <a:rPr lang="hr-HR" b="1" dirty="0" smtClean="0"/>
              <a:t>oblici </a:t>
            </a:r>
            <a:r>
              <a:rPr lang="hr-HR" dirty="0" smtClean="0"/>
              <a:t>najviše međusobno </a:t>
            </a:r>
            <a:r>
              <a:rPr lang="hr-HR" b="1" dirty="0" smtClean="0"/>
              <a:t>razlikuju.</a:t>
            </a:r>
            <a:r>
              <a:rPr lang="hr-HR" dirty="0" smtClean="0"/>
              <a:t> Sadržaj mora biti </a:t>
            </a:r>
            <a:r>
              <a:rPr lang="hr-HR" b="1" dirty="0" smtClean="0"/>
              <a:t>razrađen.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Pitanja i preporuke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8. Preporuka: </a:t>
            </a:r>
            <a:r>
              <a:rPr lang="hr-HR" dirty="0" smtClean="0"/>
              <a:t>više bi truda trebalo uložiti u formuliranje </a:t>
            </a:r>
            <a:r>
              <a:rPr lang="hr-HR" dirty="0" err="1" smtClean="0"/>
              <a:t>opisnika</a:t>
            </a:r>
            <a:r>
              <a:rPr lang="hr-HR" dirty="0" smtClean="0"/>
              <a:t> za </a:t>
            </a:r>
            <a:r>
              <a:rPr lang="hr-HR" b="1" dirty="0" smtClean="0"/>
              <a:t>stil </a:t>
            </a:r>
            <a:r>
              <a:rPr lang="hr-HR" dirty="0" smtClean="0"/>
              <a:t>(rječnik rečenica)</a:t>
            </a:r>
            <a:r>
              <a:rPr lang="hr-HR" dirty="0" err="1" smtClean="0"/>
              <a:t>.Trebalo</a:t>
            </a:r>
            <a:r>
              <a:rPr lang="hr-HR" dirty="0" smtClean="0"/>
              <a:t> bi unijeti </a:t>
            </a:r>
            <a:r>
              <a:rPr lang="hr-HR" dirty="0" err="1" smtClean="0"/>
              <a:t>opisnike</a:t>
            </a:r>
            <a:r>
              <a:rPr lang="hr-HR" dirty="0" smtClean="0"/>
              <a:t> o tome je li autor prilagodio svoj izričaj obliku i publici kojoj se obraća.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9. Preporuka: </a:t>
            </a:r>
            <a:r>
              <a:rPr lang="hr-HR" dirty="0" smtClean="0"/>
              <a:t>ako ne možemo izbjeći pretežito i potpuno u gramatici i pravopisu onda te </a:t>
            </a:r>
            <a:r>
              <a:rPr lang="hr-HR" dirty="0" err="1" smtClean="0"/>
              <a:t>opisnike</a:t>
            </a:r>
            <a:r>
              <a:rPr lang="hr-HR" dirty="0" smtClean="0"/>
              <a:t> treba konkretizirati </a:t>
            </a:r>
            <a:r>
              <a:rPr lang="hr-HR" b="1" dirty="0" smtClean="0"/>
              <a:t>brojem pogrešaka.</a:t>
            </a:r>
          </a:p>
          <a:p>
            <a:pPr>
              <a:buNone/>
            </a:pPr>
            <a:r>
              <a:rPr lang="hr-HR" dirty="0" smtClean="0"/>
              <a:t>    2   (1-2),   1 ( 3-6),   više od 6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Pitanja i prijedlozi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1o. Ide li rečenica u gramatiku ili stil ili jedno i drugo?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Prijedlog:</a:t>
            </a:r>
            <a:r>
              <a:rPr lang="hr-HR" dirty="0" smtClean="0"/>
              <a:t> </a:t>
            </a:r>
            <a:r>
              <a:rPr lang="hr-HR" b="1" dirty="0" smtClean="0"/>
              <a:t>jedno i drugo.</a:t>
            </a:r>
          </a:p>
          <a:p>
            <a:pPr>
              <a:buNone/>
            </a:pPr>
            <a:r>
              <a:rPr lang="hr-HR" dirty="0" smtClean="0"/>
              <a:t>11. Treba li uvoditi uvjetne kategorije?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Prijedlog: </a:t>
            </a:r>
            <a:r>
              <a:rPr lang="hr-HR" b="1" dirty="0" smtClean="0"/>
              <a:t>nije potrebno.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Primjer iz prakse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hr-HR" sz="3600" dirty="0" smtClean="0">
                <a:latin typeface="Arial Black" pitchFamily="34" charset="0"/>
              </a:rPr>
              <a:t>                  Pogled na </a:t>
            </a:r>
            <a:r>
              <a:rPr lang="hr-HR" sz="3600" dirty="0" err="1" smtClean="0">
                <a:latin typeface="Arial Black" pitchFamily="34" charset="0"/>
              </a:rPr>
              <a:t>opisnike</a:t>
            </a:r>
            <a:r>
              <a:rPr lang="hr-HR" sz="3600" dirty="0" smtClean="0">
                <a:latin typeface="Arial Black" pitchFamily="34" charset="0"/>
              </a:rPr>
              <a:t> iz učeničke perspektive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sz="3800" dirty="0" smtClean="0"/>
              <a:t>Primjer pokazuje kako su učenici sami ispravljali svoj sastavak.</a:t>
            </a:r>
          </a:p>
          <a:p>
            <a:pPr>
              <a:buNone/>
            </a:pPr>
            <a:r>
              <a:rPr lang="hr-HR" sz="3800" b="1" dirty="0" smtClean="0"/>
              <a:t>                        Vježba: </a:t>
            </a:r>
            <a:r>
              <a:rPr lang="hr-HR" sz="3800" dirty="0" smtClean="0"/>
              <a:t>priča s opisom i </a:t>
            </a:r>
            <a:r>
              <a:rPr lang="hr-HR" sz="3800" dirty="0" smtClean="0"/>
              <a:t>dijalogom</a:t>
            </a:r>
            <a:endParaRPr lang="hr-HR" sz="3800" dirty="0" smtClean="0"/>
          </a:p>
          <a:p>
            <a:pPr>
              <a:buNone/>
            </a:pPr>
            <a:r>
              <a:rPr lang="hr-HR" sz="3800" dirty="0" smtClean="0"/>
              <a:t>                        </a:t>
            </a:r>
            <a:r>
              <a:rPr lang="hr-HR" sz="3800" b="1" dirty="0" smtClean="0"/>
              <a:t>Oblik: </a:t>
            </a:r>
            <a:r>
              <a:rPr lang="hr-HR" sz="3800" dirty="0" smtClean="0"/>
              <a:t>opis i dijalog u pripovijedanju</a:t>
            </a:r>
          </a:p>
          <a:p>
            <a:pPr>
              <a:buNone/>
            </a:pPr>
            <a:endParaRPr lang="hr-HR" sz="3800" dirty="0" smtClean="0"/>
          </a:p>
          <a:p>
            <a:pPr>
              <a:buNone/>
            </a:pPr>
            <a:r>
              <a:rPr lang="hr-HR" sz="3800" dirty="0" smtClean="0"/>
              <a:t>  U predlošku su izdvojeni  </a:t>
            </a:r>
            <a:r>
              <a:rPr lang="hr-HR" sz="3800" dirty="0" err="1" smtClean="0"/>
              <a:t>opisnici</a:t>
            </a:r>
            <a:r>
              <a:rPr lang="hr-HR" sz="3800" dirty="0" smtClean="0"/>
              <a:t> samo za </a:t>
            </a:r>
            <a:r>
              <a:rPr lang="hr-HR" sz="3800" b="1" dirty="0" smtClean="0"/>
              <a:t>sadržaj.</a:t>
            </a:r>
          </a:p>
          <a:p>
            <a:pPr>
              <a:buNone/>
            </a:pPr>
            <a:r>
              <a:rPr lang="hr-HR" sz="3800" dirty="0" smtClean="0"/>
              <a:t>  </a:t>
            </a:r>
            <a:r>
              <a:rPr lang="hr-HR" sz="3800" dirty="0" err="1" smtClean="0"/>
              <a:t>Opisnici</a:t>
            </a:r>
            <a:r>
              <a:rPr lang="hr-HR" sz="3800" dirty="0" smtClean="0"/>
              <a:t> su prilagođeni dobi učenika sedmih razreda</a:t>
            </a:r>
            <a:r>
              <a:rPr lang="hr-HR" sz="3800" dirty="0" smtClean="0"/>
              <a:t>.</a:t>
            </a:r>
          </a:p>
          <a:p>
            <a:pPr>
              <a:buNone/>
            </a:pPr>
            <a:r>
              <a:rPr lang="hr-HR" sz="3800" dirty="0" smtClean="0"/>
              <a:t> </a:t>
            </a:r>
            <a:r>
              <a:rPr lang="hr-HR" sz="3800" dirty="0" smtClean="0"/>
              <a:t> </a:t>
            </a:r>
            <a:r>
              <a:rPr lang="hr-HR" sz="3800" dirty="0" err="1" smtClean="0"/>
              <a:t>Opisnici</a:t>
            </a:r>
            <a:r>
              <a:rPr lang="hr-HR" sz="3800" dirty="0" smtClean="0"/>
              <a:t> su namijenjeni samo učenicima u </a:t>
            </a:r>
            <a:r>
              <a:rPr lang="hr-HR" sz="3800" smtClean="0"/>
              <a:t>svrhu istraživanja.</a:t>
            </a:r>
            <a:endParaRPr lang="hr-HR" sz="3800" dirty="0" smtClean="0"/>
          </a:p>
          <a:p>
            <a:pPr>
              <a:buNone/>
            </a:pPr>
            <a:endParaRPr lang="hr-HR" sz="3800" dirty="0" smtClean="0"/>
          </a:p>
          <a:p>
            <a:pPr>
              <a:buNone/>
            </a:pPr>
            <a:r>
              <a:rPr lang="hr-HR" sz="3800" b="1" dirty="0" smtClean="0"/>
              <a:t>       Cilj:</a:t>
            </a:r>
          </a:p>
          <a:p>
            <a:pPr>
              <a:buFont typeface="Wingdings" pitchFamily="2" charset="2"/>
              <a:buChar char="Ø"/>
            </a:pPr>
            <a:r>
              <a:rPr lang="hr-HR" sz="3800" dirty="0" smtClean="0"/>
              <a:t>  samostalno odrediti stupanj uspješnosti brojem bodova</a:t>
            </a:r>
          </a:p>
          <a:p>
            <a:pPr>
              <a:buFont typeface="Wingdings" pitchFamily="2" charset="2"/>
              <a:buChar char="Ø"/>
            </a:pPr>
            <a:r>
              <a:rPr lang="hr-HR" sz="3800" dirty="0" smtClean="0"/>
              <a:t> usporediti broj bodova s učiteljevim</a:t>
            </a:r>
          </a:p>
          <a:p>
            <a:pPr>
              <a:buFont typeface="Wingdings" pitchFamily="2" charset="2"/>
              <a:buChar char="Ø"/>
            </a:pPr>
            <a:r>
              <a:rPr lang="hr-HR" sz="3800" dirty="0" smtClean="0"/>
              <a:t> raščlaniti pripovjedne tehnike</a:t>
            </a:r>
          </a:p>
          <a:p>
            <a:pPr>
              <a:buNone/>
            </a:pPr>
            <a:r>
              <a:rPr lang="hr-HR" sz="3800" dirty="0" smtClean="0"/>
              <a:t>     </a:t>
            </a:r>
            <a:endParaRPr lang="hr-HR" sz="3800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Sadržaj i kompozicija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  strukturne značajke oblika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hr-HR" dirty="0" smtClean="0"/>
              <a:t>najava teme i povoda za priču</a:t>
            </a:r>
          </a:p>
          <a:p>
            <a:pPr marL="457200" indent="-457200">
              <a:buAutoNum type="arabicPeriod"/>
            </a:pPr>
            <a:r>
              <a:rPr lang="hr-HR" dirty="0" smtClean="0"/>
              <a:t>otkrivanje pojedinosti radnje, uvođenje dijaloga u priču, oblikovanje lika u kontekstu sadašnjosti i prošlosti</a:t>
            </a:r>
          </a:p>
          <a:p>
            <a:pPr marL="457200" indent="-457200">
              <a:buAutoNum type="arabicPeriod"/>
            </a:pPr>
            <a:r>
              <a:rPr lang="hr-HR" dirty="0" smtClean="0"/>
              <a:t>opis prostora, lokalizacija mjesta (zapažanje pojedinosti izgleda glavne ulice, trga i zdanja, zapažanje promjena u vremenu i prostoru)</a:t>
            </a:r>
          </a:p>
          <a:p>
            <a:pPr marL="457200" indent="-457200">
              <a:buAutoNum type="arabicPeriod"/>
            </a:pPr>
            <a:r>
              <a:rPr lang="hr-HR" dirty="0" smtClean="0"/>
              <a:t>zaključna misao , poruka sastavka povezana s povodom za priču</a:t>
            </a:r>
            <a:endParaRPr lang="hr-HR" dirty="0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      </a:t>
            </a:r>
            <a:r>
              <a:rPr lang="hr-HR" dirty="0" err="1" smtClean="0"/>
              <a:t>opisnici</a:t>
            </a:r>
            <a:r>
              <a:rPr lang="hr-HR" dirty="0" smtClean="0"/>
              <a:t> za učenike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4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hr-HR" sz="2300" dirty="0" smtClean="0"/>
              <a:t>         </a:t>
            </a:r>
            <a:r>
              <a:rPr lang="hr-HR" sz="2200" dirty="0" smtClean="0"/>
              <a:t>Naveo sam motiv i povod za priču. Ispripovijedao sam zamišljeni susret  s likom iz prošlosti rabeći dijalog. Detaljno sam opisao nekadašnji izgled glavne ulice,naveo sam pojedinosti nekadašnjeg i sadašnjeg izgleda starih zdanja. Povezao sam uvod sa završetkom priče i napisao svoju poruku čitateljima</a:t>
            </a:r>
            <a:r>
              <a:rPr lang="hr-HR" sz="2200" b="1" dirty="0" smtClean="0"/>
              <a:t>.     (  3 )</a:t>
            </a:r>
          </a:p>
          <a:p>
            <a:pPr>
              <a:buNone/>
            </a:pPr>
            <a:endParaRPr lang="hr-HR" sz="2200" dirty="0" smtClean="0"/>
          </a:p>
          <a:p>
            <a:pPr>
              <a:buNone/>
            </a:pPr>
            <a:r>
              <a:rPr lang="hr-HR" sz="2200" dirty="0" smtClean="0"/>
              <a:t>        Počeo sam pripovijedati priču bez uvoda. Opisao sam samo neke motive. Nisam precizirao mjesto i vrijeme radnje. Pisao sam dijaloge nepovezane s radnjom. U zaključku sam iznio svoje mišljenje,ali ga nisam povezao sa sadržajem</a:t>
            </a:r>
            <a:r>
              <a:rPr lang="hr-HR" sz="2200" b="1" dirty="0" smtClean="0"/>
              <a:t>.     ( 2 )    </a:t>
            </a:r>
          </a:p>
          <a:p>
            <a:pPr>
              <a:buNone/>
            </a:pPr>
            <a:endParaRPr lang="hr-HR" sz="2500" dirty="0" smtClean="0"/>
          </a:p>
          <a:p>
            <a:pPr>
              <a:buNone/>
            </a:pPr>
            <a:r>
              <a:rPr lang="hr-HR" sz="2200" dirty="0" smtClean="0"/>
              <a:t>        Pripovijedao sam ono što sam čuo od drugih, a ne ono što  sam zapazio . Nisam rabio dijalog. Napisao sam završetak koji se može odnositi na bilo koju temu. Priča mi je nepovezana</a:t>
            </a:r>
            <a:r>
              <a:rPr lang="hr-HR" sz="2200" b="1" dirty="0" smtClean="0"/>
              <a:t>.  (1 )</a:t>
            </a:r>
          </a:p>
          <a:p>
            <a:pPr>
              <a:buNone/>
            </a:pPr>
            <a:endParaRPr lang="hr-HR" sz="2200" dirty="0" smtClean="0"/>
          </a:p>
          <a:p>
            <a:pPr>
              <a:buNone/>
            </a:pPr>
            <a:r>
              <a:rPr lang="hr-HR" sz="2200" dirty="0" smtClean="0"/>
              <a:t>        Prepričao sam izmišljenu priču koja ima veze s temom, ali radnja nije ostvarena kroz dijalog i opis.</a:t>
            </a:r>
          </a:p>
          <a:p>
            <a:pPr>
              <a:buNone/>
            </a:pPr>
            <a:r>
              <a:rPr lang="hr-HR" sz="2200" b="1" dirty="0" smtClean="0"/>
              <a:t>            (  O ) </a:t>
            </a:r>
            <a:endParaRPr lang="hr-HR" sz="2200" b="1" dirty="0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Rezultati ispravljanja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 </a:t>
            </a:r>
            <a:r>
              <a:rPr lang="hr-HR" b="1" dirty="0" smtClean="0"/>
              <a:t>Ukupan broj učenika u razredu: 19 učenika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Zadaću je pisalo : </a:t>
            </a:r>
            <a:r>
              <a:rPr lang="hr-HR" b="1" dirty="0" smtClean="0"/>
              <a:t>18 učenika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Dva boda zaokružilo je : </a:t>
            </a:r>
            <a:r>
              <a:rPr lang="hr-HR" b="1" dirty="0" smtClean="0"/>
              <a:t>13 učenika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Tri boda zaokružilo je : </a:t>
            </a:r>
            <a:r>
              <a:rPr lang="hr-HR" b="1" dirty="0" smtClean="0"/>
              <a:t>4 učenika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Jedan bod zaokružio je : </a:t>
            </a:r>
            <a:r>
              <a:rPr lang="hr-HR" b="1" dirty="0" smtClean="0"/>
              <a:t>1 učenik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 Nula bodova nije zaokružio niti jedan učenik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  U bodovanju s učiteljicom složilo se </a:t>
            </a:r>
            <a:r>
              <a:rPr lang="hr-HR" b="1" dirty="0" smtClean="0"/>
              <a:t>16 učenika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  Dvoje učenika nije imalo osnove za 3 boda</a:t>
            </a:r>
          </a:p>
          <a:p>
            <a:pPr>
              <a:buNone/>
            </a:pPr>
            <a:r>
              <a:rPr lang="hr-HR" dirty="0" smtClean="0"/>
              <a:t>  </a:t>
            </a:r>
            <a:r>
              <a:rPr lang="hr-HR" b="1" dirty="0" smtClean="0"/>
              <a:t>Cilj</a:t>
            </a:r>
            <a:r>
              <a:rPr lang="hr-HR" dirty="0" smtClean="0"/>
              <a:t> eksperimenta ostvaren je </a:t>
            </a:r>
            <a:r>
              <a:rPr lang="hr-HR" b="1" dirty="0" smtClean="0"/>
              <a:t>visokom razinom podudarnosti </a:t>
            </a:r>
            <a:r>
              <a:rPr lang="hr-HR" dirty="0" smtClean="0"/>
              <a:t>što se tiče bodovanja i potpunim zadovoljstvom učenika prema načinu vrednovanja  sastavaka.</a:t>
            </a:r>
          </a:p>
          <a:p>
            <a:pPr>
              <a:buNone/>
            </a:pPr>
            <a:r>
              <a:rPr lang="hr-HR" dirty="0" smtClean="0"/>
              <a:t>   U ovom eksperimentu učitelj zapaža pozitivnu </a:t>
            </a:r>
            <a:r>
              <a:rPr lang="hr-HR" b="1" dirty="0" smtClean="0"/>
              <a:t>samokritičnost i objektivnost  </a:t>
            </a:r>
            <a:r>
              <a:rPr lang="hr-HR" dirty="0" smtClean="0"/>
              <a:t>u pojedinačnoj </a:t>
            </a:r>
            <a:r>
              <a:rPr lang="hr-HR" b="1" dirty="0" smtClean="0"/>
              <a:t>odgovornosti </a:t>
            </a:r>
            <a:r>
              <a:rPr lang="hr-HR" dirty="0" smtClean="0"/>
              <a:t>učenika i korektnost unutar razredne zajednice.</a:t>
            </a:r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Andalus" pitchFamily="18" charset="-78"/>
                <a:cs typeface="Andalus" pitchFamily="18" charset="-78"/>
              </a:rPr>
              <a:t>Svrha i ciljevi stručnog skupa</a:t>
            </a:r>
            <a:endParaRPr lang="hr-H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hr-HR" dirty="0" smtClean="0"/>
              <a:t> osvijestiti važnost i potrebu poučavanja različitih oblika pisanog jezičnoga izražavanja u osnovnoj školi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izrađivati </a:t>
            </a:r>
            <a:r>
              <a:rPr lang="hr-HR" dirty="0" err="1" smtClean="0"/>
              <a:t>opisnike</a:t>
            </a:r>
            <a:r>
              <a:rPr lang="hr-HR" dirty="0" smtClean="0"/>
              <a:t> za različite oblike pisanog izražavanja (subjektivni opis, </a:t>
            </a:r>
            <a:r>
              <a:rPr lang="hr-HR" dirty="0" err="1" smtClean="0"/>
              <a:t>portert</a:t>
            </a:r>
            <a:r>
              <a:rPr lang="hr-HR" dirty="0" smtClean="0"/>
              <a:t>, komentar, problemski članak, prikaz)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primijeniti </a:t>
            </a:r>
            <a:r>
              <a:rPr lang="hr-HR" dirty="0" err="1" smtClean="0"/>
              <a:t>opisnike</a:t>
            </a:r>
            <a:r>
              <a:rPr lang="hr-HR" dirty="0" smtClean="0"/>
              <a:t> u vrednovanju učeničkih sastavaka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  Izrada </a:t>
            </a:r>
            <a:r>
              <a:rPr lang="hr-HR" dirty="0" err="1" smtClean="0">
                <a:latin typeface="Elephant" pitchFamily="18" charset="0"/>
              </a:rPr>
              <a:t>opisnika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b="1" dirty="0" smtClean="0">
                <a:latin typeface="Andalus" pitchFamily="18" charset="-78"/>
                <a:cs typeface="Andalus" pitchFamily="18" charset="-78"/>
              </a:rPr>
              <a:t>             Operacionalizirani ciljevi </a:t>
            </a:r>
          </a:p>
          <a:p>
            <a:pPr>
              <a:buNone/>
            </a:pPr>
            <a:r>
              <a:rPr lang="hr-HR" dirty="0" smtClean="0"/>
              <a:t>     Učitelji će: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osvijestiti važnost standardizacije </a:t>
            </a:r>
            <a:r>
              <a:rPr lang="hr-HR" dirty="0" err="1" smtClean="0"/>
              <a:t>opisnika</a:t>
            </a:r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zajednički usklađivati stavove i mišljenja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primijeniti dogovorene preporuke i prijedloge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izrađivati </a:t>
            </a:r>
            <a:r>
              <a:rPr lang="hr-HR" dirty="0" err="1" smtClean="0"/>
              <a:t>opisnike</a:t>
            </a:r>
            <a:r>
              <a:rPr lang="hr-HR" dirty="0" smtClean="0"/>
              <a:t> za pojedine oblike jezičnoga izražavanja</a:t>
            </a:r>
          </a:p>
          <a:p>
            <a:pPr>
              <a:buFont typeface="Wingdings" pitchFamily="2" charset="2"/>
              <a:buChar char="q"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q"/>
            </a:pPr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301038" cy="15716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RADIONICA – IZRADA OPISNIKA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71472" y="314324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sz="2400" dirty="0" smtClean="0"/>
              <a:t>        Subjektivni opis      - </a:t>
            </a:r>
            <a:r>
              <a:rPr lang="hr-HR" sz="2400" dirty="0" err="1" smtClean="0"/>
              <a:t>Mia</a:t>
            </a:r>
            <a:r>
              <a:rPr lang="hr-HR" sz="2400" dirty="0" smtClean="0"/>
              <a:t> </a:t>
            </a:r>
            <a:r>
              <a:rPr lang="hr-HR" sz="2400" dirty="0" err="1" smtClean="0"/>
              <a:t>Bilović</a:t>
            </a:r>
            <a:r>
              <a:rPr lang="hr-HR" sz="2400" dirty="0" smtClean="0"/>
              <a:t> </a:t>
            </a:r>
            <a:r>
              <a:rPr lang="hr-HR" sz="2400" dirty="0" err="1" smtClean="0"/>
              <a:t>Peitel</a:t>
            </a:r>
            <a:endParaRPr lang="hr-HR" sz="2400" dirty="0" smtClean="0"/>
          </a:p>
          <a:p>
            <a:pPr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Portret                      - Dragica Uzelac</a:t>
            </a:r>
          </a:p>
          <a:p>
            <a:pPr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Komentar                 - </a:t>
            </a:r>
            <a:r>
              <a:rPr lang="hr-HR" sz="2400" dirty="0" err="1" smtClean="0"/>
              <a:t>Dragocjenka</a:t>
            </a:r>
            <a:r>
              <a:rPr lang="hr-HR" sz="2400" dirty="0" smtClean="0"/>
              <a:t> </a:t>
            </a:r>
            <a:r>
              <a:rPr lang="hr-HR" sz="2400" dirty="0" err="1" smtClean="0"/>
              <a:t>Bilović</a:t>
            </a:r>
            <a:endParaRPr lang="hr-HR" sz="2400" dirty="0" smtClean="0"/>
          </a:p>
          <a:p>
            <a:pPr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Problemski članak  - Renata Milković</a:t>
            </a:r>
          </a:p>
          <a:p>
            <a:pPr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                                    Domazet</a:t>
            </a:r>
          </a:p>
          <a:p>
            <a:pPr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   Prikaz                       - Kristina  </a:t>
            </a:r>
            <a:r>
              <a:rPr lang="hr-HR" sz="2400" dirty="0" err="1" smtClean="0"/>
              <a:t>Poznanović</a:t>
            </a:r>
            <a:endParaRPr lang="hr-HR" sz="2400" dirty="0" smtClean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Tijek radionice  -uvodni dio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14450" lvl="2" indent="-514350">
              <a:buNone/>
            </a:pPr>
            <a:r>
              <a:rPr lang="hr-HR" b="1" dirty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              PODJELA U SKUPINE PREMA OBLICIMA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 pojedinačno pisanje obrazovnih ishoda za oblik skupine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usklađivanje ishoda s voditeljicom skupine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pojedinačno pisanje natuknica za </a:t>
            </a:r>
            <a:r>
              <a:rPr lang="hr-HR" dirty="0" err="1" smtClean="0"/>
              <a:t>opisnike</a:t>
            </a:r>
            <a:endParaRPr lang="hr-HR" dirty="0" smtClean="0"/>
          </a:p>
          <a:p>
            <a:pPr marL="514350" indent="-514350">
              <a:buAutoNum type="arabicPeriod" startAt="5"/>
            </a:pPr>
            <a:r>
              <a:rPr lang="hr-HR" dirty="0" smtClean="0"/>
              <a:t>pojedinačno čitanje zadaćnica</a:t>
            </a:r>
          </a:p>
          <a:p>
            <a:pPr marL="514350" indent="-514350">
              <a:buAutoNum type="arabicPeriod" startAt="5"/>
            </a:pPr>
            <a:r>
              <a:rPr lang="hr-HR" dirty="0" smtClean="0"/>
              <a:t>ocjenjivanje </a:t>
            </a:r>
          </a:p>
          <a:p>
            <a:pPr marL="514350" indent="-514350">
              <a:buAutoNum type="arabicPeriod" startAt="5"/>
            </a:pPr>
            <a:r>
              <a:rPr lang="hr-HR" dirty="0" smtClean="0"/>
              <a:t>usmeno iznošenje i obrazlaganje ocjene</a:t>
            </a:r>
          </a:p>
          <a:p>
            <a:pPr marL="514350" indent="-514350">
              <a:buAutoNum type="arabicPeriod" startAt="5"/>
            </a:pPr>
            <a:r>
              <a:rPr lang="hr-HR" dirty="0" smtClean="0"/>
              <a:t>razmatranje kriterija vrednovanja</a:t>
            </a:r>
          </a:p>
          <a:p>
            <a:pPr marL="514350" indent="-514350">
              <a:buAutoNum type="arabicPeriod" startAt="5"/>
            </a:pPr>
            <a:endParaRPr lang="hr-HR" dirty="0" smtClean="0"/>
          </a:p>
          <a:p>
            <a:pPr marL="514350" indent="-514350">
              <a:buAutoNum type="arabicPeriod" startAt="5"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r-HR" dirty="0" smtClean="0">
                <a:latin typeface="Elephant" pitchFamily="18" charset="0"/>
              </a:rPr>
              <a:t>Središnji dio             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9"/>
            </a:pPr>
            <a:r>
              <a:rPr lang="hr-HR" sz="2800" dirty="0" smtClean="0"/>
              <a:t>   voditeljica  uspoređuje odstupanja</a:t>
            </a:r>
          </a:p>
          <a:p>
            <a:pPr marL="514350" indent="-514350">
              <a:buAutoNum type="arabicPeriod" startAt="9"/>
            </a:pPr>
            <a:r>
              <a:rPr lang="hr-HR" sz="2800" dirty="0" smtClean="0"/>
              <a:t>  izrada tablice s kategorijama, brojem              bodova i </a:t>
            </a:r>
            <a:r>
              <a:rPr lang="hr-HR" sz="2800" dirty="0" err="1" smtClean="0"/>
              <a:t>opisnicima</a:t>
            </a:r>
            <a:endParaRPr lang="hr-HR" sz="2800" dirty="0" smtClean="0"/>
          </a:p>
          <a:p>
            <a:pPr marL="514350" indent="-514350">
              <a:buAutoNum type="arabicPeriod" startAt="9"/>
            </a:pPr>
            <a:r>
              <a:rPr lang="hr-HR" sz="2800" dirty="0" smtClean="0"/>
              <a:t> pristup izradi </a:t>
            </a:r>
            <a:r>
              <a:rPr lang="hr-HR" sz="2800" dirty="0" err="1" smtClean="0"/>
              <a:t>opisnika</a:t>
            </a:r>
            <a:r>
              <a:rPr lang="hr-HR" sz="2800" dirty="0" smtClean="0"/>
              <a:t> uz nazočnost voditeljice</a:t>
            </a:r>
          </a:p>
          <a:p>
            <a:pPr marL="514350" indent="-514350">
              <a:buAutoNum type="arabicPeriod" startAt="9"/>
            </a:pPr>
            <a:r>
              <a:rPr lang="hr-HR" sz="2800" dirty="0" smtClean="0"/>
              <a:t> drugo pojedinačno čitanje zadaćnica</a:t>
            </a:r>
          </a:p>
          <a:p>
            <a:pPr marL="514350" indent="-514350">
              <a:buAutoNum type="arabicPeriod" startAt="9"/>
            </a:pPr>
            <a:r>
              <a:rPr lang="hr-HR" sz="2800" dirty="0" smtClean="0"/>
              <a:t>ocjenjivanje i vrednovanje prema izrađenim </a:t>
            </a:r>
            <a:r>
              <a:rPr lang="hr-HR" sz="2800" dirty="0" err="1" smtClean="0"/>
              <a:t>opisnicima</a:t>
            </a:r>
            <a:r>
              <a:rPr lang="hr-HR" sz="2800" dirty="0" smtClean="0"/>
              <a:t>  </a:t>
            </a:r>
            <a:endParaRPr lang="hr-HR" sz="28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 Završni dio 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14.  uspoređivanje prvotnog i završnog          vrednovanja</a:t>
            </a:r>
          </a:p>
          <a:p>
            <a:pPr>
              <a:buNone/>
            </a:pPr>
            <a:r>
              <a:rPr lang="hr-HR" dirty="0" smtClean="0"/>
              <a:t>  15.  predstavnik pojedine skupine javno predstavlja uradak </a:t>
            </a:r>
            <a:r>
              <a:rPr lang="hr-HR" dirty="0" err="1" smtClean="0"/>
              <a:t>opisnika</a:t>
            </a:r>
            <a:r>
              <a:rPr lang="hr-HR" dirty="0" smtClean="0"/>
              <a:t> zadanog oblika</a:t>
            </a:r>
          </a:p>
          <a:p>
            <a:pPr>
              <a:buNone/>
            </a:pPr>
            <a:r>
              <a:rPr lang="hr-HR" dirty="0" smtClean="0"/>
              <a:t>  16. voditelji skupina iščitavaju i potvrđuju  konačne prijedloge </a:t>
            </a:r>
          </a:p>
          <a:p>
            <a:pPr>
              <a:buNone/>
            </a:pPr>
            <a:r>
              <a:rPr lang="hr-HR" dirty="0" smtClean="0"/>
              <a:t>   17. voditeljica županijskog stručnog vijeća daje naputak i daljnje smjernice u vezi s </a:t>
            </a:r>
            <a:r>
              <a:rPr lang="hr-HR" dirty="0" err="1" smtClean="0"/>
              <a:t>opisnicima</a:t>
            </a: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 smtClean="0">
              <a:solidFill>
                <a:schemeClr val="tx1"/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pic>
        <p:nvPicPr>
          <p:cNvPr id="5" name="Slika 4" descr="slika2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428736"/>
            <a:ext cx="3851616" cy="18764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Slika 5" descr="slika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17982"/>
            <a:ext cx="2286016" cy="25400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Obični oblačić 6"/>
          <p:cNvSpPr/>
          <p:nvPr/>
        </p:nvSpPr>
        <p:spPr>
          <a:xfrm rot="720819">
            <a:off x="1133418" y="2701008"/>
            <a:ext cx="3067555" cy="1360717"/>
          </a:xfrm>
          <a:prstGeom prst="cloudCallout">
            <a:avLst>
              <a:gd name="adj1" fmla="val -29062"/>
              <a:gd name="adj2" fmla="val 8470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Uh! Opet sastavak.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Nemam dara za pisanje.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10" name="Obični oblačić 9"/>
          <p:cNvSpPr/>
          <p:nvPr/>
        </p:nvSpPr>
        <p:spPr>
          <a:xfrm>
            <a:off x="5286380" y="0"/>
            <a:ext cx="3857620" cy="1428760"/>
          </a:xfrm>
          <a:prstGeom prst="cloudCallout">
            <a:avLst>
              <a:gd name="adj1" fmla="val -22778"/>
              <a:gd name="adj2" fmla="val 71643"/>
            </a:avLst>
          </a:prstGeom>
          <a:solidFill>
            <a:srgbClr val="FFFF99">
              <a:alpha val="85098"/>
            </a:srgb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Ha !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Pisanje nije gotov dar!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Vježbati, </a:t>
            </a:r>
            <a:r>
              <a:rPr lang="hr-HR" dirty="0" err="1" smtClean="0">
                <a:solidFill>
                  <a:schemeClr val="tx1"/>
                </a:solidFill>
              </a:rPr>
              <a:t>vježbati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err="1" smtClean="0">
                <a:solidFill>
                  <a:schemeClr val="tx1"/>
                </a:solidFill>
              </a:rPr>
              <a:t>vježbati</a:t>
            </a:r>
            <a:r>
              <a:rPr lang="hr-HR" dirty="0" smtClean="0">
                <a:solidFill>
                  <a:schemeClr val="tx1"/>
                </a:solidFill>
              </a:rPr>
              <a:t>… </a:t>
            </a:r>
            <a:endParaRPr lang="hr-H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dirty="0" smtClean="0"/>
              <a:t>Literatura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 Zajednički europski referentni okvir za jezike: učenje, poučavanje, vrednovanje. 2005. Školska knjiga. Zagreb. </a:t>
            </a:r>
          </a:p>
          <a:p>
            <a:r>
              <a:rPr lang="hr-HR" dirty="0" err="1" smtClean="0"/>
              <a:t>Visinko</a:t>
            </a:r>
            <a:r>
              <a:rPr lang="hr-HR" dirty="0" smtClean="0"/>
              <a:t>, Karol. 2010. Jezično izražavanje u nastavi hrvatskoga jezika: Pisanje. Školska knjiga. Zagreb.</a:t>
            </a:r>
          </a:p>
          <a:p>
            <a:r>
              <a:rPr lang="hr-HR" dirty="0" smtClean="0"/>
              <a:t>Pavličević-Franić, Dunja.2005. Komunikacijom do </a:t>
            </a:r>
            <a:r>
              <a:rPr lang="hr-HR" dirty="0" err="1" smtClean="0"/>
              <a:t>gramatike.Alfa</a:t>
            </a:r>
            <a:r>
              <a:rPr lang="hr-HR" dirty="0" smtClean="0"/>
              <a:t>. Zagreb.</a:t>
            </a:r>
          </a:p>
          <a:p>
            <a:r>
              <a:rPr lang="hr-HR" dirty="0" smtClean="0"/>
              <a:t>Rosandić, Dragutin. 2002. Od slova do teksta i </a:t>
            </a:r>
            <a:r>
              <a:rPr lang="hr-HR" dirty="0" err="1" smtClean="0"/>
              <a:t>metateksta</a:t>
            </a:r>
            <a:r>
              <a:rPr lang="hr-HR" dirty="0" smtClean="0"/>
              <a:t>. Profil. Zagreb.</a:t>
            </a:r>
          </a:p>
          <a:p>
            <a:r>
              <a:rPr lang="hr-HR" dirty="0" smtClean="0"/>
              <a:t>Linda Grubišić Belina. 2015. PPT. Pisani oblici jezičnoga izražavanja – poučavanje i vrednovanje. Rijeka.</a:t>
            </a:r>
          </a:p>
          <a:p>
            <a:pPr>
              <a:buNone/>
            </a:pPr>
            <a:r>
              <a:rPr lang="hr-HR" dirty="0" smtClean="0"/>
              <a:t>              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ndalus" pitchFamily="18" charset="-78"/>
                <a:cs typeface="Andalus" pitchFamily="18" charset="-78"/>
              </a:rPr>
              <a:t>Sve teče…</a:t>
            </a:r>
            <a:endParaRPr lang="hr-H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>
              <a:buNone/>
            </a:pPr>
            <a:r>
              <a:rPr lang="hr-HR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ndalus" pitchFamily="18" charset="-78"/>
                <a:cs typeface="Andalus" pitchFamily="18" charset="-78"/>
              </a:rPr>
              <a:t>                          Hvala na pozornosti!                   </a:t>
            </a:r>
            <a:endParaRPr lang="hr-HR" dirty="0">
              <a:solidFill>
                <a:schemeClr val="tx2">
                  <a:lumMod val="20000"/>
                  <a:lumOff val="8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latin typeface="Andalus" pitchFamily="18" charset="-78"/>
                <a:cs typeface="Andalus" pitchFamily="18" charset="-78"/>
              </a:rPr>
              <a:t>Temeljne faze u razvoju opće pismenosti</a:t>
            </a:r>
            <a:endParaRPr lang="hr-H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sz="2800" dirty="0" smtClean="0"/>
              <a:t>usvajanje  velikih i malih tiskanih i pisanih slova i savladavanje tehnike pisanja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učenje pravopisnih pravila i zakonitosti pisanoga jezika</a:t>
            </a:r>
          </a:p>
          <a:p>
            <a:pPr marL="514350" indent="-514350">
              <a:buAutoNum type="arabicPeriod"/>
            </a:pPr>
            <a:r>
              <a:rPr lang="hr-HR" sz="2800" dirty="0" smtClean="0"/>
              <a:t>razvoj stvaralačkog pisanja</a:t>
            </a:r>
          </a:p>
          <a:p>
            <a:pPr marL="514350" indent="-514350">
              <a:buNone/>
            </a:pPr>
            <a:r>
              <a:rPr lang="hr-HR" sz="2800" dirty="0" smtClean="0"/>
              <a:t>      Krajnja svrha i cilj provođenja jezične djelatnosti pisanja jest ostvaraj što više razine pismenosti.</a:t>
            </a:r>
          </a:p>
          <a:p>
            <a:pPr marL="514350" indent="-514350">
              <a:buNone/>
            </a:pPr>
            <a:r>
              <a:rPr lang="hr-HR" sz="2800" dirty="0" smtClean="0"/>
              <a:t>       tehnika              vještina                stvaralaštvo</a:t>
            </a:r>
            <a:endParaRPr lang="hr-HR" sz="2800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cxnSp>
        <p:nvCxnSpPr>
          <p:cNvPr id="6" name="Ravni poveznik sa strelicom 5"/>
          <p:cNvCxnSpPr/>
          <p:nvPr/>
        </p:nvCxnSpPr>
        <p:spPr>
          <a:xfrm>
            <a:off x="2500298" y="521495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4929190" y="521495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Andalus" pitchFamily="18" charset="-78"/>
                <a:cs typeface="Andalus" pitchFamily="18" charset="-78"/>
              </a:rPr>
              <a:t>Pisanje sastavka</a:t>
            </a:r>
            <a:endParaRPr lang="hr-H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STVARALAČKA RAZINA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sposobnost obrade teme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način izražavanja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oblikovanje misli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ZANATSKA RAZINA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pravopis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gramatika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učenje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uvježbavanje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/>
          </a:p>
        </p:txBody>
      </p:sp>
      <p:sp>
        <p:nvSpPr>
          <p:cNvPr id="7" name="Rezervirano mjesto podnožj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sz="2800" b="1" dirty="0" err="1" smtClean="0">
                <a:latin typeface="Andalus" pitchFamily="18" charset="-78"/>
                <a:cs typeface="Andalus" pitchFamily="18" charset="-78"/>
              </a:rPr>
              <a:t>Opisnici</a:t>
            </a:r>
            <a:r>
              <a:rPr lang="hr-HR" sz="2800" b="1" dirty="0" smtClean="0">
                <a:latin typeface="Andalus" pitchFamily="18" charset="-78"/>
                <a:cs typeface="Andalus" pitchFamily="18" charset="-78"/>
              </a:rPr>
              <a:t> – instrumentarij analitičkog pristupa vrednovanju učeničkih  sastavaka</a:t>
            </a:r>
            <a:endParaRPr lang="hr-HR" sz="2800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 err="1" smtClean="0"/>
              <a:t>Opisnici</a:t>
            </a:r>
            <a:r>
              <a:rPr lang="hr-HR" b="1" dirty="0" smtClean="0"/>
              <a:t> pomažu: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u pronalaženju potreba učenika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u usklađivanju programa prema učeniku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u razlikovanju  pojedinih oblika  pisanog izražavanja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 učiteljima za  objektivnije vrednovanje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učenicima za postizanje sigurnosti i</a:t>
            </a:r>
          </a:p>
          <a:p>
            <a:pPr>
              <a:buNone/>
            </a:pPr>
            <a:r>
              <a:rPr lang="hr-HR" dirty="0" smtClean="0"/>
              <a:t>   samopouzdanja</a:t>
            </a:r>
          </a:p>
          <a:p>
            <a:pPr>
              <a:buFont typeface="Wingdings" pitchFamily="2" charset="2"/>
              <a:buChar char="§"/>
            </a:pPr>
            <a:r>
              <a:rPr lang="hr-HR" dirty="0" smtClean="0"/>
              <a:t>iskustva vanjskog vrednovanja pokrenula su potrebu za primjenu </a:t>
            </a:r>
            <a:r>
              <a:rPr lang="hr-HR" dirty="0" err="1" smtClean="0"/>
              <a:t>opisnika</a:t>
            </a:r>
            <a:r>
              <a:rPr lang="hr-HR" dirty="0" smtClean="0"/>
              <a:t> u redovitoj praksi</a:t>
            </a:r>
          </a:p>
          <a:p>
            <a:pPr>
              <a:buNone/>
            </a:pPr>
            <a:endParaRPr lang="hr-HR" dirty="0" smtClean="0"/>
          </a:p>
          <a:p>
            <a:pPr>
              <a:buFont typeface="Wingdings" pitchFamily="2" charset="2"/>
              <a:buChar char="§"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Andalus" pitchFamily="18" charset="-78"/>
                <a:cs typeface="Andalus" pitchFamily="18" charset="-78"/>
              </a:rPr>
              <a:t>Podjela </a:t>
            </a:r>
            <a:r>
              <a:rPr lang="hr-HR" dirty="0" err="1" smtClean="0">
                <a:latin typeface="Andalus" pitchFamily="18" charset="-78"/>
                <a:cs typeface="Andalus" pitchFamily="18" charset="-78"/>
              </a:rPr>
              <a:t>opisnika</a:t>
            </a:r>
            <a:endParaRPr lang="hr-HR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dirty="0" smtClean="0"/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        1. sadržaj i kompozicija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        2. jezik i stil</a:t>
            </a:r>
          </a:p>
          <a:p>
            <a:pPr>
              <a:buFont typeface="Wingdings" pitchFamily="2" charset="2"/>
              <a:buChar char="q"/>
            </a:pPr>
            <a:r>
              <a:rPr lang="hr-HR" dirty="0" smtClean="0"/>
              <a:t>         3. formalno – pojavni izgled sastavka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r>
              <a:rPr lang="hr-HR" dirty="0" smtClean="0"/>
              <a:t>    </a:t>
            </a:r>
            <a:r>
              <a:rPr lang="hr-HR" b="1" dirty="0" smtClean="0"/>
              <a:t>“Svjesna sam da će na toj razini biti potrebne veće ili manje intervencije”</a:t>
            </a:r>
          </a:p>
          <a:p>
            <a:pPr>
              <a:buNone/>
            </a:pPr>
            <a:r>
              <a:rPr lang="hr-HR" dirty="0" smtClean="0"/>
              <a:t>                              (Karol </a:t>
            </a:r>
            <a:r>
              <a:rPr lang="hr-HR" dirty="0" err="1" smtClean="0"/>
              <a:t>Visinko</a:t>
            </a:r>
            <a:r>
              <a:rPr lang="hr-HR" dirty="0" smtClean="0"/>
              <a:t>, Pisanje)</a:t>
            </a: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r-HR" b="1" dirty="0" smtClean="0">
                <a:latin typeface="Andalus" pitchFamily="18" charset="-78"/>
                <a:cs typeface="Andalus" pitchFamily="18" charset="-78"/>
              </a:rPr>
              <a:t>O trenutnim problemima vrednovanja</a:t>
            </a:r>
            <a:endParaRPr lang="hr-HR" b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hr-HR" dirty="0" smtClean="0"/>
              <a:t>nepostojanje pravog standarda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u poučavanju pisanja različitih </a:t>
            </a:r>
            <a:r>
              <a:rPr lang="hr-HR" dirty="0" err="1" smtClean="0"/>
              <a:t>tekstovnih</a:t>
            </a:r>
            <a:r>
              <a:rPr lang="hr-HR" dirty="0" smtClean="0"/>
              <a:t> vrsta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malo vremena za vježbanje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nedostatno poznavanje različitih paradigama</a:t>
            </a:r>
          </a:p>
          <a:p>
            <a:pPr>
              <a:buNone/>
            </a:pPr>
            <a:r>
              <a:rPr lang="hr-HR" dirty="0" smtClean="0"/>
              <a:t>  ( PISA, NOK i </a:t>
            </a:r>
            <a:r>
              <a:rPr lang="hr-HR" dirty="0" err="1" smtClean="0"/>
              <a:t>dr</a:t>
            </a:r>
            <a:r>
              <a:rPr lang="hr-HR" dirty="0" smtClean="0"/>
              <a:t>.)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nepostojanje standardizacije u vrednovanju</a:t>
            </a:r>
          </a:p>
          <a:p>
            <a:pPr>
              <a:buNone/>
            </a:pPr>
            <a:r>
              <a:rPr lang="hr-HR" sz="1900" dirty="0" smtClean="0"/>
              <a:t>                     (prema Lindi Grubišić Belina, </a:t>
            </a:r>
            <a:r>
              <a:rPr lang="hr-HR" sz="1900" dirty="0" err="1" smtClean="0"/>
              <a:t>prof</a:t>
            </a:r>
            <a:r>
              <a:rPr lang="hr-HR" sz="1900" dirty="0" smtClean="0"/>
              <a:t>., Pisani oblici jezičnog izražavanja – poučavanje i vrednovanje)</a:t>
            </a:r>
            <a:endParaRPr lang="hr-HR" sz="1900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r-HR" dirty="0" smtClean="0">
                <a:latin typeface="Elephant" pitchFamily="18" charset="0"/>
                <a:cs typeface="Aharoni" pitchFamily="2" charset="-79"/>
              </a:rPr>
              <a:t>Kako pristupiti izradi </a:t>
            </a:r>
            <a:r>
              <a:rPr lang="hr-HR" dirty="0" err="1" smtClean="0">
                <a:latin typeface="Elephant" pitchFamily="18" charset="0"/>
                <a:cs typeface="Aharoni" pitchFamily="2" charset="-79"/>
              </a:rPr>
              <a:t>opisnika</a:t>
            </a:r>
            <a:r>
              <a:rPr lang="hr-HR" dirty="0" smtClean="0">
                <a:latin typeface="Elephant" pitchFamily="18" charset="0"/>
                <a:cs typeface="Aharoni" pitchFamily="2" charset="-79"/>
              </a:rPr>
              <a:t>?</a:t>
            </a:r>
            <a:endParaRPr lang="hr-HR" dirty="0">
              <a:latin typeface="Elephant" pitchFamily="18" charset="0"/>
              <a:cs typeface="Aharoni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r-HR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Pitanja iz Rezimea sastanka županijskih voditelja Istarske, Primorsko-goranske i Ličko-senjske županije</a:t>
            </a:r>
          </a:p>
          <a:p>
            <a:pPr>
              <a:buNone/>
            </a:pPr>
            <a:r>
              <a:rPr lang="hr-HR" sz="19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                                          (Linda Grubišić Belina ,</a:t>
            </a:r>
            <a:r>
              <a:rPr lang="hr-HR" sz="1900" b="1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prof</a:t>
            </a:r>
            <a:r>
              <a:rPr lang="hr-HR" sz="19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.,Rezime)</a:t>
            </a:r>
            <a:endParaRPr lang="hr-HR" sz="1900" b="1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  <p:pic>
        <p:nvPicPr>
          <p:cNvPr id="5" name="Slika 4" descr="slika 1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0"/>
            <a:ext cx="2571768" cy="19437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r-HR" dirty="0" smtClean="0">
                <a:latin typeface="Elephant" pitchFamily="18" charset="0"/>
              </a:rPr>
              <a:t>Pitanja i prijedlozi </a:t>
            </a:r>
            <a:endParaRPr lang="hr-HR" dirty="0">
              <a:latin typeface="Elephant" pitchFamily="18" charset="0"/>
            </a:endParaRPr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>
                <a:solidFill>
                  <a:srgbClr val="FF0000"/>
                </a:solidFill>
              </a:rPr>
              <a:t>Je li </a:t>
            </a:r>
            <a:r>
              <a:rPr lang="hr-HR" dirty="0" err="1" smtClean="0">
                <a:solidFill>
                  <a:srgbClr val="FF0000"/>
                </a:solidFill>
              </a:rPr>
              <a:t>redosljed</a:t>
            </a:r>
            <a:r>
              <a:rPr lang="hr-HR" dirty="0" smtClean="0">
                <a:solidFill>
                  <a:srgbClr val="FF0000"/>
                </a:solidFill>
              </a:rPr>
              <a:t> kategorija važan ?</a:t>
            </a:r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    Prijedlog:</a:t>
            </a:r>
            <a:r>
              <a:rPr lang="hr-HR" dirty="0" smtClean="0"/>
              <a:t> </a:t>
            </a:r>
            <a:r>
              <a:rPr lang="hr-HR" b="1" dirty="0" smtClean="0"/>
              <a:t>za sve oblike kategorije mogu biti u istom </a:t>
            </a:r>
            <a:r>
              <a:rPr lang="hr-HR" b="1" dirty="0" err="1" smtClean="0"/>
              <a:t>redosljedu</a:t>
            </a:r>
            <a:r>
              <a:rPr lang="hr-HR" b="1" dirty="0" smtClean="0"/>
              <a:t>.</a:t>
            </a:r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2. Za koje biste se kategorije odlučili?</a:t>
            </a:r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     Prijedlog:</a:t>
            </a:r>
            <a:r>
              <a:rPr lang="hr-HR" dirty="0" smtClean="0"/>
              <a:t> </a:t>
            </a:r>
            <a:r>
              <a:rPr lang="hr-HR" b="1" dirty="0" smtClean="0"/>
              <a:t>sadržaj i kompozicija, rječnik i stil, pravopis i gramatika, izgled.</a:t>
            </a:r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3. Koliko stupnjeva rabiti u bodovanju?</a:t>
            </a:r>
          </a:p>
          <a:p>
            <a:pPr marL="514350" indent="-514350">
              <a:buNone/>
            </a:pPr>
            <a:r>
              <a:rPr lang="hr-HR" dirty="0" smtClean="0">
                <a:solidFill>
                  <a:srgbClr val="FF0000"/>
                </a:solidFill>
              </a:rPr>
              <a:t>     Prijedlog: </a:t>
            </a:r>
            <a:r>
              <a:rPr lang="hr-HR" b="1" dirty="0" smtClean="0"/>
              <a:t>raditi na bazi tri stupnja (2, 1,0), sadržaj može imati i četiri (3,2,1,0), neke kategorije mogu imati i dva stupnja (1,o).</a:t>
            </a:r>
          </a:p>
          <a:p>
            <a:pPr marL="514350" indent="-514350"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U Otočcu 16. travnja 2015.</a:t>
            </a:r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</TotalTime>
  <Words>1812</Words>
  <Application>Microsoft Office PowerPoint</Application>
  <PresentationFormat>Prikaz na zaslonu (4:3)</PresentationFormat>
  <Paragraphs>230</Paragraphs>
  <Slides>27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28" baseType="lpstr">
      <vt:lpstr>Office tema</vt:lpstr>
      <vt:lpstr>Analitički pristup vrednovanju učeničkih sastavaka</vt:lpstr>
      <vt:lpstr>Svrha i ciljevi stručnog skupa</vt:lpstr>
      <vt:lpstr>Temeljne faze u razvoju opće pismenosti</vt:lpstr>
      <vt:lpstr>Pisanje sastavka</vt:lpstr>
      <vt:lpstr>Opisnici – instrumentarij analitičkog pristupa vrednovanju učeničkih  sastavaka</vt:lpstr>
      <vt:lpstr>Podjela opisnika</vt:lpstr>
      <vt:lpstr>O trenutnim problemima vrednovanja</vt:lpstr>
      <vt:lpstr>Kako pristupiti izradi opisnika?</vt:lpstr>
      <vt:lpstr>Pitanja i prijedlozi </vt:lpstr>
      <vt:lpstr>Pitanja i prijedlozi</vt:lpstr>
      <vt:lpstr>O izvornosti i kreativnosti</vt:lpstr>
      <vt:lpstr>O izvornosti i kreativnosti</vt:lpstr>
      <vt:lpstr>Zajednički europski referentni okvir za jezike: učenje, poučavanje vrednovanje</vt:lpstr>
      <vt:lpstr>Pitanja i preporuke</vt:lpstr>
      <vt:lpstr>Pitanja i preporuke</vt:lpstr>
      <vt:lpstr>Pitanja i prijedlozi</vt:lpstr>
      <vt:lpstr>Primjer iz prakse</vt:lpstr>
      <vt:lpstr>Sadržaj i kompozicija</vt:lpstr>
      <vt:lpstr>Rezultati ispravljanja</vt:lpstr>
      <vt:lpstr>  Izrada opisnika</vt:lpstr>
      <vt:lpstr>RADIONICA – IZRADA OPISNIKA</vt:lpstr>
      <vt:lpstr>Tijek radionice  -uvodni dio</vt:lpstr>
      <vt:lpstr>Središnji dio             </vt:lpstr>
      <vt:lpstr> Završni dio </vt:lpstr>
      <vt:lpstr>Slajd 25</vt:lpstr>
      <vt:lpstr>Literatura </vt:lpstr>
      <vt:lpstr>Sve teče…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Pristup vrednovanju pisanih oblika jezičnoga izražavanja</dc:title>
  <dc:creator>OŠ Z. i F. Otočac</dc:creator>
  <cp:lastModifiedBy>OŠ Z. i F. Otočac</cp:lastModifiedBy>
  <cp:revision>171</cp:revision>
  <dcterms:created xsi:type="dcterms:W3CDTF">2015-03-27T21:18:59Z</dcterms:created>
  <dcterms:modified xsi:type="dcterms:W3CDTF">2015-04-05T18:06:48Z</dcterms:modified>
</cp:coreProperties>
</file>