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9" r:id="rId3"/>
    <p:sldId id="277" r:id="rId4"/>
    <p:sldId id="260" r:id="rId5"/>
    <p:sldId id="276" r:id="rId6"/>
    <p:sldId id="281" r:id="rId7"/>
    <p:sldId id="291" r:id="rId8"/>
    <p:sldId id="282" r:id="rId9"/>
    <p:sldId id="292" r:id="rId10"/>
    <p:sldId id="283" r:id="rId11"/>
    <p:sldId id="293" r:id="rId12"/>
    <p:sldId id="279" r:id="rId13"/>
    <p:sldId id="267" r:id="rId14"/>
    <p:sldId id="268" r:id="rId15"/>
    <p:sldId id="269" r:id="rId16"/>
    <p:sldId id="280" r:id="rId17"/>
    <p:sldId id="270" r:id="rId18"/>
    <p:sldId id="278" r:id="rId19"/>
    <p:sldId id="262" r:id="rId20"/>
    <p:sldId id="284" r:id="rId21"/>
    <p:sldId id="285" r:id="rId22"/>
    <p:sldId id="287" r:id="rId23"/>
    <p:sldId id="288" r:id="rId24"/>
    <p:sldId id="289" r:id="rId25"/>
    <p:sldId id="290" r:id="rId26"/>
    <p:sldId id="263" r:id="rId27"/>
    <p:sldId id="264" r:id="rId28"/>
    <p:sldId id="266" r:id="rId29"/>
    <p:sldId id="271" r:id="rId30"/>
    <p:sldId id="275" r:id="rId31"/>
    <p:sldId id="273" r:id="rId32"/>
  </p:sldIdLst>
  <p:sldSz cx="9144000" cy="6858000" type="screen4x3"/>
  <p:notesSz cx="6858000" cy="9945688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cat>
            <c:strRef>
              <c:f>List1!$A$2:$A$7</c:f>
              <c:strCache>
                <c:ptCount val="5"/>
                <c:pt idx="0">
                  <c:v>nema mišljenje </c:v>
                </c:pt>
                <c:pt idx="1">
                  <c:v>nepotrebno</c:v>
                </c:pt>
                <c:pt idx="2">
                  <c:v>ne prepoznaje</c:v>
                </c:pt>
                <c:pt idx="3">
                  <c:v>potrebno</c:v>
                </c:pt>
                <c:pt idx="4">
                  <c:v>izostalo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87</c:v>
                </c:pt>
                <c:pt idx="4">
                  <c:v>9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0114729906987905"/>
          <c:y val="0.41188497271174496"/>
          <c:w val="0.29885270093012195"/>
          <c:h val="0.32239864525816042"/>
        </c:manualLayout>
      </c:layout>
    </c:legend>
    <c:plotVisOnly val="1"/>
  </c:chart>
  <c:txPr>
    <a:bodyPr/>
    <a:lstStyle/>
    <a:p>
      <a:pPr>
        <a:defRPr sz="1800"/>
      </a:pPr>
      <a:endParaRPr lang="sr-Latn-C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B2B09-8D2D-4614-BE90-1D58122D17AE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AAC7F-B176-48AE-A48F-9A189BB6AB24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933A9-FBEB-4B68-8EEF-45C1062A5EDE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E26E3-4490-41D0-A9DF-2E93E5C9301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E26E3-4490-41D0-A9DF-2E93E5C93011}" type="slidenum">
              <a:rPr lang="hr-HR" smtClean="0"/>
              <a:pPr/>
              <a:t>23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2" name="Podnaslov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20" name="Rezervirano mjesto podnožj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10" name="Rezervirano mjesto broja slajd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Pravokutni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6" name="Pravokutni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9" name="Dijagram toka: Postupak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Dijagram toka: Postupak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DC1A071-2A74-455A-A49A-8BB21E4AC2F6}" type="datetimeFigureOut">
              <a:rPr lang="sr-Latn-CS" smtClean="0"/>
              <a:pPr/>
              <a:t>13.4.2014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5" name="Pravokutni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zoo.hr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661308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GEOGRAFIJA I </a:t>
            </a:r>
            <a:b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hr-HR" dirty="0" smtClean="0">
                <a:solidFill>
                  <a:srgbClr val="002060"/>
                </a:solidFill>
                <a:latin typeface="Arial" pitchFamily="34" charset="0"/>
                <a:ea typeface="BatangChe" pitchFamily="49" charset="-127"/>
                <a:cs typeface="Arial" pitchFamily="34" charset="0"/>
              </a:rPr>
              <a:t>GRAĐANSKI ODGOJ I OBRAZOVANJE</a:t>
            </a:r>
            <a:endParaRPr lang="hr-HR" dirty="0">
              <a:solidFill>
                <a:srgbClr val="002060"/>
              </a:solidFill>
              <a:latin typeface="Arial" pitchFamily="34" charset="0"/>
              <a:ea typeface="BatangChe" pitchFamily="49" charset="-127"/>
              <a:cs typeface="Arial" pitchFamily="34" charset="0"/>
            </a:endParaRPr>
          </a:p>
        </p:txBody>
      </p:sp>
      <p:pic>
        <p:nvPicPr>
          <p:cNvPr id="1027" name="Picture 3" descr="C:\Users\Korisnik\Desktop\5.a-2013\Razredni projekt\100_42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5099" y="2482358"/>
            <a:ext cx="4208583" cy="3161219"/>
          </a:xfrm>
          <a:prstGeom prst="rect">
            <a:avLst/>
          </a:prstGeom>
          <a:noFill/>
        </p:spPr>
      </p:pic>
      <p:sp>
        <p:nvSpPr>
          <p:cNvPr id="18" name="Rezervirano mjesto sadržaja 17"/>
          <p:cNvSpPr>
            <a:spLocks noGrp="1"/>
          </p:cNvSpPr>
          <p:nvPr>
            <p:ph sz="half" idx="2"/>
          </p:nvPr>
        </p:nvSpPr>
        <p:spPr>
          <a:xfrm>
            <a:off x="5643570" y="4572008"/>
            <a:ext cx="1500198" cy="1571636"/>
          </a:xfrm>
        </p:spPr>
        <p:txBody>
          <a:bodyPr>
            <a:normAutofit lnSpcReduction="10000"/>
          </a:bodyPr>
          <a:lstStyle/>
          <a:p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  <a:p>
            <a:r>
              <a:rPr lang="hr-HR" sz="1000" dirty="0" smtClean="0">
                <a:solidFill>
                  <a:srgbClr val="002060"/>
                </a:solidFill>
              </a:rPr>
              <a:t>Dubravka </a:t>
            </a:r>
            <a:r>
              <a:rPr lang="hr-HR" sz="1000" dirty="0" err="1" smtClean="0">
                <a:solidFill>
                  <a:srgbClr val="002060"/>
                </a:solidFill>
              </a:rPr>
              <a:t>Vajdić</a:t>
            </a:r>
            <a:r>
              <a:rPr lang="hr-HR" sz="10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hr-HR" sz="1000" dirty="0" smtClean="0">
                <a:solidFill>
                  <a:srgbClr val="002060"/>
                </a:solidFill>
              </a:rPr>
              <a:t>OŠ”Đuro Ester” Koprivnica</a:t>
            </a:r>
          </a:p>
          <a:p>
            <a:r>
              <a:rPr lang="hr-HR" sz="1000" dirty="0" smtClean="0">
                <a:solidFill>
                  <a:srgbClr val="002060"/>
                </a:solidFill>
              </a:rPr>
              <a:t>Zadar, 14. - 16. travnja 2014.</a:t>
            </a:r>
          </a:p>
          <a:p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  <a:p>
            <a:pPr>
              <a:buNone/>
            </a:pPr>
            <a:endParaRPr lang="hr-HR" sz="1000" dirty="0" smtClean="0"/>
          </a:p>
          <a:p>
            <a:pPr>
              <a:buNone/>
            </a:pPr>
            <a:endParaRPr lang="hr-HR" sz="1000" dirty="0" smtClean="0"/>
          </a:p>
          <a:p>
            <a:endParaRPr lang="hr-HR" sz="1000" dirty="0" smtClean="0"/>
          </a:p>
          <a:p>
            <a:endParaRPr lang="hr-HR" sz="1000" dirty="0" smtClean="0"/>
          </a:p>
        </p:txBody>
      </p:sp>
      <p:pic>
        <p:nvPicPr>
          <p:cNvPr id="6" name="Picture 2" descr="C:\Documents and Settings\Administrator\Desktop\100_4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0686" y="357167"/>
            <a:ext cx="3150469" cy="3857652"/>
          </a:xfrm>
          <a:prstGeom prst="rect">
            <a:avLst/>
          </a:prstGeom>
          <a:noFill/>
        </p:spPr>
      </p:pic>
      <p:pic>
        <p:nvPicPr>
          <p:cNvPr id="17410" name="Picture 2" descr="C:\Users\Korisnik\Documents\Ožujak-Kika i Neno\Logo-O-uro-Ester-XXL-anim (1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12" y="4572008"/>
            <a:ext cx="1857388" cy="1934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dirty="0" smtClean="0"/>
              <a:t>KORELACIJA S DRUGIM PREDMETIMA I SURADNJA S DRUGIM ŠKOLAMA</a:t>
            </a:r>
            <a:endParaRPr lang="hr-HR" sz="3200" dirty="0"/>
          </a:p>
        </p:txBody>
      </p:sp>
      <p:pic>
        <p:nvPicPr>
          <p:cNvPr id="2050" name="Picture 2" descr="C:\Users\Korisnik\Desktop\Terenske\Terenska-KŽ-Kalnik-Sv.Ivan Žabno\100_3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3" y="4786322"/>
            <a:ext cx="2428355" cy="1824696"/>
          </a:xfrm>
          <a:prstGeom prst="rect">
            <a:avLst/>
          </a:prstGeom>
          <a:noFill/>
        </p:spPr>
      </p:pic>
      <p:pic>
        <p:nvPicPr>
          <p:cNvPr id="2051" name="Picture 3" descr="C:\Users\Korisnik\Desktop\Terenske\Terenska-KŽ-Kalnik-Sv.Ivan Žabno\100_3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786058"/>
            <a:ext cx="2500330" cy="1878773"/>
          </a:xfrm>
          <a:prstGeom prst="rect">
            <a:avLst/>
          </a:prstGeom>
          <a:noFill/>
        </p:spPr>
      </p:pic>
      <p:pic>
        <p:nvPicPr>
          <p:cNvPr id="2052" name="Picture 4" descr="C:\Users\Korisnik\Desktop\Terenske\Terenska-KŽ-Kalnik-Sv.Ivan Žabno\100_3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498" y="2571744"/>
            <a:ext cx="2619036" cy="1967968"/>
          </a:xfrm>
          <a:prstGeom prst="rect">
            <a:avLst/>
          </a:prstGeom>
          <a:noFill/>
        </p:spPr>
      </p:pic>
      <p:pic>
        <p:nvPicPr>
          <p:cNvPr id="2053" name="Picture 5" descr="C:\Users\Korisnik\Desktop\Terenske\Terenska-KŽ-Kalnik-Sv.Ivan Žabno\100_33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929602"/>
            <a:ext cx="2286016" cy="1717741"/>
          </a:xfrm>
          <a:prstGeom prst="rect">
            <a:avLst/>
          </a:prstGeom>
          <a:noFill/>
        </p:spPr>
      </p:pic>
      <p:pic>
        <p:nvPicPr>
          <p:cNvPr id="2054" name="Picture 6" descr="C:\Users\Korisnik\Desktop\Terenske\Terenska-KŽ-Kalnik-Sv.Ivan Žabno\100_34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86256"/>
            <a:ext cx="2064687" cy="1551432"/>
          </a:xfrm>
          <a:prstGeom prst="rect">
            <a:avLst/>
          </a:prstGeom>
          <a:noFill/>
        </p:spPr>
      </p:pic>
      <p:pic>
        <p:nvPicPr>
          <p:cNvPr id="2055" name="Picture 7" descr="C:\Users\Korisnik\Desktop\Terenske\Terenska-naša škola\Drava\100_3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5072074"/>
            <a:ext cx="2063076" cy="1550221"/>
          </a:xfrm>
          <a:prstGeom prst="rect">
            <a:avLst/>
          </a:prstGeom>
          <a:noFill/>
        </p:spPr>
      </p:pic>
      <p:pic>
        <p:nvPicPr>
          <p:cNvPr id="2056" name="Picture 8" descr="C:\Users\Korisnik\Desktop\Terenske\Terenska-naša škola\KC-Kalinovac\100_30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1785926"/>
            <a:ext cx="3348960" cy="251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NISMO ZABORAVILI IGRU</a:t>
            </a:r>
            <a:endParaRPr lang="hr-HR" dirty="0"/>
          </a:p>
        </p:txBody>
      </p:sp>
      <p:pic>
        <p:nvPicPr>
          <p:cNvPr id="9218" name="Picture 2" descr="C:\Users\Korisnik\Desktop\5.a-2013\Blagdani\100_4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2724485" cy="2047212"/>
          </a:xfrm>
          <a:prstGeom prst="rect">
            <a:avLst/>
          </a:prstGeom>
          <a:noFill/>
        </p:spPr>
      </p:pic>
      <p:pic>
        <p:nvPicPr>
          <p:cNvPr id="9219" name="Picture 3" descr="C:\Users\Korisnik\Desktop\5.a-2013\Blagdani\100_4610.JPG"/>
          <p:cNvPicPr>
            <a:picLocks noChangeAspect="1" noChangeArrowheads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4429124" y="1285860"/>
            <a:ext cx="3330211" cy="2502352"/>
          </a:xfrm>
          <a:prstGeom prst="rect">
            <a:avLst/>
          </a:prstGeom>
          <a:noFill/>
        </p:spPr>
      </p:pic>
      <p:pic>
        <p:nvPicPr>
          <p:cNvPr id="9220" name="Picture 4" descr="C:\Users\Korisnik\Desktop\5.a-2013\Maškare\100_4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2519" y="3624748"/>
            <a:ext cx="3542357" cy="2661772"/>
          </a:xfrm>
          <a:prstGeom prst="rect">
            <a:avLst/>
          </a:prstGeom>
          <a:noFill/>
        </p:spPr>
      </p:pic>
      <p:pic>
        <p:nvPicPr>
          <p:cNvPr id="9221" name="Picture 5" descr="C:\Users\Korisnik\Desktop\5.a-2013\Blagdani\100_4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928663"/>
            <a:ext cx="3214710" cy="2415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68280"/>
          </a:xfrm>
        </p:spPr>
        <p:txBody>
          <a:bodyPr>
            <a:normAutofit/>
          </a:bodyPr>
          <a:lstStyle/>
          <a:p>
            <a:r>
              <a:rPr lang="hr-HR" sz="1400" dirty="0" smtClean="0"/>
              <a:t>ODABIR SADRŽAJA</a:t>
            </a:r>
            <a:endParaRPr lang="hr-HR" sz="1400" dirty="0"/>
          </a:p>
        </p:txBody>
      </p:sp>
      <p:graphicFrame>
        <p:nvGraphicFramePr>
          <p:cNvPr id="9" name="Rezervirano mjesto sadržaja 8"/>
          <p:cNvGraphicFramePr>
            <a:graphicFrameLocks noGrp="1"/>
          </p:cNvGraphicFramePr>
          <p:nvPr>
            <p:ph sz="quarter" idx="1"/>
          </p:nvPr>
        </p:nvGraphicFramePr>
        <p:xfrm>
          <a:off x="214282" y="642918"/>
          <a:ext cx="8429683" cy="5665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2474177"/>
                <a:gridCol w="4026680"/>
              </a:tblGrid>
              <a:tr h="363854">
                <a:tc>
                  <a:txBody>
                    <a:bodyPr/>
                    <a:lstStyle/>
                    <a:p>
                      <a:r>
                        <a:rPr lang="hr-HR" dirty="0" smtClean="0"/>
                        <a:t>NAZIV</a:t>
                      </a:r>
                      <a:endParaRPr lang="hr-HR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SVRHA</a:t>
                      </a:r>
                      <a:endParaRPr lang="hr-HR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ISHOD</a:t>
                      </a:r>
                      <a:endParaRPr lang="hr-HR" dirty="0"/>
                    </a:p>
                  </a:txBody>
                  <a:tcPr>
                    <a:lnB w="38100" cmpd="sng">
                      <a:noFill/>
                    </a:lnB>
                  </a:tcPr>
                </a:tc>
              </a:tr>
              <a:tr h="491496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Osnove demokracije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Odgovornost građana u demokraciji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Zna</a:t>
                      </a:r>
                      <a:r>
                        <a:rPr lang="hr-HR" sz="1200" dirty="0" smtClean="0"/>
                        <a:t> što je demokracija i razumije prava i odgovornosti građana u demokraciji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Učenje za nacionalni identitet</a:t>
                      </a:r>
                      <a:endParaRPr lang="hr-HR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nacionalne svijesti i odnos prema drugim kulturama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</a:t>
                      </a:r>
                      <a:r>
                        <a:rPr lang="hr-HR" sz="1200" dirty="0" smtClean="0"/>
                        <a:t> osnovna obilježja nacionalne kulture i poštuje svoju i druge manjinske kulture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6744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Zaštita okoliša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Odgovornost za održivi razvoj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</a:t>
                      </a:r>
                      <a:r>
                        <a:rPr lang="hr-HR" sz="1200" dirty="0" smtClean="0"/>
                        <a:t> značenje i važnost prava na okoliš, brine o očuvanju okoliša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6744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Komunikacijske vještine</a:t>
                      </a:r>
                      <a:endParaRPr lang="hr-HR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suradnje među učenicima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 </a:t>
                      </a:r>
                      <a:r>
                        <a:rPr lang="hr-HR" sz="1200" dirty="0" smtClean="0"/>
                        <a:t>smisao timskog rada i aktivni je sudionik u njemu, posjeduje vještine aktivnog slušanja i koristi prezentacijske vještine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9639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Učenje za ljudska prava</a:t>
                      </a:r>
                    </a:p>
                    <a:p>
                      <a:endParaRPr lang="hr-HR" sz="1200" dirty="0" smtClean="0"/>
                    </a:p>
                    <a:p>
                      <a:endParaRPr lang="hr-HR" sz="12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tolerancije prema različitostima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</a:t>
                      </a:r>
                      <a:r>
                        <a:rPr lang="hr-HR" sz="1200" dirty="0" smtClean="0"/>
                        <a:t> vezu između stereotipa, predrasuda i diskriminacije i poštuje druge s obzirom na spol, rasu i druge razlike</a:t>
                      </a:r>
                    </a:p>
                    <a:p>
                      <a:endParaRPr lang="hr-HR" sz="12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3449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Učenje za pravo na nepristrano informiranje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odgovornosti i kritičnosti prema medijima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Zna</a:t>
                      </a:r>
                      <a:r>
                        <a:rPr lang="hr-HR" sz="1200" dirty="0" smtClean="0"/>
                        <a:t> povezati slobodu medija s odgovornosti medija i pokazuje spremnost na kritičku analizu informiranja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7327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Učenje za osobni razvoj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samopoštovanja i dostojanstva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Prepoznaje</a:t>
                      </a:r>
                      <a:r>
                        <a:rPr lang="hr-HR" sz="1200" dirty="0" smtClean="0"/>
                        <a:t> vlastite sposobnosti i odgovorno planira životne ciljeve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3854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Učenje za odgovorno </a:t>
                      </a:r>
                      <a:r>
                        <a:rPr lang="hr-HR" sz="1200" dirty="0" smtClean="0"/>
                        <a:t>gospodarstvo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odgovorne potrošnje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Zna</a:t>
                      </a:r>
                      <a:r>
                        <a:rPr lang="hr-HR" sz="1200" dirty="0" smtClean="0"/>
                        <a:t> najvažnija prava i odgovornosti potrošača i poduzetnički djeluje</a:t>
                      </a:r>
                    </a:p>
                    <a:p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3854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Učenje za socijalnu solidarnost</a:t>
                      </a:r>
                      <a:endParaRPr lang="hr-HR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svijesti za zajednicu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 </a:t>
                      </a:r>
                      <a:r>
                        <a:rPr lang="hr-HR" sz="1200" dirty="0" smtClean="0"/>
                        <a:t>potrebu solidarnosti u zajednici i sudjeluje u volonterskim akcijama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Zaobljeni pravokutnik 3"/>
          <p:cNvSpPr/>
          <p:nvPr/>
        </p:nvSpPr>
        <p:spPr>
          <a:xfrm>
            <a:off x="4429124" y="3429000"/>
            <a:ext cx="4286280" cy="5000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Zaobljeni pravokutnik 4"/>
          <p:cNvSpPr/>
          <p:nvPr/>
        </p:nvSpPr>
        <p:spPr>
          <a:xfrm>
            <a:off x="4429124" y="2786058"/>
            <a:ext cx="4286280" cy="642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N. jedinica: Stanovništvo i Ustav - ponavljanje</a:t>
            </a:r>
            <a:endParaRPr lang="hr-H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311824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Temeljne slobode i prava čovjeka i građanina</a:t>
            </a:r>
          </a:p>
          <a:p>
            <a:r>
              <a:rPr lang="hr-HR" dirty="0" smtClean="0">
                <a:solidFill>
                  <a:srgbClr val="002060"/>
                </a:solidFill>
              </a:rPr>
              <a:t>Osobne i političke slobode i prava</a:t>
            </a:r>
          </a:p>
          <a:p>
            <a:r>
              <a:rPr lang="hr-HR" dirty="0" err="1" smtClean="0">
                <a:solidFill>
                  <a:srgbClr val="002060"/>
                </a:solidFill>
              </a:rPr>
              <a:t>Čl</a:t>
            </a:r>
            <a:r>
              <a:rPr lang="hr-HR" dirty="0" smtClean="0">
                <a:solidFill>
                  <a:srgbClr val="002060"/>
                </a:solidFill>
              </a:rPr>
              <a:t>. 14. </a:t>
            </a:r>
          </a:p>
          <a:p>
            <a:pPr>
              <a:buNone/>
            </a:pPr>
            <a:r>
              <a:rPr lang="hr-HR" sz="2200" dirty="0" smtClean="0">
                <a:solidFill>
                  <a:srgbClr val="002060"/>
                </a:solidFill>
              </a:rPr>
              <a:t>-Građani RH imaju sva prava i slobode, neovisno o njihovoj rasi, boji kože, spolu, jeziku, vjeri, političkom ili drugom uvjerenju, nacionalnom ili socijalnom podrijetlu, imovini, rođenju, naobrazbi, društvenom položaju ili drugim osobinama.</a:t>
            </a:r>
          </a:p>
          <a:p>
            <a:pPr>
              <a:buNone/>
            </a:pPr>
            <a:r>
              <a:rPr lang="hr-HR" sz="2200" dirty="0" smtClean="0">
                <a:solidFill>
                  <a:srgbClr val="002060"/>
                </a:solidFill>
              </a:rPr>
              <a:t>          Svi su pred zakonom jednaki.</a:t>
            </a:r>
          </a:p>
          <a:p>
            <a:pPr>
              <a:buNone/>
            </a:pPr>
            <a:r>
              <a:rPr lang="hr-HR" sz="2400" dirty="0" err="1" smtClean="0">
                <a:solidFill>
                  <a:srgbClr val="002060"/>
                </a:solidFill>
              </a:rPr>
              <a:t>Čl</a:t>
            </a:r>
            <a:r>
              <a:rPr lang="hr-HR" sz="2400" dirty="0" smtClean="0">
                <a:solidFill>
                  <a:srgbClr val="002060"/>
                </a:solidFill>
              </a:rPr>
              <a:t>. 22. </a:t>
            </a:r>
          </a:p>
          <a:p>
            <a:pPr>
              <a:buNone/>
            </a:pPr>
            <a:r>
              <a:rPr lang="hr-HR" sz="2400" dirty="0" smtClean="0">
                <a:solidFill>
                  <a:srgbClr val="002060"/>
                </a:solidFill>
              </a:rPr>
              <a:t>Čovjekova je sloboda i osobnost nepovrediva.</a:t>
            </a:r>
          </a:p>
          <a:p>
            <a:pPr>
              <a:buNone/>
            </a:pPr>
            <a:r>
              <a:rPr lang="hr-HR" sz="2400" dirty="0" smtClean="0">
                <a:solidFill>
                  <a:srgbClr val="002060"/>
                </a:solidFill>
              </a:rPr>
              <a:t>Nikomu se ne smije oduzeti ili ograničiti sloboda, osim kada je to određeno zakonom, o čemu odlučuje sud</a:t>
            </a:r>
            <a:r>
              <a:rPr lang="hr-HR" sz="2400" dirty="0" smtClean="0"/>
              <a:t>.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490"/>
          </a:xfrm>
        </p:spPr>
        <p:txBody>
          <a:bodyPr>
            <a:normAutofit fontScale="90000"/>
          </a:bodyPr>
          <a:lstStyle/>
          <a:p>
            <a:r>
              <a:rPr lang="hr-HR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N. jedinica: Stanovništvo i Ustav -ponavljanje</a:t>
            </a:r>
            <a:endParaRPr lang="hr-HR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311824"/>
          </a:xfrm>
        </p:spPr>
        <p:txBody>
          <a:bodyPr/>
          <a:lstStyle/>
          <a:p>
            <a:r>
              <a:rPr lang="hr-HR" dirty="0" err="1" smtClean="0">
                <a:solidFill>
                  <a:srgbClr val="002060"/>
                </a:solidFill>
              </a:rPr>
              <a:t>Čl</a:t>
            </a:r>
            <a:r>
              <a:rPr lang="hr-HR" dirty="0" smtClean="0">
                <a:solidFill>
                  <a:srgbClr val="002060"/>
                </a:solidFill>
              </a:rPr>
              <a:t>. 39.</a:t>
            </a: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-Zabranjeno je i kažnjivo svako pozivanje ili poticanje na rat ili uporabu nasilja, na nacionalnu, rasnu ili vjersku mržnju ili bilo koji oblik nesnošljivosti.</a:t>
            </a:r>
          </a:p>
          <a:p>
            <a:endParaRPr lang="hr-HR" dirty="0" smtClean="0">
              <a:solidFill>
                <a:srgbClr val="002060"/>
              </a:solidFill>
            </a:endParaRPr>
          </a:p>
          <a:p>
            <a:r>
              <a:rPr lang="hr-HR" dirty="0" err="1" smtClean="0">
                <a:solidFill>
                  <a:srgbClr val="002060"/>
                </a:solidFill>
              </a:rPr>
              <a:t>Čl</a:t>
            </a:r>
            <a:r>
              <a:rPr lang="hr-HR" dirty="0" smtClean="0">
                <a:solidFill>
                  <a:srgbClr val="002060"/>
                </a:solidFill>
              </a:rPr>
              <a:t>. 42.</a:t>
            </a: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-Svim se građanima priznaje pravo na mirno okupljanje i javni prosvjed.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18366"/>
          </a:xfrm>
        </p:spPr>
        <p:txBody>
          <a:bodyPr>
            <a:normAutofit/>
          </a:bodyPr>
          <a:lstStyle/>
          <a:p>
            <a:r>
              <a:rPr lang="hr-HR" sz="3600" b="1" dirty="0" smtClean="0">
                <a:solidFill>
                  <a:srgbClr val="002060"/>
                </a:solidFill>
              </a:rPr>
              <a:t>N. jedinica:Stanovništvo i Ustav </a:t>
            </a:r>
            <a:endParaRPr lang="hr-HR" sz="3600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40386"/>
          </a:xfrm>
        </p:spPr>
        <p:txBody>
          <a:bodyPr/>
          <a:lstStyle/>
          <a:p>
            <a:r>
              <a:rPr lang="hr-HR" dirty="0" smtClean="0">
                <a:solidFill>
                  <a:srgbClr val="002060"/>
                </a:solidFill>
              </a:rPr>
              <a:t>Gospodarska, socijalna i kulturna prava</a:t>
            </a:r>
          </a:p>
          <a:p>
            <a:r>
              <a:rPr lang="hr-HR" dirty="0" err="1" smtClean="0">
                <a:solidFill>
                  <a:srgbClr val="002060"/>
                </a:solidFill>
              </a:rPr>
              <a:t>Čl</a:t>
            </a:r>
            <a:r>
              <a:rPr lang="hr-HR" dirty="0" smtClean="0">
                <a:solidFill>
                  <a:srgbClr val="002060"/>
                </a:solidFill>
              </a:rPr>
              <a:t>. 54.</a:t>
            </a:r>
          </a:p>
          <a:p>
            <a:pPr>
              <a:buNone/>
            </a:pPr>
            <a:r>
              <a:rPr lang="hr-HR" sz="2400" dirty="0" smtClean="0">
                <a:solidFill>
                  <a:srgbClr val="002060"/>
                </a:solidFill>
              </a:rPr>
              <a:t>-Svatko ima pravo na rad i slobodu rada.</a:t>
            </a:r>
          </a:p>
          <a:p>
            <a:pPr>
              <a:buNone/>
            </a:pPr>
            <a:r>
              <a:rPr lang="hr-HR" sz="2400" dirty="0" smtClean="0">
                <a:solidFill>
                  <a:srgbClr val="002060"/>
                </a:solidFill>
              </a:rPr>
              <a:t>Svatko slobodno bira poziv za zaposlenje i svakomu je pod jednakim uvjetima dostupno svako radno mjesto i dužnost.</a:t>
            </a:r>
          </a:p>
          <a:p>
            <a:pPr>
              <a:buNone/>
            </a:pPr>
            <a:r>
              <a:rPr lang="hr-HR" sz="2400" dirty="0" err="1" smtClean="0">
                <a:solidFill>
                  <a:srgbClr val="002060"/>
                </a:solidFill>
              </a:rPr>
              <a:t>Čl</a:t>
            </a:r>
            <a:r>
              <a:rPr lang="hr-HR" sz="2400" dirty="0" smtClean="0">
                <a:solidFill>
                  <a:srgbClr val="002060"/>
                </a:solidFill>
              </a:rPr>
              <a:t>. 65.</a:t>
            </a:r>
          </a:p>
          <a:p>
            <a:pPr>
              <a:buNone/>
            </a:pPr>
            <a:r>
              <a:rPr lang="hr-HR" sz="2400" dirty="0" smtClean="0">
                <a:solidFill>
                  <a:srgbClr val="002060"/>
                </a:solidFill>
              </a:rPr>
              <a:t>-Osnovno je školovanje obvezatno i besplatno.</a:t>
            </a:r>
          </a:p>
          <a:p>
            <a:pPr>
              <a:buNone/>
            </a:pPr>
            <a:r>
              <a:rPr lang="hr-HR" sz="2400" dirty="0" smtClean="0">
                <a:solidFill>
                  <a:srgbClr val="002060"/>
                </a:solidFill>
              </a:rPr>
              <a:t>Svakomu je dostupno, pod jednakim uvjetima, srednjoškolsko i visokoškolsko obrazovanje u skladu s njegovim sposobnostima.</a:t>
            </a:r>
            <a:endParaRPr lang="hr-HR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68280"/>
          </a:xfrm>
        </p:spPr>
        <p:txBody>
          <a:bodyPr>
            <a:normAutofit/>
          </a:bodyPr>
          <a:lstStyle/>
          <a:p>
            <a:r>
              <a:rPr lang="hr-HR" sz="1400" dirty="0" smtClean="0"/>
              <a:t>ODABIR SADRŽAJA</a:t>
            </a:r>
            <a:endParaRPr lang="hr-HR" sz="1400" dirty="0"/>
          </a:p>
        </p:txBody>
      </p:sp>
      <p:graphicFrame>
        <p:nvGraphicFramePr>
          <p:cNvPr id="9" name="Rezervirano mjesto sadržaja 8"/>
          <p:cNvGraphicFramePr>
            <a:graphicFrameLocks noGrp="1"/>
          </p:cNvGraphicFramePr>
          <p:nvPr>
            <p:ph sz="quarter" idx="1"/>
          </p:nvPr>
        </p:nvGraphicFramePr>
        <p:xfrm>
          <a:off x="214282" y="642918"/>
          <a:ext cx="8429683" cy="5665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2474177"/>
                <a:gridCol w="4026680"/>
              </a:tblGrid>
              <a:tr h="363854">
                <a:tc>
                  <a:txBody>
                    <a:bodyPr/>
                    <a:lstStyle/>
                    <a:p>
                      <a:r>
                        <a:rPr lang="hr-HR" dirty="0" smtClean="0"/>
                        <a:t>NAZIV</a:t>
                      </a:r>
                      <a:endParaRPr lang="hr-HR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SVRHA</a:t>
                      </a:r>
                      <a:endParaRPr lang="hr-HR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ISHOD</a:t>
                      </a:r>
                      <a:endParaRPr lang="hr-HR" dirty="0"/>
                    </a:p>
                  </a:txBody>
                  <a:tcPr>
                    <a:lnB w="38100" cmpd="sng">
                      <a:noFill/>
                    </a:lnB>
                  </a:tcPr>
                </a:tc>
              </a:tr>
              <a:tr h="491496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Osnove demokracije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Odgovornost građana u demokraciji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Zna</a:t>
                      </a:r>
                      <a:r>
                        <a:rPr lang="hr-HR" sz="1200" dirty="0" smtClean="0"/>
                        <a:t> što je demokracija i razumije prava i odgovornosti građana u demokraciji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Učenje za nacionalni identitet</a:t>
                      </a:r>
                      <a:endParaRPr lang="hr-HR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nacionalne svijesti i odnos prema drugim kulturama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</a:t>
                      </a:r>
                      <a:r>
                        <a:rPr lang="hr-HR" sz="1200" dirty="0" smtClean="0"/>
                        <a:t> osnovna obilježja nacionalne kulture i poštuje svoju i druge manjinske kulture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6744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Zaštita okoliša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Odgovornost za održivi razvoj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</a:t>
                      </a:r>
                      <a:r>
                        <a:rPr lang="hr-HR" sz="1200" dirty="0" smtClean="0"/>
                        <a:t> značenje i važnost prava na okoliš, brine o očuvanju okoliša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6744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Komunikacijske vještine</a:t>
                      </a:r>
                      <a:endParaRPr lang="hr-HR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suradnje među učenicima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 </a:t>
                      </a:r>
                      <a:r>
                        <a:rPr lang="hr-HR" sz="1200" dirty="0" smtClean="0"/>
                        <a:t>smisao timskog rada i aktivni je sudionik u njemu, posjeduje vještine aktivnog slušanja i koristi prezentacijske vještine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9639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Učenje za ljudska prava</a:t>
                      </a:r>
                    </a:p>
                    <a:p>
                      <a:endParaRPr lang="hr-HR" sz="1200" dirty="0" smtClean="0"/>
                    </a:p>
                    <a:p>
                      <a:endParaRPr lang="hr-HR" sz="12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tolerancije prema različitostima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</a:t>
                      </a:r>
                      <a:r>
                        <a:rPr lang="hr-HR" sz="1200" dirty="0" smtClean="0"/>
                        <a:t> vezu između stereotipa, predrasuda i diskriminacije i poštuje druge s obzirom na spol, rasu i druge razlike</a:t>
                      </a:r>
                    </a:p>
                    <a:p>
                      <a:endParaRPr lang="hr-HR" sz="12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3449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Učenje za pravo na nepristrano informiranje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odgovornosti i kritičnosti prema medijima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Zna</a:t>
                      </a:r>
                      <a:r>
                        <a:rPr lang="hr-HR" sz="1200" dirty="0" smtClean="0"/>
                        <a:t> povezati slobodu medija s odgovornosti medija i pokazuje spremnost na kritičku analizu informiranja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7327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Učenje za osobni razvoj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samopoštovanja i dostojanstva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Prepoznaje</a:t>
                      </a:r>
                      <a:r>
                        <a:rPr lang="hr-HR" sz="1200" dirty="0" smtClean="0"/>
                        <a:t> vlastite sposobnosti i odgovorno planira životne ciljeve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3854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Učenje za odgovorno </a:t>
                      </a:r>
                      <a:r>
                        <a:rPr lang="hr-HR" sz="1200" dirty="0" smtClean="0"/>
                        <a:t>gospodarstvo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odgovorne potrošnje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Zna</a:t>
                      </a:r>
                      <a:r>
                        <a:rPr lang="hr-HR" sz="1200" dirty="0" smtClean="0"/>
                        <a:t> najvažnija prava i odgovornosti potrošača i poduzetnički djeluje</a:t>
                      </a:r>
                    </a:p>
                    <a:p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3854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Učenje za socijalnu solidarnost</a:t>
                      </a:r>
                      <a:endParaRPr lang="hr-HR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svijesti za zajednicu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1" dirty="0" smtClean="0"/>
                        <a:t>Razumije </a:t>
                      </a:r>
                      <a:r>
                        <a:rPr lang="hr-HR" sz="1200" dirty="0" smtClean="0"/>
                        <a:t>potrebu solidarnosti u zajednici i sudjeluje u volonterskim akcijama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Zaobljeni pravokutnik 3"/>
          <p:cNvSpPr/>
          <p:nvPr/>
        </p:nvSpPr>
        <p:spPr>
          <a:xfrm>
            <a:off x="4572000" y="4786322"/>
            <a:ext cx="4000528" cy="4286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11222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N. jedinica: </a:t>
            </a:r>
            <a: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Hrvatska i svijet</a:t>
            </a:r>
            <a:b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Geografska raznolikost Hrvatske</a:t>
            </a:r>
            <a:b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-zaključni/uvodni dio sata</a:t>
            </a:r>
            <a:endParaRPr lang="hr-HR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811758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VREDNUJEM  SVOJE  ZNANJE:</a:t>
            </a:r>
          </a:p>
          <a:p>
            <a:pPr>
              <a:buFont typeface="Wingdings" pitchFamily="2" charset="2"/>
              <a:buChar char="Ø"/>
            </a:pPr>
            <a: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Znam objasniti zašto je za našu zemlju važno članstvo u međunarodnim organizacijama.</a:t>
            </a:r>
          </a:p>
          <a:p>
            <a:pPr>
              <a:buNone/>
            </a:pPr>
            <a: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1       2      3       4       5</a:t>
            </a:r>
          </a:p>
          <a:p>
            <a:pPr>
              <a:buFont typeface="Wingdings" pitchFamily="2" charset="2"/>
              <a:buChar char="Ø"/>
            </a:pPr>
            <a: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Mogu obrazložiti prednosti i nedostatke ulaska Hrvatske u EU.</a:t>
            </a:r>
          </a:p>
          <a:p>
            <a:pPr>
              <a:buNone/>
            </a:pPr>
            <a: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1       2       3       4      5</a:t>
            </a:r>
          </a:p>
          <a:p>
            <a:pPr>
              <a:buFont typeface="Wingdings" pitchFamily="2" charset="2"/>
              <a:buChar char="Ø"/>
            </a:pPr>
            <a: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Znam objasniti tko je europski građanin.</a:t>
            </a:r>
          </a:p>
          <a:p>
            <a:pPr>
              <a:buNone/>
            </a:pPr>
            <a:r>
              <a:rPr lang="hr-H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1       2       3       4      5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25536"/>
          </a:xfrm>
        </p:spPr>
        <p:txBody>
          <a:bodyPr>
            <a:normAutofit fontScale="90000"/>
          </a:bodyPr>
          <a:lstStyle/>
          <a:p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 smtClean="0"/>
              <a:t>ŠTO KAŽU UČENICI O GOO?</a:t>
            </a:r>
            <a:br>
              <a:rPr lang="hr-HR" sz="2800" dirty="0" smtClean="0"/>
            </a:br>
            <a:r>
              <a:rPr lang="hr-HR" sz="2800" dirty="0" smtClean="0"/>
              <a:t>Kako doživljavate provođenje GOO-a?</a:t>
            </a:r>
            <a:br>
              <a:rPr lang="hr-HR" sz="2800" dirty="0" smtClean="0"/>
            </a:b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000" dirty="0" smtClean="0"/>
              <a:t>5 – nema mišljenje, 4 – nepotrebno, 3 – ne prepoznaje, 9 – izostalo, </a:t>
            </a:r>
            <a:br>
              <a:rPr lang="hr-HR" sz="2000" dirty="0" smtClean="0"/>
            </a:br>
            <a:r>
              <a:rPr lang="hr-HR" sz="2000" dirty="0" smtClean="0"/>
              <a:t>87 – potrebno ( ukupno je 96 učenika 8. razreda)</a:t>
            </a:r>
            <a:endParaRPr lang="hr-HR" sz="2000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1435100" y="2143116"/>
          <a:ext cx="6708800" cy="4105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</p:spPr>
        <p:txBody>
          <a:bodyPr/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 O GOO?</a:t>
            </a:r>
            <a:endParaRPr lang="hr-HR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97510"/>
          </a:xfrm>
        </p:spPr>
        <p:txBody>
          <a:bodyPr>
            <a:normAutofit fontScale="85000" lnSpcReduction="10000"/>
          </a:bodyPr>
          <a:lstStyle/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“Sviđa mi se način provođenja GO na nastavi geografije te smatram da je vrlo razumljiv….”</a:t>
            </a:r>
          </a:p>
          <a:p>
            <a:pPr>
              <a:buNone/>
            </a:pPr>
            <a:endParaRPr lang="hr-HR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“Mislim da je GOO vidljiv u nekim školskim predmetima kao povijest,geografija ili hrvatski koji su povezani sa stanovništvom. GOO treba nas potaknuti u razmišljanju o nama samima,ali i cijeloj zajednici. Moramo biti svjesni toga da ne možemo živjeti sami i izolirani od svega te nas GOO upućuje na zajedništvo i pokazuje nam i približava sve strane hrvatskih zakona…”</a:t>
            </a:r>
            <a:endParaRPr lang="hr-H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hr-HR" sz="3100" dirty="0" smtClean="0">
                <a:solidFill>
                  <a:srgbClr val="002060"/>
                </a:solidFill>
              </a:rPr>
              <a:t>Ciljevi </a:t>
            </a:r>
            <a:r>
              <a:rPr lang="hr-HR" sz="3100" dirty="0" err="1" smtClean="0">
                <a:solidFill>
                  <a:srgbClr val="002060"/>
                </a:solidFill>
              </a:rPr>
              <a:t>međupredmetne</a:t>
            </a:r>
            <a:r>
              <a:rPr lang="hr-HR" sz="3100" dirty="0" smtClean="0">
                <a:solidFill>
                  <a:srgbClr val="002060"/>
                </a:solidFill>
              </a:rPr>
              <a:t> teme (NOK)</a:t>
            </a:r>
            <a:r>
              <a:rPr lang="hr-HR" dirty="0" smtClean="0">
                <a:solidFill>
                  <a:srgbClr val="002060"/>
                </a:solidFill>
              </a:rPr>
              <a:t/>
            </a:r>
            <a:br>
              <a:rPr lang="hr-HR" dirty="0" smtClean="0">
                <a:solidFill>
                  <a:srgbClr val="002060"/>
                </a:solidFill>
              </a:rPr>
            </a:br>
            <a:r>
              <a:rPr lang="hr-HR" dirty="0" smtClean="0">
                <a:solidFill>
                  <a:srgbClr val="002060"/>
                </a:solidFill>
              </a:rPr>
              <a:t> 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4292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Učenici će:	</a:t>
            </a:r>
          </a:p>
          <a:p>
            <a:r>
              <a:rPr lang="hr-H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steći znanja i razviti svijest o važnosti demokratskih načela, institucija i procesa u vlastitomu društvu, Europi i na globalnoj razini</a:t>
            </a:r>
          </a:p>
          <a:p>
            <a:pPr>
              <a:buNone/>
            </a:pPr>
            <a:endParaRPr lang="hr-HR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razviti pozitivan stav i zanimanje za stvaralačko i učinkovito sudjelovanje u životu škole i neposredne zajednice u kojoj žive</a:t>
            </a:r>
          </a:p>
          <a:p>
            <a:pPr>
              <a:buNone/>
            </a:pPr>
            <a:endParaRPr lang="hr-HR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razviti pozitivan stav i zanimanje za stvaralačko i učinkovito sudjelovanje u društvenomu životu kao odrasli građani</a:t>
            </a:r>
          </a:p>
          <a:p>
            <a:pPr>
              <a:buNone/>
            </a:pPr>
            <a:endParaRPr lang="hr-HR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razviti svijest o pravima, dužnostima i odgovornostima pojedinca, jednakopravnosti u društvu, poštivanju zakona, toleranciji prema drugim narodima, kulturama i religijama te različitosti mišljenja</a:t>
            </a:r>
          </a:p>
          <a:p>
            <a:pPr>
              <a:buNone/>
            </a:pPr>
            <a:endParaRPr lang="hr-HR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biti osposobljeni za kritičko prosuđivanje društvenih pojava</a:t>
            </a:r>
          </a:p>
          <a:p>
            <a:pPr>
              <a:buNone/>
            </a:pPr>
            <a:endParaRPr lang="hr-HR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biti osposobljeni za uporabu i procjenu različitih izvora informiranja pri donošenju odluka i prihvaćanju obveza.</a:t>
            </a:r>
          </a:p>
          <a:p>
            <a:endParaRPr lang="hr-HR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 O GOO?</a:t>
            </a:r>
            <a:endParaRPr lang="hr-HR" dirty="0"/>
          </a:p>
        </p:txBody>
      </p:sp>
      <p:pic>
        <p:nvPicPr>
          <p:cNvPr id="1026" name="Picture 2" descr="C:\Users\Korisnik\Desktop\Zadar\100_4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14422"/>
            <a:ext cx="7286377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97226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 O GOO?</a:t>
            </a:r>
            <a:endParaRPr lang="hr-HR" dirty="0"/>
          </a:p>
        </p:txBody>
      </p:sp>
      <p:pic>
        <p:nvPicPr>
          <p:cNvPr id="2050" name="Picture 2" descr="C:\Users\Korisnik\Desktop\Zadar\100_48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6" y="1000108"/>
            <a:ext cx="4846524" cy="5214974"/>
          </a:xfrm>
          <a:prstGeom prst="rect">
            <a:avLst/>
          </a:prstGeom>
          <a:noFill/>
        </p:spPr>
      </p:pic>
      <p:pic>
        <p:nvPicPr>
          <p:cNvPr id="2051" name="Picture 3" descr="C:\Users\Korisnik\Desktop\Zadar\100_49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4148136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UČENICI?</a:t>
            </a:r>
            <a:endParaRPr lang="hr-HR" dirty="0"/>
          </a:p>
        </p:txBody>
      </p:sp>
      <p:pic>
        <p:nvPicPr>
          <p:cNvPr id="4098" name="Picture 2" descr="C:\Users\Korisnik\Desktop\Zadar\100_49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82" y="1428736"/>
            <a:ext cx="5059118" cy="5072098"/>
          </a:xfrm>
          <a:prstGeom prst="rect">
            <a:avLst/>
          </a:prstGeom>
          <a:noFill/>
        </p:spPr>
      </p:pic>
      <p:pic>
        <p:nvPicPr>
          <p:cNvPr id="4099" name="Picture 3" descr="C:\Users\Korisnik\Desktop\Zadar\100_48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20000" contrast="-18000"/>
          </a:blip>
          <a:srcRect/>
          <a:stretch>
            <a:fillRect/>
          </a:stretch>
        </p:blipFill>
        <p:spPr bwMode="auto">
          <a:xfrm>
            <a:off x="5276850" y="1643050"/>
            <a:ext cx="365760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UČENICI?</a:t>
            </a:r>
            <a:endParaRPr lang="hr-HR" dirty="0"/>
          </a:p>
        </p:txBody>
      </p:sp>
      <p:pic>
        <p:nvPicPr>
          <p:cNvPr id="5122" name="Picture 2" descr="C:\Users\Korisnik\Desktop\Zadar\100_49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8000" contrast="10000"/>
          </a:blip>
          <a:srcRect/>
          <a:stretch>
            <a:fillRect/>
          </a:stretch>
        </p:blipFill>
        <p:spPr bwMode="auto">
          <a:xfrm>
            <a:off x="928662" y="1133118"/>
            <a:ext cx="7858180" cy="5224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UČENICI?</a:t>
            </a:r>
            <a:endParaRPr lang="hr-HR" dirty="0"/>
          </a:p>
        </p:txBody>
      </p:sp>
      <p:pic>
        <p:nvPicPr>
          <p:cNvPr id="6146" name="Picture 2" descr="C:\Users\Korisnik\Desktop\Zadar\100_4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9000" contrast="17000"/>
          </a:blip>
          <a:srcRect/>
          <a:stretch>
            <a:fillRect/>
          </a:stretch>
        </p:blipFill>
        <p:spPr bwMode="auto">
          <a:xfrm>
            <a:off x="1071538" y="1133118"/>
            <a:ext cx="7572428" cy="5115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UČENICI?</a:t>
            </a:r>
            <a:endParaRPr lang="hr-HR" dirty="0"/>
          </a:p>
        </p:txBody>
      </p:sp>
      <p:pic>
        <p:nvPicPr>
          <p:cNvPr id="7170" name="Picture 2" descr="C:\Users\Korisnik\Desktop\Zadar\100_4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30000" contrast="46000"/>
          </a:blip>
          <a:srcRect/>
          <a:stretch>
            <a:fillRect/>
          </a:stretch>
        </p:blipFill>
        <p:spPr bwMode="auto">
          <a:xfrm>
            <a:off x="928662" y="1186798"/>
            <a:ext cx="7715304" cy="5598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61176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UČENICI?</a:t>
            </a:r>
            <a:endParaRPr lang="hr-HR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526138"/>
          </a:xfrm>
        </p:spPr>
        <p:txBody>
          <a:bodyPr>
            <a:normAutofit fontScale="92500"/>
          </a:bodyPr>
          <a:lstStyle/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“Mislim da GO treba biti zaseban predmet, ali, sve u svemu jako sam zadovoljan.”</a:t>
            </a:r>
          </a:p>
          <a:p>
            <a:pPr>
              <a:buNone/>
            </a:pPr>
            <a:endParaRPr lang="hr-HR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“Drago mi je što smo učili o stanovništvu i o problemima koji se mogu i nama dogoditi. Bilo je zanimljivo o tome učiti i raspravljati.”</a:t>
            </a:r>
          </a:p>
          <a:p>
            <a:pPr>
              <a:buNone/>
            </a:pPr>
            <a:endParaRPr lang="hr-HR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“Smatram da je GO u školama potreban. Neki učenici se ne znaju građanski pristojno ponašati….”</a:t>
            </a:r>
            <a:endParaRPr lang="hr-H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04052"/>
          </a:xfrm>
        </p:spPr>
        <p:txBody>
          <a:bodyPr/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UČENICI?</a:t>
            </a:r>
            <a:endParaRPr lang="hr-HR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83262"/>
          </a:xfrm>
        </p:spPr>
        <p:txBody>
          <a:bodyPr/>
          <a:lstStyle/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“Građanski odgoj je posve nepotreban po meni jer, iskreno, pojma nemam kad se on uopće radi na satovima.”</a:t>
            </a:r>
          </a:p>
          <a:p>
            <a:pPr>
              <a:buNone/>
            </a:pPr>
            <a:endParaRPr lang="hr-HR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“Smatram da je dobro što imamo GO, ali ga je jako teško prepoznati kada ga radimo na satu.”</a:t>
            </a:r>
          </a:p>
          <a:p>
            <a:pPr>
              <a:buNone/>
            </a:pPr>
            <a:endParaRPr lang="hr-HR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“Ne prepoznajem ga nigdje i neće mi pomoći nigdje, ja mislim.”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18366"/>
          </a:xfrm>
        </p:spPr>
        <p:txBody>
          <a:bodyPr/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ŠTO KAŽU UČENICI?</a:t>
            </a:r>
            <a:endParaRPr lang="hr-HR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40386"/>
          </a:xfrm>
        </p:spPr>
        <p:txBody>
          <a:bodyPr/>
          <a:lstStyle/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“Naučili smo da smo svi europski građani te da smo pozvani odlučivati o zakonima u državi…”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EUROPSKI GRAĐANIN</a:t>
            </a:r>
            <a:endParaRPr lang="hr-HR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954634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 </a:t>
            </a:r>
          </a:p>
          <a:p>
            <a:endParaRPr lang="hr-HR" b="1" dirty="0" smtClean="0">
              <a:solidFill>
                <a:srgbClr val="FFC000"/>
              </a:solidFill>
            </a:endParaRPr>
          </a:p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državljanin neke države ili skupine država (EU) koji uživa demokratske slobode i građanska prava unutar i izvan svoje države.</a:t>
            </a:r>
            <a:endParaRPr lang="hr-H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68280"/>
          </a:xfrm>
        </p:spPr>
        <p:txBody>
          <a:bodyPr>
            <a:normAutofit/>
          </a:bodyPr>
          <a:lstStyle/>
          <a:p>
            <a:r>
              <a:rPr lang="hr-HR" sz="1400" dirty="0" smtClean="0"/>
              <a:t>ODABIR SADRŽAJA</a:t>
            </a:r>
            <a:endParaRPr lang="hr-HR" sz="1400" dirty="0"/>
          </a:p>
        </p:txBody>
      </p:sp>
      <p:graphicFrame>
        <p:nvGraphicFramePr>
          <p:cNvPr id="9" name="Rezervirano mjesto sadržaja 8"/>
          <p:cNvGraphicFramePr>
            <a:graphicFrameLocks noGrp="1"/>
          </p:cNvGraphicFramePr>
          <p:nvPr>
            <p:ph sz="quarter" idx="1"/>
          </p:nvPr>
        </p:nvGraphicFramePr>
        <p:xfrm>
          <a:off x="214282" y="642918"/>
          <a:ext cx="8429683" cy="5665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2474177"/>
                <a:gridCol w="4026680"/>
              </a:tblGrid>
              <a:tr h="363854">
                <a:tc>
                  <a:txBody>
                    <a:bodyPr/>
                    <a:lstStyle/>
                    <a:p>
                      <a:r>
                        <a:rPr lang="hr-HR" dirty="0" smtClean="0"/>
                        <a:t>NAZIV</a:t>
                      </a:r>
                      <a:endParaRPr lang="hr-HR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SVRHA</a:t>
                      </a:r>
                      <a:endParaRPr lang="hr-HR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ISHOD</a:t>
                      </a:r>
                      <a:endParaRPr lang="hr-HR" dirty="0"/>
                    </a:p>
                  </a:txBody>
                  <a:tcPr>
                    <a:lnB w="38100" cmpd="sng">
                      <a:noFill/>
                    </a:lnB>
                  </a:tcPr>
                </a:tc>
              </a:tr>
              <a:tr h="491496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Osnove demokracije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Odgovornost građana u demokraciji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dirty="0" smtClean="0"/>
                        <a:t>Zna</a:t>
                      </a:r>
                      <a:r>
                        <a:rPr lang="hr-HR" sz="1200" dirty="0" smtClean="0"/>
                        <a:t> što je demokracija i razumije prava i odgovornosti građana u demokraciji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Učenje za nacionalni identitet</a:t>
                      </a:r>
                      <a:endParaRPr lang="hr-HR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nacionalne svijesti i odnos prema drugim kulturama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dirty="0" smtClean="0"/>
                        <a:t>Razumije </a:t>
                      </a:r>
                      <a:r>
                        <a:rPr lang="hr-HR" sz="1200" dirty="0" smtClean="0"/>
                        <a:t>osnovna obilježja nacionalne kulture i poštuje svoju i druge manjinske kulture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6744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Zaštita okoliša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Odgovornost za održivi razvoj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dirty="0" smtClean="0"/>
                        <a:t>Razumije</a:t>
                      </a:r>
                      <a:r>
                        <a:rPr lang="hr-HR" sz="1200" dirty="0" smtClean="0"/>
                        <a:t> značenje i važnost prava na okoliš, brine o očuvanju okoliša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6744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Komunikacijske vještine</a:t>
                      </a:r>
                      <a:endParaRPr lang="hr-HR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suradnje među učenicima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dirty="0" smtClean="0"/>
                        <a:t>Razumije</a:t>
                      </a:r>
                      <a:r>
                        <a:rPr lang="hr-HR" sz="1200" b="1" dirty="0" smtClean="0"/>
                        <a:t> </a:t>
                      </a:r>
                      <a:r>
                        <a:rPr lang="hr-HR" sz="1200" dirty="0" smtClean="0"/>
                        <a:t>smisao timskog rada i aktivni je sudionik u njemu, posjeduje vještine aktivnog slušanja i koristi prezentacijske vještine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9639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Učenje za ljudska prava</a:t>
                      </a:r>
                    </a:p>
                    <a:p>
                      <a:endParaRPr lang="hr-HR" sz="1200" dirty="0" smtClean="0"/>
                    </a:p>
                    <a:p>
                      <a:endParaRPr lang="hr-HR" sz="12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tolerancije prema različitostima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dirty="0" smtClean="0"/>
                        <a:t>Razumije</a:t>
                      </a:r>
                      <a:r>
                        <a:rPr lang="hr-HR" sz="1200" dirty="0" smtClean="0"/>
                        <a:t> vezu između stereotipa, predrasuda i diskriminacije i poštuje druge s obzirom na spol, rasu i druge razlike</a:t>
                      </a:r>
                    </a:p>
                    <a:p>
                      <a:endParaRPr lang="hr-HR" sz="12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3449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Učenje za pravo na nepristrano informiranje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odgovornosti i kritičnosti prema medijima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dirty="0" smtClean="0"/>
                        <a:t>Zna</a:t>
                      </a:r>
                      <a:r>
                        <a:rPr lang="hr-HR" sz="1200" dirty="0" smtClean="0"/>
                        <a:t> povezati slobodu medija s odgovornosti medija i pokazuje spremnost na kritičku analizu informiranja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7327"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Učenje za osobni razvoj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samopoštovanja i dostojanstva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dirty="0" smtClean="0"/>
                        <a:t>Prepoznaje v</a:t>
                      </a:r>
                      <a:r>
                        <a:rPr lang="hr-HR" sz="1200" dirty="0" smtClean="0"/>
                        <a:t>lastite sposobnosti i odgovorno planira životne ciljeve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3854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Učenje za odgovorno </a:t>
                      </a:r>
                      <a:r>
                        <a:rPr lang="hr-HR" sz="1200" dirty="0" smtClean="0"/>
                        <a:t>gospodarstvo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odgovorne potrošnje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dirty="0" smtClean="0"/>
                        <a:t>Zna </a:t>
                      </a:r>
                      <a:r>
                        <a:rPr lang="hr-HR" sz="1200" dirty="0" smtClean="0"/>
                        <a:t>najvažnija prava i odgovornosti potrošača i poduzetnički djeluje</a:t>
                      </a:r>
                    </a:p>
                    <a:p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3854">
                <a:tc>
                  <a:txBody>
                    <a:bodyPr/>
                    <a:lstStyle/>
                    <a:p>
                      <a:r>
                        <a:rPr lang="hr-HR" sz="1200" i="1" dirty="0" smtClean="0"/>
                        <a:t>Učenje za socijalnu solidarnost</a:t>
                      </a:r>
                      <a:endParaRPr lang="hr-HR" sz="120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dirty="0" smtClean="0"/>
                        <a:t>Razvoj svijesti za zajednicu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dirty="0" smtClean="0"/>
                        <a:t>Razumije p</a:t>
                      </a:r>
                      <a:r>
                        <a:rPr lang="hr-HR" sz="1200" dirty="0" smtClean="0"/>
                        <a:t>otrebu solidarnosti u zajednici i sudjeluje u volonterskim akcijama</a:t>
                      </a:r>
                      <a:endParaRPr lang="hr-HR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RESURSI / IZVORI   ZNANJA</a:t>
            </a:r>
            <a:endParaRPr lang="hr-HR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500034" y="1285860"/>
            <a:ext cx="74295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000" b="1" dirty="0" smtClean="0">
                <a:latin typeface="Arial" pitchFamily="34" charset="0"/>
                <a:cs typeface="Arial" pitchFamily="34" charset="0"/>
                <a:hlinkClick r:id="rId2"/>
              </a:rPr>
              <a:t> www.azoo.hr</a:t>
            </a:r>
            <a:r>
              <a:rPr lang="hr-HR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hr-H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Web stranica škole</a:t>
            </a:r>
          </a:p>
          <a:p>
            <a:pPr>
              <a:buFont typeface="Wingdings" pitchFamily="2" charset="2"/>
              <a:buChar char="Ø"/>
            </a:pP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Priručnici i metodika geografije</a:t>
            </a:r>
          </a:p>
          <a:p>
            <a:pPr>
              <a:buFont typeface="Wingdings" pitchFamily="2" charset="2"/>
              <a:buChar char="Ø"/>
            </a:pP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Metodička literatura</a:t>
            </a:r>
          </a:p>
          <a:p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hr-H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Wolfgang</a:t>
            </a: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Mattes</a:t>
            </a: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(2007.): </a:t>
            </a:r>
          </a:p>
          <a:p>
            <a:r>
              <a:rPr lang="hr-H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Nastavne metode-75 kompaktnih pregleda za      nastavnike i učenike,</a:t>
            </a: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Zagreb, Naklada Ljevak</a:t>
            </a:r>
          </a:p>
          <a:p>
            <a:r>
              <a:rPr lang="hr-H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-Rutinski planirati-učinkovito poučavati</a:t>
            </a: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Zagreb, Naklada Ljevak</a:t>
            </a:r>
          </a:p>
          <a:p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-Cindrić, Miljković,Strugar (2010.): </a:t>
            </a:r>
            <a:r>
              <a:rPr lang="hr-H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Didaktika i kurikulum, </a:t>
            </a: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Zagreb, IEP</a:t>
            </a:r>
          </a:p>
          <a:p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-</a:t>
            </a:r>
            <a:r>
              <a:rPr lang="hr-H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Marzano</a:t>
            </a: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hr-H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Pickering</a:t>
            </a: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Pollock(2006.): </a:t>
            </a:r>
            <a:r>
              <a:rPr lang="hr-H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Nastavne strategije-kako primijeniti 9 najuspješnijih nastavnih strategija </a:t>
            </a:r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Zagreb, </a:t>
            </a:r>
            <a:r>
              <a:rPr lang="hr-H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Educa</a:t>
            </a:r>
            <a:endParaRPr lang="hr-HR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-dnevni tisak, Internet, knjiga Narodi Europe….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ISKUSTVA UČITELJICE GEOGRAFIJE  u OKVIRU EKSPERIMENTALNOG UVOĐENJA KURIKULA GRAĐANSKOG ODGOJA I OBRAZOVANJA</a:t>
            </a:r>
            <a:endParaRPr lang="hr-HR" sz="31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ezervirano mjesto sadržaja 3" descr="j039921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027237"/>
            <a:ext cx="3657600" cy="3657600"/>
          </a:xfrm>
          <a:prstGeom prst="rect">
            <a:avLst/>
          </a:prstGeom>
        </p:spPr>
      </p:pic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>
                <a:solidFill>
                  <a:srgbClr val="002060"/>
                </a:solidFill>
              </a:rPr>
              <a:t>Hvala vam na pažnji.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>
                <a:solidFill>
                  <a:srgbClr val="002060"/>
                </a:solidFill>
              </a:rPr>
              <a:t>Pitanja,</a:t>
            </a: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          sugestije,</a:t>
            </a: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                 pohvale…..</a:t>
            </a:r>
            <a:endParaRPr lang="hr-H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hr-HR" dirty="0" smtClean="0">
                <a:solidFill>
                  <a:srgbClr val="002060"/>
                </a:solidFill>
              </a:rPr>
              <a:t>GEOGRAFIJA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429288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ZNANJA</a:t>
            </a:r>
          </a:p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G. VJEŠTINE       </a:t>
            </a:r>
          </a:p>
          <a:p>
            <a:r>
              <a:rPr lang="hr-H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STAVOVI</a:t>
            </a:r>
          </a:p>
          <a:p>
            <a:pPr>
              <a:buNone/>
            </a:pPr>
            <a:r>
              <a:rPr lang="hr-HR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hr-HR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hr-H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GOO ???</a:t>
            </a:r>
          </a:p>
          <a:p>
            <a:pPr>
              <a:buNone/>
            </a:pPr>
            <a:r>
              <a:rPr lang="hr-H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KLIMA I BILJNI POKROV</a:t>
            </a:r>
          </a:p>
          <a:p>
            <a:pPr>
              <a:buNone/>
            </a:pPr>
            <a:r>
              <a:rPr lang="hr-H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MORE I VODE NA KOPNU</a:t>
            </a:r>
          </a:p>
          <a:p>
            <a:pPr>
              <a:buNone/>
            </a:pPr>
            <a:r>
              <a:rPr lang="hr-H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STANOVNIŠTVO</a:t>
            </a:r>
          </a:p>
          <a:p>
            <a:pPr>
              <a:buNone/>
            </a:pPr>
            <a:r>
              <a:rPr lang="hr-H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GOSPODARSTVO </a:t>
            </a:r>
          </a:p>
          <a:p>
            <a:pPr>
              <a:buNone/>
            </a:pPr>
            <a:r>
              <a:rPr lang="hr-H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ZAŠTITA OKOLIŠA</a:t>
            </a:r>
          </a:p>
          <a:p>
            <a:pPr>
              <a:buNone/>
            </a:pPr>
            <a:r>
              <a:rPr lang="hr-H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HRVATSKA - NACIONALNI IDENTITET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9" name="Picture 5" descr="C:\Users\Korisnik\Desktop\5.a-2013\U knjižnici\100_4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2425" y="500041"/>
            <a:ext cx="3232979" cy="2429295"/>
          </a:xfrm>
          <a:prstGeom prst="rect">
            <a:avLst/>
          </a:prstGeom>
          <a:noFill/>
        </p:spPr>
      </p:pic>
      <p:pic>
        <p:nvPicPr>
          <p:cNvPr id="1026" name="Picture 2" descr="C:\Users\Korisnik\Desktop\Terenske\Izvanučionička-Papuk\100_3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357562"/>
            <a:ext cx="3165831" cy="2110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490"/>
          </a:xfrm>
        </p:spPr>
        <p:txBody>
          <a:bodyPr>
            <a:normAutofit fontScale="90000"/>
          </a:bodyPr>
          <a:lstStyle/>
          <a:p>
            <a:r>
              <a:rPr lang="hr-H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KAKO </a:t>
            </a:r>
            <a:r>
              <a:rPr lang="hr-HR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SMO POMIRILE </a:t>
            </a:r>
            <a:r>
              <a:rPr lang="hr-H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SVE SASTAVNICE</a:t>
            </a:r>
            <a:r>
              <a:rPr lang="hr-HR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hr-HR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Korisnik\Desktop\Terenske\KŽ-Kalnik-Sv. Ivan Žabno\100_3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857232"/>
            <a:ext cx="2214578" cy="1664062"/>
          </a:xfrm>
          <a:prstGeom prst="rect">
            <a:avLst/>
          </a:prstGeom>
          <a:noFill/>
        </p:spPr>
      </p:pic>
      <p:pic>
        <p:nvPicPr>
          <p:cNvPr id="1029" name="Picture 5" descr="C:\Users\Korisnik\Desktop\Terenske\Niz rijeku Dravu\100_3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31" y="4643446"/>
            <a:ext cx="2819558" cy="2118645"/>
          </a:xfrm>
          <a:prstGeom prst="rect">
            <a:avLst/>
          </a:prstGeom>
          <a:noFill/>
        </p:spPr>
      </p:pic>
      <p:pic>
        <p:nvPicPr>
          <p:cNvPr id="1030" name="Picture 6" descr="C:\Users\Korisnik\Desktop\Terenske\Crna gora\100_2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553846"/>
            <a:ext cx="2876294" cy="2161278"/>
          </a:xfrm>
          <a:prstGeom prst="rect">
            <a:avLst/>
          </a:prstGeom>
          <a:noFill/>
        </p:spPr>
      </p:pic>
      <p:pic>
        <p:nvPicPr>
          <p:cNvPr id="1031" name="Picture 7" descr="C:\Users\Korisnik\Desktop\Terenske\Terenska-Peski\100_1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2285992"/>
            <a:ext cx="2071702" cy="1556699"/>
          </a:xfrm>
          <a:prstGeom prst="rect">
            <a:avLst/>
          </a:prstGeom>
          <a:noFill/>
        </p:spPr>
      </p:pic>
      <p:pic>
        <p:nvPicPr>
          <p:cNvPr id="1032" name="Picture 8" descr="C:\Users\Korisnik\Desktop\Terenske\Niz rijeku Dravu\100_29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4785290"/>
            <a:ext cx="2571736" cy="1932428"/>
          </a:xfrm>
          <a:prstGeom prst="rect">
            <a:avLst/>
          </a:prstGeom>
          <a:noFill/>
        </p:spPr>
      </p:pic>
      <p:sp>
        <p:nvSpPr>
          <p:cNvPr id="10" name="Pravokutnik 9"/>
          <p:cNvSpPr/>
          <p:nvPr/>
        </p:nvSpPr>
        <p:spPr>
          <a:xfrm>
            <a:off x="142844" y="1071546"/>
            <a:ext cx="62151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odabrale smo naziv, svrhu i ishod</a:t>
            </a: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koristile “nove” oblike i metode rada</a:t>
            </a: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pojačale rad na komunikacijskim</a:t>
            </a:r>
          </a:p>
          <a:p>
            <a:r>
              <a:rPr lang="hr-H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vještinama – učenik-učitelj-roditelj</a:t>
            </a: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motivirale sudjelovanje učenika životnim situacijama</a:t>
            </a: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ojačale/osvijestile  osobne kompetencije</a:t>
            </a:r>
          </a:p>
        </p:txBody>
      </p:sp>
      <p:pic>
        <p:nvPicPr>
          <p:cNvPr id="11" name="Picture 3" descr="C:\Users\Korisnik\Desktop\5.a-2013\2.roditeljski\100_45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732107"/>
            <a:ext cx="2000264" cy="1503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 smtClean="0"/>
              <a:t>KAKO RAZVIJAMO G. VJEŠTINE I STAVOVE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596" y="1357298"/>
            <a:ext cx="8505092" cy="5143536"/>
          </a:xfrm>
        </p:spPr>
        <p:txBody>
          <a:bodyPr>
            <a:normAutofit/>
          </a:bodyPr>
          <a:lstStyle/>
          <a:p>
            <a:r>
              <a:rPr lang="hr-HR" sz="2400" dirty="0" smtClean="0"/>
              <a:t>Diskusije, debate, radionice, obilježavanje posebnih datuma</a:t>
            </a:r>
          </a:p>
          <a:p>
            <a:r>
              <a:rPr lang="hr-HR" sz="2400" dirty="0" smtClean="0"/>
              <a:t>Obilježavanje posebnih dana</a:t>
            </a:r>
          </a:p>
          <a:p>
            <a:r>
              <a:rPr lang="hr-HR" sz="2400" dirty="0" smtClean="0">
                <a:sym typeface="Wingdings" pitchFamily="2" charset="2"/>
              </a:rPr>
              <a:t>dovođenje učenika u situacije u kojima:</a:t>
            </a:r>
          </a:p>
          <a:p>
            <a:r>
              <a:rPr lang="hr-HR" sz="2400" dirty="0" smtClean="0">
                <a:sym typeface="Wingdings" pitchFamily="2" charset="2"/>
              </a:rPr>
              <a:t>Opisuju, analiziraju, tumače, prosuđuju,simuliraju, igraju uloge, prezentiraju,  volontiraju, sudjeluju u humanitarnim akcijama……. rješavaju pitanja i probleme koji su važni za njih, ali i onih u društvu….</a:t>
            </a:r>
            <a:endParaRPr lang="hr-HR" sz="2400" dirty="0"/>
          </a:p>
        </p:txBody>
      </p:sp>
      <p:pic>
        <p:nvPicPr>
          <p:cNvPr id="4" name="Picture 3" descr="C:\Documents and Settings\Administrator\Desktop\100_4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560" y="4357694"/>
            <a:ext cx="2815904" cy="1857388"/>
          </a:xfrm>
          <a:prstGeom prst="rect">
            <a:avLst/>
          </a:prstGeom>
          <a:noFill/>
        </p:spPr>
      </p:pic>
      <p:pic>
        <p:nvPicPr>
          <p:cNvPr id="5" name="Picture 4" descr="C:\Documents and Settings\Administrator\Desktop\100_37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3018" y="4357694"/>
            <a:ext cx="2591113" cy="1946988"/>
          </a:xfrm>
          <a:prstGeom prst="rect">
            <a:avLst/>
          </a:prstGeom>
          <a:noFill/>
        </p:spPr>
      </p:pic>
      <p:pic>
        <p:nvPicPr>
          <p:cNvPr id="6" name="Picture 2" descr="C:\Users\Korisnik\Desktop\5.a-2013\2.roditeljski\100_454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72198" y="4286256"/>
            <a:ext cx="2609805" cy="1961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</p:spPr>
        <p:txBody>
          <a:bodyPr/>
          <a:lstStyle/>
          <a:p>
            <a:r>
              <a:rPr lang="hr-HR" dirty="0" smtClean="0">
                <a:solidFill>
                  <a:srgbClr val="002060"/>
                </a:solidFill>
              </a:rPr>
              <a:t>Sadržaj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2" name="Rezervirano mjesto sadržaja 1"/>
          <p:cNvSpPr>
            <a:spLocks noGrp="1"/>
          </p:cNvSpPr>
          <p:nvPr>
            <p:ph sz="half" idx="1"/>
          </p:nvPr>
        </p:nvSpPr>
        <p:spPr>
          <a:xfrm>
            <a:off x="214282" y="1285859"/>
            <a:ext cx="4572032" cy="3643339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GOO-ciljevi</a:t>
            </a:r>
          </a:p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Mogućnosti GOO u geografiji</a:t>
            </a:r>
          </a:p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Primjeri iz prakse</a:t>
            </a:r>
          </a:p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Razmišljanja učenika</a:t>
            </a:r>
          </a:p>
          <a:p>
            <a:r>
              <a:rPr lang="hr-H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Izvori</a:t>
            </a:r>
          </a:p>
        </p:txBody>
      </p:sp>
      <p:pic>
        <p:nvPicPr>
          <p:cNvPr id="1031" name="Picture 7" descr="C:\Users\Korisnik\Desktop\5.a-2013\Blagdani\100_46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19359674"/>
            <a:ext cx="11258550" cy="8459788"/>
          </a:xfrm>
          <a:prstGeom prst="rect">
            <a:avLst/>
          </a:prstGeom>
          <a:noFill/>
        </p:spPr>
      </p:pic>
      <p:pic>
        <p:nvPicPr>
          <p:cNvPr id="1032" name="Picture 8" descr="C:\Users\Korisnik\Desktop\5.a-2013\Blagdani\100_4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28604"/>
            <a:ext cx="3286148" cy="2469253"/>
          </a:xfrm>
          <a:prstGeom prst="rect">
            <a:avLst/>
          </a:prstGeom>
          <a:noFill/>
        </p:spPr>
      </p:pic>
      <p:pic>
        <p:nvPicPr>
          <p:cNvPr id="1033" name="Picture 9" descr="C:\Users\Korisnik\Desktop\5.a-2013\Vukovar u srcu\100_45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071942"/>
            <a:ext cx="3000396" cy="2254535"/>
          </a:xfrm>
          <a:prstGeom prst="rect">
            <a:avLst/>
          </a:prstGeom>
          <a:noFill/>
        </p:spPr>
      </p:pic>
      <p:pic>
        <p:nvPicPr>
          <p:cNvPr id="1034" name="Picture 10" descr="C:\Users\Korisnik\Desktop\5.a-2013\U knjižnici\100_4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643314"/>
            <a:ext cx="3357586" cy="2522932"/>
          </a:xfrm>
          <a:prstGeom prst="rect">
            <a:avLst/>
          </a:prstGeom>
          <a:noFill/>
        </p:spPr>
      </p:pic>
      <p:sp>
        <p:nvSpPr>
          <p:cNvPr id="10" name="Rezervirano mjesto sadržaja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/>
              <a:t>KAKO RAZVIJAMO G. VJEŠTINE I STAVOVE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2976" y="1643050"/>
            <a:ext cx="7715304" cy="5534044"/>
          </a:xfrm>
        </p:spPr>
        <p:txBody>
          <a:bodyPr/>
          <a:lstStyle/>
          <a:p>
            <a:r>
              <a:rPr lang="hr-HR" dirty="0" smtClean="0"/>
              <a:t>Terenska nastava/rad - istraživačke i suradničke metode (prikupljanje podataka, analiza, fotografiranje, orijentacija,….</a:t>
            </a:r>
          </a:p>
        </p:txBody>
      </p:sp>
      <p:pic>
        <p:nvPicPr>
          <p:cNvPr id="4" name="Picture 5" descr="D:\My Documents\Geografija-predmet\Niz rijeku Dravu\100_2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286124"/>
            <a:ext cx="2281726" cy="1714512"/>
          </a:xfrm>
          <a:prstGeom prst="rect">
            <a:avLst/>
          </a:prstGeom>
          <a:noFill/>
        </p:spPr>
      </p:pic>
      <p:pic>
        <p:nvPicPr>
          <p:cNvPr id="5" name="Picture 9" descr="C:\Users\Korisnik\Desktop\Terenske\Niz rijeku Dravu\100_2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143512"/>
            <a:ext cx="2015484" cy="1514456"/>
          </a:xfrm>
          <a:prstGeom prst="rect">
            <a:avLst/>
          </a:prstGeom>
          <a:noFill/>
        </p:spPr>
      </p:pic>
      <p:pic>
        <p:nvPicPr>
          <p:cNvPr id="6" name="Picture 4" descr="C:\Users\Korisnik\Desktop\Terenske\Niz rijeku Dravu\100_29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214686"/>
            <a:ext cx="2128813" cy="1599612"/>
          </a:xfrm>
          <a:prstGeom prst="rect">
            <a:avLst/>
          </a:prstGeom>
          <a:noFill/>
        </p:spPr>
      </p:pic>
      <p:pic>
        <p:nvPicPr>
          <p:cNvPr id="1027" name="Picture 3" descr="C:\Users\Korisnik\Desktop\Terenske\Niz rijeku Dravu\100_29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786322"/>
            <a:ext cx="2500330" cy="1878779"/>
          </a:xfrm>
          <a:prstGeom prst="rect">
            <a:avLst/>
          </a:prstGeom>
          <a:noFill/>
        </p:spPr>
      </p:pic>
      <p:pic>
        <p:nvPicPr>
          <p:cNvPr id="1030" name="Picture 6" descr="C:\Users\Korisnik\Desktop\Terenske\Terenska-naša škola\Terenska-Peski\100_19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429132"/>
            <a:ext cx="3000396" cy="225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dirty="0" smtClean="0"/>
              <a:t>KAKO RAZVIJAMO G. VJEŠTINE I STAVOVE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Suradnja s roditeljima i razredni projekti</a:t>
            </a:r>
            <a:endParaRPr lang="hr-HR" dirty="0"/>
          </a:p>
        </p:txBody>
      </p:sp>
      <p:pic>
        <p:nvPicPr>
          <p:cNvPr id="5" name="Picture 3" descr="C:\Users\Korisnik\Desktop\5.a-2013\Blagdanska radionica 2013\Slika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214554"/>
            <a:ext cx="3143272" cy="2357454"/>
          </a:xfrm>
          <a:prstGeom prst="rect">
            <a:avLst/>
          </a:prstGeom>
          <a:noFill/>
        </p:spPr>
      </p:pic>
      <p:pic>
        <p:nvPicPr>
          <p:cNvPr id="8195" name="Picture 3" descr="C:\Users\Korisnik\Desktop\5.a-2013\Etički-roditelji\100_4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214554"/>
            <a:ext cx="3143272" cy="2361894"/>
          </a:xfrm>
          <a:prstGeom prst="rect">
            <a:avLst/>
          </a:prstGeom>
          <a:noFill/>
        </p:spPr>
      </p:pic>
      <p:pic>
        <p:nvPicPr>
          <p:cNvPr id="8196" name="Picture 4" descr="C:\Users\Korisnik\Desktop\5.a-2013\Razredni projekt\100_4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714884"/>
            <a:ext cx="2525071" cy="1897370"/>
          </a:xfrm>
          <a:prstGeom prst="rect">
            <a:avLst/>
          </a:prstGeom>
          <a:noFill/>
        </p:spPr>
      </p:pic>
      <p:pic>
        <p:nvPicPr>
          <p:cNvPr id="8197" name="Picture 5" descr="C:\Users\Korisnik\Desktop\5.a-2013\Blagdani\100_4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7" y="4626874"/>
            <a:ext cx="2786082" cy="2093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j">
  <a:themeElements>
    <a:clrScheme name="Solsticij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j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j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568</TotalTime>
  <Words>1505</Words>
  <PresentationFormat>Prikaz na zaslonu (4:3)</PresentationFormat>
  <Paragraphs>242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2" baseType="lpstr">
      <vt:lpstr>Solsticij</vt:lpstr>
      <vt:lpstr>GEOGRAFIJA I  GRAĐANSKI ODGOJ I OBRAZOVANJE</vt:lpstr>
      <vt:lpstr>Ciljevi međupredmetne teme (NOK)  </vt:lpstr>
      <vt:lpstr>ODABIR SADRŽAJA</vt:lpstr>
      <vt:lpstr>GEOGRAFIJA</vt:lpstr>
      <vt:lpstr>KAKO SMO POMIRILE SVE SASTAVNICE?</vt:lpstr>
      <vt:lpstr>KAKO RAZVIJAMO G. VJEŠTINE I STAVOVE</vt:lpstr>
      <vt:lpstr>Sadržaj</vt:lpstr>
      <vt:lpstr>KAKO RAZVIJAMO G. VJEŠTINE I STAVOVE</vt:lpstr>
      <vt:lpstr>KAKO RAZVIJAMO G. VJEŠTINE I STAVOVE</vt:lpstr>
      <vt:lpstr>KORELACIJA S DRUGIM PREDMETIMA I SURADNJA S DRUGIM ŠKOLAMA</vt:lpstr>
      <vt:lpstr>NISMO ZABORAVILI IGRU</vt:lpstr>
      <vt:lpstr>ODABIR SADRŽAJA</vt:lpstr>
      <vt:lpstr>N. jedinica: Stanovništvo i Ustav - ponavljanje</vt:lpstr>
      <vt:lpstr>N. jedinica: Stanovništvo i Ustav -ponavljanje</vt:lpstr>
      <vt:lpstr>N. jedinica:Stanovništvo i Ustav </vt:lpstr>
      <vt:lpstr>ODABIR SADRŽAJA</vt:lpstr>
      <vt:lpstr>N. jedinica: Hrvatska i svijet                    Geografska raznolikost Hrvatske                   -zaključni/uvodni dio sata</vt:lpstr>
      <vt:lpstr> ŠTO KAŽU UČENICI O GOO? Kako doživljavate provođenje GOO-a?  5 – nema mišljenje, 4 – nepotrebno, 3 – ne prepoznaje, 9 – izostalo,  87 – potrebno ( ukupno je 96 učenika 8. razreda)</vt:lpstr>
      <vt:lpstr>ŠTO KAŽU UČENICI O GOO?</vt:lpstr>
      <vt:lpstr>ŠTO KAŽU UČENICI O GOO?</vt:lpstr>
      <vt:lpstr>ŠTO KAŽU UČENICI O GOO?</vt:lpstr>
      <vt:lpstr>ŠTO KAŽU UČENICI?</vt:lpstr>
      <vt:lpstr>ŠTO KAŽU UČENICI?</vt:lpstr>
      <vt:lpstr>ŠTO KAŽU UČENICI?</vt:lpstr>
      <vt:lpstr>ŠTO KAŽU UČENICI?</vt:lpstr>
      <vt:lpstr>ŠTO KAŽU UČENICI?</vt:lpstr>
      <vt:lpstr>ŠTO KAŽU UČENICI?</vt:lpstr>
      <vt:lpstr>ŠTO KAŽU UČENICI?</vt:lpstr>
      <vt:lpstr>EUROPSKI GRAĐANIN</vt:lpstr>
      <vt:lpstr>RESURSI / IZVORI   ZNANJA</vt:lpstr>
      <vt:lpstr>ISKUSTVA UČITELJICE GEOGRAFIJE  u OKVIRU EKSPERIMENTALNOG UVOĐENJA KURIKULA GRAĐANSKOG ODGOJA I OBRAZOVANJA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GEOGRAFIJA I GRAĐANSKI ODGOJ I OBRAZOVANJE</dc:title>
  <dc:creator>Korisnik</dc:creator>
  <cp:lastModifiedBy>Korisnik</cp:lastModifiedBy>
  <cp:revision>75</cp:revision>
  <dcterms:created xsi:type="dcterms:W3CDTF">2014-01-28T16:54:25Z</dcterms:created>
  <dcterms:modified xsi:type="dcterms:W3CDTF">2014-04-13T16:33:21Z</dcterms:modified>
</cp:coreProperties>
</file>