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9" r:id="rId4"/>
    <p:sldId id="263" r:id="rId5"/>
    <p:sldId id="265" r:id="rId6"/>
    <p:sldId id="266" r:id="rId7"/>
    <p:sldId id="257" r:id="rId8"/>
    <p:sldId id="261" r:id="rId9"/>
    <p:sldId id="260" r:id="rId10"/>
    <p:sldId id="262" r:id="rId11"/>
    <p:sldId id="267" r:id="rId12"/>
    <p:sldId id="264" r:id="rId13"/>
    <p:sldId id="258" r:id="rId14"/>
    <p:sldId id="268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9566DB-2D39-4789-8908-095C55AA6253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sz="4800" dirty="0" smtClean="0"/>
          </a:p>
          <a:p>
            <a:pPr algn="ctr">
              <a:buNone/>
            </a:pPr>
            <a:r>
              <a:rPr lang="hr-HR" sz="4800" b="1" dirty="0" smtClean="0"/>
              <a:t>ZADATCI ZA PRAKTIČAN RAD</a:t>
            </a:r>
            <a:endParaRPr lang="hr-HR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ZADATAK  ZA RADIONICU</a:t>
            </a:r>
            <a:endParaRPr lang="hr-HR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ZADATAK 1.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Provjerite valjanost ovoga zadatka.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Odredite način bodovanja obzirom na ishod primjene znanja o glagolskome vidu.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Dopuni rečenice vidskim parom  podcrtanoga glagola.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</a:t>
            </a:r>
            <a:r>
              <a:rPr lang="hr-HR" dirty="0" err="1" smtClean="0">
                <a:solidFill>
                  <a:srgbClr val="FF0000"/>
                </a:solidFill>
              </a:rPr>
              <a:t>Iteo</a:t>
            </a:r>
            <a:r>
              <a:rPr lang="hr-HR" dirty="0" smtClean="0">
                <a:solidFill>
                  <a:srgbClr val="FF0000"/>
                </a:solidFill>
              </a:rPr>
              <a:t> je nekoliko puta </a:t>
            </a:r>
            <a:r>
              <a:rPr lang="hr-HR" u="sng" dirty="0" smtClean="0">
                <a:solidFill>
                  <a:srgbClr val="FF0000"/>
                </a:solidFill>
              </a:rPr>
              <a:t>otvarao</a:t>
            </a:r>
            <a:r>
              <a:rPr lang="hr-HR" dirty="0" smtClean="0">
                <a:solidFill>
                  <a:srgbClr val="FF0000"/>
                </a:solidFill>
              </a:rPr>
              <a:t> oči, na kraju ih je potpuno________.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ZADATAK ZA RADIONICU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ZADATAK 1. (nastavak)</a:t>
            </a:r>
          </a:p>
          <a:p>
            <a:pPr>
              <a:buNone/>
            </a:pPr>
            <a:r>
              <a:rPr lang="hr-HR" dirty="0" smtClean="0"/>
              <a:t>Postignuća nakon rješavanja zadatka.</a:t>
            </a:r>
          </a:p>
          <a:p>
            <a:pPr marL="514350" indent="-514350">
              <a:buNone/>
            </a:pPr>
            <a:r>
              <a:rPr lang="hr-HR" dirty="0" smtClean="0"/>
              <a:t>1. </a:t>
            </a:r>
            <a:r>
              <a:rPr lang="hr-HR" dirty="0" err="1" smtClean="0"/>
              <a:t>Iteo</a:t>
            </a:r>
            <a:r>
              <a:rPr lang="hr-HR" dirty="0" smtClean="0"/>
              <a:t> je nekoliko puta </a:t>
            </a:r>
            <a:r>
              <a:rPr lang="hr-HR" b="1" dirty="0" smtClean="0"/>
              <a:t>otvarao</a:t>
            </a:r>
            <a:r>
              <a:rPr lang="hr-HR" dirty="0" smtClean="0"/>
              <a:t> oči, na kraju ih je potpuno </a:t>
            </a:r>
            <a:r>
              <a:rPr lang="hr-HR" b="1" dirty="0" smtClean="0"/>
              <a:t>otvorio.</a:t>
            </a:r>
          </a:p>
          <a:p>
            <a:pPr marL="514350" indent="-514350">
              <a:buAutoNum type="arabicParenR"/>
            </a:pPr>
            <a:endParaRPr lang="hr-HR" b="1" dirty="0" smtClean="0"/>
          </a:p>
          <a:p>
            <a:pPr marL="514350" indent="-514350">
              <a:buNone/>
            </a:pPr>
            <a:r>
              <a:rPr lang="hr-HR" dirty="0" smtClean="0"/>
              <a:t>2. </a:t>
            </a:r>
            <a:r>
              <a:rPr lang="hr-HR" dirty="0" err="1" smtClean="0"/>
              <a:t>Iteo</a:t>
            </a:r>
            <a:r>
              <a:rPr lang="hr-HR" dirty="0" smtClean="0"/>
              <a:t> je nekoliko puta </a:t>
            </a:r>
            <a:r>
              <a:rPr lang="hr-HR" b="1" dirty="0" smtClean="0"/>
              <a:t>otvarao</a:t>
            </a:r>
            <a:r>
              <a:rPr lang="hr-HR" dirty="0" smtClean="0"/>
              <a:t> oči, na kraju ih je potpuno </a:t>
            </a:r>
            <a:r>
              <a:rPr lang="hr-HR" b="1" dirty="0" smtClean="0"/>
              <a:t>zatvorio.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Rezultati istraživanja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ZADATAK 1. </a:t>
            </a:r>
            <a:r>
              <a:rPr lang="hr-HR" dirty="0" smtClean="0"/>
              <a:t>(nastavak)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Isti zadatak su rješavala 22 učenika.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12 učenika  na pitanje je odgovorilo odgovarajućim glagolom i točnim vidskim parom.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10  učenika je odgovorilo točnim vidskim parom, ali su umjesto </a:t>
            </a:r>
            <a:r>
              <a:rPr lang="hr-HR" b="1" dirty="0" smtClean="0"/>
              <a:t>otvoriti</a:t>
            </a:r>
            <a:r>
              <a:rPr lang="hr-HR" dirty="0" smtClean="0"/>
              <a:t> upotrijebili glagol </a:t>
            </a:r>
            <a:r>
              <a:rPr lang="hr-HR" b="1" dirty="0" smtClean="0"/>
              <a:t>zatvoriti.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Glagol zatvoriti uporabilo je 6 dobrih učenika, 3 vrlo dobra i 1 odličan učenik.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ZADATAK ZA RADIONICU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ZADATAK 2.   </a:t>
            </a:r>
          </a:p>
          <a:p>
            <a:pPr>
              <a:buNone/>
            </a:pPr>
            <a:r>
              <a:rPr lang="hr-HR" dirty="0" smtClean="0"/>
              <a:t> a)    Sastavi česticu za ishod primjena pravila o posvojnim pridjevima.</a:t>
            </a:r>
          </a:p>
          <a:p>
            <a:pPr>
              <a:buNone/>
            </a:pPr>
            <a:r>
              <a:rPr lang="hr-HR" dirty="0" smtClean="0"/>
              <a:t> b)   Odaberi vrstu zadatka.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LITERTURA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Milan  Matijević, Ocjenjivanje u osnovnoj školi,      TIPEX ,Zagreb, 2004. </a:t>
            </a:r>
          </a:p>
          <a:p>
            <a:pPr>
              <a:buNone/>
            </a:pPr>
            <a:r>
              <a:rPr lang="hr-HR" dirty="0" smtClean="0"/>
              <a:t>   Tomislav Grgin, Školsko ocjenjivanje znanja, Slap, Jastrebarsko, 2001., 4. izdanje</a:t>
            </a:r>
          </a:p>
          <a:p>
            <a:pPr>
              <a:buNone/>
            </a:pPr>
            <a:r>
              <a:rPr lang="hr-HR" dirty="0" smtClean="0"/>
              <a:t>    Karol </a:t>
            </a:r>
            <a:r>
              <a:rPr lang="hr-HR" dirty="0" err="1" smtClean="0"/>
              <a:t>Visinko</a:t>
            </a:r>
            <a:r>
              <a:rPr lang="hr-HR" dirty="0" smtClean="0"/>
              <a:t>, Pisanje, ŠK, d.d.., Zagreb, 2010.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err="1" smtClean="0"/>
              <a:t>Vizek</a:t>
            </a:r>
            <a:r>
              <a:rPr lang="hr-HR" dirty="0" smtClean="0"/>
              <a:t>-Vidović, Vlasta i sur., Psihologija obrazovanja,IEP, VERN Zagreb, 2003.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PRIMJERI ZADATAKA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hr-HR" b="1" dirty="0" smtClean="0"/>
              <a:t>ZADATAK 1.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Zaokruži </a:t>
            </a:r>
            <a:r>
              <a:rPr lang="hr-HR" dirty="0" smtClean="0">
                <a:solidFill>
                  <a:srgbClr val="C00000"/>
                </a:solidFill>
              </a:rPr>
              <a:t>slovo ispred točnoga tumačenja frazema </a:t>
            </a:r>
            <a:r>
              <a:rPr lang="hr-HR" b="1" dirty="0" smtClean="0">
                <a:solidFill>
                  <a:srgbClr val="C00000"/>
                </a:solidFill>
              </a:rPr>
              <a:t>dati petama vjetra.</a:t>
            </a:r>
          </a:p>
          <a:p>
            <a:pPr>
              <a:buNone/>
            </a:pPr>
            <a:r>
              <a:rPr lang="hr-HR" b="1" dirty="0" smtClean="0"/>
              <a:t>       </a:t>
            </a:r>
            <a:r>
              <a:rPr lang="hr-HR" dirty="0" smtClean="0"/>
              <a:t>a) brzo trčati</a:t>
            </a:r>
          </a:p>
          <a:p>
            <a:pPr>
              <a:buNone/>
            </a:pPr>
            <a:r>
              <a:rPr lang="hr-HR" dirty="0" smtClean="0"/>
              <a:t>       b) brzo trčati, pobjeći</a:t>
            </a:r>
          </a:p>
          <a:p>
            <a:pPr>
              <a:buNone/>
            </a:pPr>
            <a:r>
              <a:rPr lang="hr-HR" dirty="0" smtClean="0"/>
              <a:t>       c) brzo trčati, bježati od vjetra</a:t>
            </a:r>
          </a:p>
          <a:p>
            <a:pPr>
              <a:buNone/>
            </a:pPr>
            <a:r>
              <a:rPr lang="hr-HR" dirty="0" smtClean="0"/>
              <a:t>       d) brzo trčati unatrag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b="1" dirty="0" smtClean="0"/>
              <a:t>Pitanja vezana uz ZADATAK 1.</a:t>
            </a: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1.Je li osnova oblikovana jasno i potpuno?</a:t>
            </a:r>
          </a:p>
          <a:p>
            <a:pPr marL="514350" indent="-514350">
              <a:buNone/>
            </a:pPr>
            <a:r>
              <a:rPr lang="hr-HR" dirty="0" smtClean="0"/>
              <a:t>2. Preklapaju li se ponuđeni odgovori?</a:t>
            </a:r>
          </a:p>
          <a:p>
            <a:pPr marL="514350" indent="-514350">
              <a:buNone/>
            </a:pPr>
            <a:r>
              <a:rPr lang="hr-HR" dirty="0" smtClean="0"/>
              <a:t>3. Jesu li ponuđeni odgovori ujednačeni obzirom na duljinu i strukturu?</a:t>
            </a:r>
          </a:p>
          <a:p>
            <a:pPr>
              <a:buNone/>
            </a:pPr>
            <a:r>
              <a:rPr lang="hr-HR" dirty="0" smtClean="0"/>
              <a:t>4. Jesu li u ponuđenim odgovorima moguće dvojbe?</a:t>
            </a:r>
          </a:p>
          <a:p>
            <a:pPr>
              <a:buNone/>
            </a:pPr>
            <a:r>
              <a:rPr lang="hr-HR" dirty="0" smtClean="0"/>
              <a:t>5. Očekujemo li željeni ishod u procesu razumijevanja teksta?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PRIMJERI ZADATAKA VIŠESTRUKOG IZBORA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99060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PRIMJERI ZADATAKA VIŠESTRUKOGA IZBORA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ZADATAK 2.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Tko li je </a:t>
            </a:r>
            <a:r>
              <a:rPr lang="hr-HR" b="1" dirty="0" smtClean="0">
                <a:solidFill>
                  <a:srgbClr val="FF0000"/>
                </a:solidFill>
              </a:rPr>
              <a:t>hrabriji </a:t>
            </a:r>
            <a:r>
              <a:rPr lang="hr-HR" dirty="0" smtClean="0">
                <a:solidFill>
                  <a:srgbClr val="FF0000"/>
                </a:solidFill>
              </a:rPr>
              <a:t>od mene?</a:t>
            </a:r>
          </a:p>
          <a:p>
            <a:pPr>
              <a:buNone/>
            </a:pPr>
            <a:r>
              <a:rPr lang="hr-HR" dirty="0" smtClean="0"/>
              <a:t>Riječ </a:t>
            </a:r>
            <a:r>
              <a:rPr lang="hr-HR" b="1" dirty="0" smtClean="0"/>
              <a:t>hrabriji </a:t>
            </a:r>
            <a:r>
              <a:rPr lang="hr-HR" dirty="0" smtClean="0"/>
              <a:t>nastala je: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a)  od pridjeva hrabar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b)  od imenice hrabrost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c)  od glagola ohrabriti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d)  od riječi dabar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PRIMJERI  ZADATAKA 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Pitanja vezana uz ZADATAK 2.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Jesu li odgovori homogeni ?</a:t>
            </a:r>
          </a:p>
          <a:p>
            <a:pPr>
              <a:buNone/>
            </a:pPr>
            <a:r>
              <a:rPr lang="hr-HR" dirty="0" smtClean="0"/>
              <a:t>Je li za ovo pitanje potreban polazni sadržaj?</a:t>
            </a:r>
          </a:p>
          <a:p>
            <a:pPr>
              <a:buNone/>
            </a:pPr>
            <a:r>
              <a:rPr lang="hr-HR" dirty="0" smtClean="0"/>
              <a:t>Riječ </a:t>
            </a:r>
            <a:r>
              <a:rPr lang="hr-HR" b="1" dirty="0" smtClean="0"/>
              <a:t>hrabriji</a:t>
            </a:r>
            <a:r>
              <a:rPr lang="hr-HR" dirty="0" smtClean="0"/>
              <a:t> nastala je od: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a) pridjeva hrabar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b) imenice hrabrost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c) glagola ohrabriti se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d) riječi dabar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POVEZIVANJA I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r>
              <a:rPr lang="hr-HR" b="1" dirty="0" smtClean="0"/>
              <a:t>ZADATAK 3.</a:t>
            </a:r>
          </a:p>
          <a:p>
            <a:pPr>
              <a:buNone/>
            </a:pPr>
            <a:r>
              <a:rPr lang="hr-HR" dirty="0" smtClean="0"/>
              <a:t>  Ishod: primjena pravila o vrstama nezavisno</a:t>
            </a:r>
          </a:p>
          <a:p>
            <a:pPr>
              <a:buNone/>
            </a:pPr>
            <a:r>
              <a:rPr lang="hr-HR" dirty="0" smtClean="0"/>
              <a:t>složenih rečenica.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Poveži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surečenice</a:t>
            </a:r>
            <a:r>
              <a:rPr lang="hr-HR" dirty="0" smtClean="0">
                <a:solidFill>
                  <a:srgbClr val="FF0000"/>
                </a:solidFill>
              </a:rPr>
              <a:t> iz lijevoga sa </a:t>
            </a:r>
            <a:r>
              <a:rPr lang="hr-HR" dirty="0" err="1" smtClean="0">
                <a:solidFill>
                  <a:srgbClr val="FF0000"/>
                </a:solidFill>
              </a:rPr>
              <a:t>surečenicama</a:t>
            </a:r>
            <a:r>
              <a:rPr lang="hr-HR" dirty="0" smtClean="0">
                <a:solidFill>
                  <a:srgbClr val="FF0000"/>
                </a:solidFill>
              </a:rPr>
              <a:t> iz desnoga stupca.  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/>
              <a:t>Razmislite na koji biste način grafički označili povezivanje .</a:t>
            </a:r>
          </a:p>
          <a:p>
            <a:pPr>
              <a:buNone/>
            </a:pP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POVEZIVANJA I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ZADATAK 3. (nastavak)</a:t>
            </a:r>
          </a:p>
          <a:p>
            <a:pPr>
              <a:buNone/>
            </a:pPr>
            <a:r>
              <a:rPr lang="hr-HR" sz="2400" dirty="0" smtClean="0"/>
              <a:t>1. Sjedim u sobi                           __ no boji se ići zubaru.</a:t>
            </a:r>
          </a:p>
          <a:p>
            <a:pPr>
              <a:buNone/>
            </a:pPr>
            <a:r>
              <a:rPr lang="hr-HR" sz="2400" dirty="0" smtClean="0"/>
              <a:t>2. Bila sam strpljiva,                     __ jedino me tvoj pogled 					raduje.</a:t>
            </a:r>
          </a:p>
          <a:p>
            <a:pPr>
              <a:buNone/>
            </a:pPr>
            <a:r>
              <a:rPr lang="hr-HR" sz="2400" dirty="0" smtClean="0"/>
              <a:t>3. Boli ga zub,                             __ niti će ju dobiti.</a:t>
            </a:r>
          </a:p>
          <a:p>
            <a:pPr>
              <a:buNone/>
            </a:pPr>
            <a:r>
              <a:rPr lang="hr-HR" sz="2400" dirty="0" smtClean="0"/>
              <a:t>4. Ići ćemo na maturalac               __ dakle zavrijedila sam 						pohvalu.</a:t>
            </a:r>
          </a:p>
          <a:p>
            <a:pPr>
              <a:buNone/>
            </a:pPr>
            <a:r>
              <a:rPr lang="hr-HR" sz="2400" dirty="0" smtClean="0"/>
              <a:t>5. Niste zavrijedili nagradu           __ i slušam romon kiše.</a:t>
            </a:r>
          </a:p>
          <a:p>
            <a:pPr>
              <a:buNone/>
            </a:pPr>
            <a:r>
              <a:rPr lang="hr-HR" sz="2400" dirty="0" smtClean="0"/>
              <a:t>6. Teška je tvoja šutnja ,                __ ili ćemo biti silno žalosni.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ZADATAK 4.</a:t>
            </a:r>
          </a:p>
          <a:p>
            <a:pPr>
              <a:buNone/>
            </a:pPr>
            <a:r>
              <a:rPr lang="hr-HR" b="1" dirty="0" smtClean="0"/>
              <a:t>  Dopuni.</a:t>
            </a:r>
          </a:p>
          <a:p>
            <a:pPr>
              <a:buNone/>
            </a:pPr>
            <a:r>
              <a:rPr lang="hr-HR" b="1" dirty="0" smtClean="0"/>
              <a:t> </a:t>
            </a:r>
            <a:r>
              <a:rPr lang="hr-HR" dirty="0" smtClean="0"/>
              <a:t>Hrvatski književni jezik je _________ i općeprihvaćen oblik jezika koji služi svim________potrebama hrvatske______________ zajednice.</a:t>
            </a:r>
          </a:p>
          <a:p>
            <a:pPr>
              <a:buNone/>
            </a:pPr>
            <a:r>
              <a:rPr lang="hr-HR" dirty="0" smtClean="0"/>
              <a:t>Drugi naziv za književni jezik glasi__________</a:t>
            </a:r>
          </a:p>
          <a:p>
            <a:pPr>
              <a:buNone/>
            </a:pPr>
            <a:r>
              <a:rPr lang="hr-HR" dirty="0" smtClean="0"/>
              <a:t>jezik.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ZADATAK 4. (nastavak)</a:t>
            </a:r>
          </a:p>
          <a:p>
            <a:pPr>
              <a:buNone/>
            </a:pPr>
            <a:r>
              <a:rPr lang="hr-HR" b="1" dirty="0" smtClean="0"/>
              <a:t> Preinači </a:t>
            </a:r>
            <a:r>
              <a:rPr lang="hr-HR" dirty="0" smtClean="0"/>
              <a:t>zadatak tako da sastaviš precizno pitanje i nedvojbenu tvrdnju.</a:t>
            </a:r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    Odredi </a:t>
            </a:r>
            <a:r>
              <a:rPr lang="hr-HR" dirty="0" smtClean="0"/>
              <a:t>ishod obzirom na umni proces.</a:t>
            </a:r>
          </a:p>
          <a:p>
            <a:pPr>
              <a:buNone/>
            </a:pPr>
            <a:r>
              <a:rPr lang="hr-HR" dirty="0" smtClean="0"/>
              <a:t>      (pamćenje, razumijevanje, primjena)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  </a:t>
            </a:r>
            <a:r>
              <a:rPr lang="hr-HR" b="1" dirty="0" smtClean="0"/>
              <a:t>Sastavi </a:t>
            </a:r>
            <a:r>
              <a:rPr lang="hr-HR" dirty="0" smtClean="0"/>
              <a:t>zadatak tako da se učenik </a:t>
            </a:r>
            <a:r>
              <a:rPr lang="hr-HR" b="1" dirty="0" smtClean="0"/>
              <a:t>dosjeti </a:t>
            </a:r>
            <a:r>
              <a:rPr lang="hr-HR" dirty="0" smtClean="0"/>
              <a:t>        definiranja pojmova.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1204</TotalTime>
  <Words>595</Words>
  <Application>Microsoft Office PowerPoint</Application>
  <PresentationFormat>Prikaz na zaslonu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Medijan</vt:lpstr>
      <vt:lpstr>Slajd 1</vt:lpstr>
      <vt:lpstr>PRIMJERI ZADATAKA VIŠESTRUKOG IZBORA</vt:lpstr>
      <vt:lpstr>PRIMJERI ZADATAKA VIŠESTRUKOG IZBORA</vt:lpstr>
      <vt:lpstr>PRIMJERI ZADATAKA VIŠESTRUKOGA IZBORA</vt:lpstr>
      <vt:lpstr>PRIMJERI  ZADATAKA  VIŠESTRUKOG IZBORA</vt:lpstr>
      <vt:lpstr>ZADATCI POVEZIVANJA I SREĐIVANJA</vt:lpstr>
      <vt:lpstr>ZADATCI POVEZIVANJA I SREĐIVANJA</vt:lpstr>
      <vt:lpstr>ZADATCI  DOPUNJAVANJA</vt:lpstr>
      <vt:lpstr>ZADATCI DOPUNJAVANJA</vt:lpstr>
      <vt:lpstr>ZADATAK  ZA RADIONICU</vt:lpstr>
      <vt:lpstr>ZADATAK ZA RADIONICU</vt:lpstr>
      <vt:lpstr>Rezultati istraživanja</vt:lpstr>
      <vt:lpstr>ZADATAK ZA RADIONICU</vt:lpstr>
      <vt:lpstr>LITERTURA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Tipologija zadataka za sastavljanje testova</dc:title>
  <dc:creator>OŠ Z. i F. Otočac</dc:creator>
  <dc:description>PRIMJERI ZADATAKA VIŠESTRUKOG IZBORA</dc:description>
  <cp:lastModifiedBy>OŠ Z. i F. Otočac</cp:lastModifiedBy>
  <cp:revision>248</cp:revision>
  <dcterms:created xsi:type="dcterms:W3CDTF">2013-02-16T08:07:25Z</dcterms:created>
  <dcterms:modified xsi:type="dcterms:W3CDTF">2013-02-25T07:54:13Z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Tipologija zadataka za sastavljanje testova</vt:lpwstr>
  </property>
  <property fmtid="{D5CDD505-2E9C-101B-9397-08002B2CF9AE}" pid="3" name="SlideDescription">
    <vt:lpwstr>PRIMJERI ZADATAKA VIŠESTRUKOG IZBORA</vt:lpwstr>
  </property>
</Properties>
</file>