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5" r:id="rId8"/>
    <p:sldId id="262" r:id="rId9"/>
    <p:sldId id="264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317" r:id="rId27"/>
    <p:sldId id="318" r:id="rId28"/>
    <p:sldId id="319" r:id="rId29"/>
    <p:sldId id="320" r:id="rId30"/>
    <p:sldId id="285" r:id="rId31"/>
    <p:sldId id="286" r:id="rId32"/>
    <p:sldId id="288" r:id="rId33"/>
    <p:sldId id="289" r:id="rId34"/>
    <p:sldId id="290" r:id="rId35"/>
    <p:sldId id="321" r:id="rId36"/>
    <p:sldId id="32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23" r:id="rId47"/>
    <p:sldId id="324" r:id="rId48"/>
    <p:sldId id="304" r:id="rId49"/>
    <p:sldId id="306" r:id="rId50"/>
    <p:sldId id="307" r:id="rId51"/>
    <p:sldId id="305" r:id="rId52"/>
    <p:sldId id="309" r:id="rId53"/>
    <p:sldId id="310" r:id="rId54"/>
    <p:sldId id="308" r:id="rId55"/>
    <p:sldId id="325" r:id="rId56"/>
    <p:sldId id="326" r:id="rId57"/>
    <p:sldId id="327" r:id="rId58"/>
    <p:sldId id="328" r:id="rId59"/>
    <p:sldId id="316" r:id="rId6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29566DB-2D39-4789-8908-095C55AA6253}" type="datetimeFigureOut">
              <a:rPr lang="sr-Latn-CS" smtClean="0"/>
              <a:pPr/>
              <a:t>24.2.2013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1F9C33-4F26-4BC5-870E-7032C4FAA2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66DB-2D39-4789-8908-095C55AA6253}" type="datetimeFigureOut">
              <a:rPr lang="sr-Latn-CS" smtClean="0"/>
              <a:pPr/>
              <a:t>24.2.2013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C33-4F26-4BC5-870E-7032C4FAA2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29566DB-2D39-4789-8908-095C55AA6253}" type="datetimeFigureOut">
              <a:rPr lang="sr-Latn-CS" smtClean="0"/>
              <a:pPr/>
              <a:t>24.2.2013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01F9C33-4F26-4BC5-870E-7032C4FAA2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66DB-2D39-4789-8908-095C55AA6253}" type="datetimeFigureOut">
              <a:rPr lang="sr-Latn-CS" smtClean="0"/>
              <a:pPr/>
              <a:t>24.2.2013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1F9C33-4F26-4BC5-870E-7032C4FAA26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Pravoku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66DB-2D39-4789-8908-095C55AA6253}" type="datetimeFigureOut">
              <a:rPr lang="sr-Latn-CS" smtClean="0"/>
              <a:pPr/>
              <a:t>24.2.2013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01F9C33-4F26-4BC5-870E-7032C4FAA26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9566DB-2D39-4789-8908-095C55AA6253}" type="datetimeFigureOut">
              <a:rPr lang="sr-Latn-CS" smtClean="0"/>
              <a:pPr/>
              <a:t>24.2.2013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01F9C33-4F26-4BC5-870E-7032C4FAA26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9566DB-2D39-4789-8908-095C55AA6253}" type="datetimeFigureOut">
              <a:rPr lang="sr-Latn-CS" smtClean="0"/>
              <a:pPr/>
              <a:t>24.2.2013</a:t>
            </a:fld>
            <a:endParaRPr lang="hr-HR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01F9C33-4F26-4BC5-870E-7032C4FAA26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Rezervirano mjesto tekst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5" name="Rezervirano mjesto tekst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66DB-2D39-4789-8908-095C55AA6253}" type="datetimeFigureOut">
              <a:rPr lang="sr-Latn-CS" smtClean="0"/>
              <a:pPr/>
              <a:t>24.2.2013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1F9C33-4F26-4BC5-870E-7032C4FAA2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66DB-2D39-4789-8908-095C55AA6253}" type="datetimeFigureOut">
              <a:rPr lang="sr-Latn-CS" smtClean="0"/>
              <a:pPr/>
              <a:t>24.2.2013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1F9C33-4F26-4BC5-870E-7032C4FAA26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566DB-2D39-4789-8908-095C55AA6253}" type="datetimeFigureOut">
              <a:rPr lang="sr-Latn-CS" smtClean="0"/>
              <a:pPr/>
              <a:t>24.2.2013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1F9C33-4F26-4BC5-870E-7032C4FAA26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Pravoku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29566DB-2D39-4789-8908-095C55AA6253}" type="datetimeFigureOut">
              <a:rPr lang="sr-Latn-CS" smtClean="0"/>
              <a:pPr/>
              <a:t>24.2.2013</a:t>
            </a:fld>
            <a:endParaRPr lang="hr-HR"/>
          </a:p>
        </p:txBody>
      </p:sp>
      <p:sp>
        <p:nvSpPr>
          <p:cNvPr id="13" name="Rezervirano mjesto broja slajd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01F9C33-4F26-4BC5-870E-7032C4FAA26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Rezervirano mjesto podnožj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9566DB-2D39-4789-8908-095C55AA6253}" type="datetimeFigureOut">
              <a:rPr lang="sr-Latn-CS" smtClean="0"/>
              <a:pPr/>
              <a:t>24.2.2013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Pravoku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1F9C33-4F26-4BC5-870E-7032C4FAA26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hr-HR" dirty="0" smtClean="0">
                <a:latin typeface="Aharoni" pitchFamily="2" charset="-79"/>
                <a:cs typeface="Aharoni" pitchFamily="2" charset="-79"/>
              </a:rPr>
              <a:t>TIPOLOGIJA ZADATAKA ZA SASTAVLJANJE TESTOVA</a:t>
            </a:r>
            <a:endParaRPr lang="hr-HR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hr-HR" b="1" dirty="0" err="1" smtClean="0">
                <a:latin typeface="Bodoni MT Black" pitchFamily="18" charset="0"/>
              </a:rPr>
              <a:t>Dragocjenka</a:t>
            </a:r>
            <a:r>
              <a:rPr lang="hr-HR" b="1" dirty="0" smtClean="0">
                <a:latin typeface="Bodoni MT Black" pitchFamily="18" charset="0"/>
              </a:rPr>
              <a:t> </a:t>
            </a:r>
            <a:r>
              <a:rPr lang="hr-HR" b="1" dirty="0" err="1" smtClean="0">
                <a:latin typeface="Bodoni MT Black" pitchFamily="18" charset="0"/>
              </a:rPr>
              <a:t>Bilović</a:t>
            </a:r>
            <a:endParaRPr lang="hr-HR" b="1" dirty="0" smtClean="0">
              <a:latin typeface="Bodoni MT Black" pitchFamily="18" charset="0"/>
            </a:endParaRPr>
          </a:p>
          <a:p>
            <a:pPr algn="ctr"/>
            <a:r>
              <a:rPr lang="hr-HR" b="1" dirty="0" smtClean="0">
                <a:latin typeface="Bodoni MT Black" pitchFamily="18" charset="0"/>
              </a:rPr>
              <a:t>veljača 2013.</a:t>
            </a:r>
            <a:endParaRPr lang="hr-HR" b="1" dirty="0"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BODOVANJE I PROCJENA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b="1" dirty="0" smtClean="0"/>
              <a:t>  PROCJENA</a:t>
            </a:r>
          </a:p>
          <a:p>
            <a:r>
              <a:rPr lang="hr-HR" dirty="0" smtClean="0"/>
              <a:t>procjena od strane nastavnika</a:t>
            </a:r>
          </a:p>
          <a:p>
            <a:r>
              <a:rPr lang="hr-HR" dirty="0" err="1" smtClean="0"/>
              <a:t>samoprocjena</a:t>
            </a:r>
            <a:endParaRPr lang="hr-HR" dirty="0" smtClean="0"/>
          </a:p>
          <a:p>
            <a:r>
              <a:rPr lang="hr-HR" dirty="0" smtClean="0"/>
              <a:t>međusobna procjena koju provode učenici</a:t>
            </a:r>
          </a:p>
          <a:p>
            <a:endParaRPr lang="hr-HR" dirty="0" smtClean="0"/>
          </a:p>
          <a:p>
            <a:pPr>
              <a:buNone/>
            </a:pPr>
            <a:r>
              <a:rPr lang="hr-HR" b="1" dirty="0" smtClean="0"/>
              <a:t>  BODOVANJE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objasniti način bodovanja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izraditi precizne rubrike za bodove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svako pitanje jedan bod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više bodova veća težina zadatka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PREDNOSTI PISMENOGA ISPITIVANJA ZNANJA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Svim učenicima su postavljeni </a:t>
            </a:r>
            <a:r>
              <a:rPr lang="hr-HR" b="1" dirty="0" smtClean="0">
                <a:solidFill>
                  <a:srgbClr val="7030A0"/>
                </a:solidFill>
              </a:rPr>
              <a:t>isti zadatci </a:t>
            </a:r>
            <a:r>
              <a:rPr lang="hr-HR" dirty="0" smtClean="0">
                <a:solidFill>
                  <a:srgbClr val="7030A0"/>
                </a:solidFill>
              </a:rPr>
              <a:t>pa je njihovo znanje međusobno usporedivo.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Isti su </a:t>
            </a:r>
            <a:r>
              <a:rPr lang="hr-HR" b="1" dirty="0" smtClean="0">
                <a:solidFill>
                  <a:srgbClr val="7030A0"/>
                </a:solidFill>
              </a:rPr>
              <a:t>uvjeti</a:t>
            </a:r>
            <a:r>
              <a:rPr lang="hr-HR" dirty="0" smtClean="0">
                <a:solidFill>
                  <a:srgbClr val="7030A0"/>
                </a:solidFill>
              </a:rPr>
              <a:t> rada i </a:t>
            </a:r>
            <a:r>
              <a:rPr lang="hr-HR" b="1" dirty="0" smtClean="0">
                <a:solidFill>
                  <a:srgbClr val="7030A0"/>
                </a:solidFill>
              </a:rPr>
              <a:t>vrijeme</a:t>
            </a:r>
            <a:r>
              <a:rPr lang="hr-HR" dirty="0" smtClean="0">
                <a:solidFill>
                  <a:srgbClr val="7030A0"/>
                </a:solidFill>
              </a:rPr>
              <a:t> odgovaranja.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Ocjenjivanje je </a:t>
            </a:r>
            <a:r>
              <a:rPr lang="hr-HR" b="1" dirty="0" smtClean="0">
                <a:solidFill>
                  <a:srgbClr val="7030A0"/>
                </a:solidFill>
              </a:rPr>
              <a:t>objektivnije</a:t>
            </a:r>
            <a:r>
              <a:rPr lang="hr-HR" dirty="0" smtClean="0">
                <a:solidFill>
                  <a:srgbClr val="7030A0"/>
                </a:solidFill>
              </a:rPr>
              <a:t> ( pod uvjetom da su dobri kriteriji).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Može se obuhvatiti </a:t>
            </a:r>
            <a:r>
              <a:rPr lang="hr-HR" b="1" dirty="0" smtClean="0">
                <a:solidFill>
                  <a:srgbClr val="7030A0"/>
                </a:solidFill>
              </a:rPr>
              <a:t>više</a:t>
            </a:r>
            <a:r>
              <a:rPr lang="hr-HR" dirty="0" smtClean="0">
                <a:solidFill>
                  <a:srgbClr val="7030A0"/>
                </a:solidFill>
              </a:rPr>
              <a:t> gradiva.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rgbClr val="7030A0"/>
                </a:solidFill>
              </a:rPr>
              <a:t>Vremenski </a:t>
            </a:r>
            <a:r>
              <a:rPr lang="hr-HR" b="1" dirty="0" smtClean="0">
                <a:solidFill>
                  <a:srgbClr val="7030A0"/>
                </a:solidFill>
              </a:rPr>
              <a:t>ekonomično</a:t>
            </a:r>
            <a:endParaRPr lang="hr-H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METRIJSKE  KARAKTERISTIKE TESTOVA  ZNANJA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>
          <a:xfrm>
            <a:off x="357158" y="200024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buClr>
                <a:schemeClr val="tx1"/>
              </a:buClr>
              <a:buSzPct val="102000"/>
              <a:buFont typeface="+mj-lt"/>
              <a:buAutoNum type="arabicPeriod"/>
            </a:pPr>
            <a:r>
              <a:rPr lang="hr-HR" b="1" dirty="0" smtClean="0"/>
              <a:t>VALJANOST</a:t>
            </a:r>
          </a:p>
          <a:p>
            <a:pPr marL="624078" indent="-514350">
              <a:buClr>
                <a:schemeClr val="tx1"/>
              </a:buClr>
              <a:buSzPct val="102000"/>
              <a:buNone/>
            </a:pPr>
            <a:r>
              <a:rPr lang="hr-HR" b="1" dirty="0" smtClean="0"/>
              <a:t>     </a:t>
            </a:r>
            <a:r>
              <a:rPr lang="hr-HR" dirty="0" smtClean="0"/>
              <a:t>Procjena je valjana ako se ona stvarno odnosi na ono što smo namjeravali procijeniti, znanje.</a:t>
            </a:r>
          </a:p>
          <a:p>
            <a:pPr marL="624078" indent="-514350">
              <a:buClr>
                <a:schemeClr val="tx1"/>
              </a:buClr>
              <a:buSzPct val="102000"/>
              <a:buNone/>
            </a:pPr>
            <a:endParaRPr lang="hr-HR" dirty="0" smtClean="0"/>
          </a:p>
          <a:p>
            <a:pPr marL="624078" indent="-514350">
              <a:buClr>
                <a:schemeClr val="tx1"/>
              </a:buClr>
              <a:buSzPct val="102000"/>
              <a:buNone/>
            </a:pPr>
            <a:r>
              <a:rPr lang="hr-HR" b="1" dirty="0" smtClean="0"/>
              <a:t>2. OBJEKTIVNOST</a:t>
            </a:r>
          </a:p>
          <a:p>
            <a:pPr marL="624078" indent="-514350">
              <a:buClr>
                <a:schemeClr val="tx1"/>
              </a:buClr>
              <a:buSzPct val="102000"/>
              <a:buNone/>
            </a:pPr>
            <a:r>
              <a:rPr lang="hr-HR" dirty="0" smtClean="0"/>
              <a:t>    Proizlazi iz onog što procjenjujemo, visok stupanj različitih procjenjivača.</a:t>
            </a:r>
          </a:p>
          <a:p>
            <a:pPr marL="624078" indent="-514350">
              <a:buClr>
                <a:schemeClr val="tx1"/>
              </a:buClr>
              <a:buSzPct val="102000"/>
              <a:buNone/>
            </a:pPr>
            <a:endParaRPr lang="hr-HR" dirty="0" smtClean="0"/>
          </a:p>
          <a:p>
            <a:pPr marL="624078" indent="-514350">
              <a:buClr>
                <a:schemeClr val="tx1"/>
              </a:buClr>
              <a:buSzPct val="102000"/>
              <a:buNone/>
            </a:pPr>
            <a:r>
              <a:rPr lang="hr-HR" b="1" dirty="0" smtClean="0"/>
              <a:t>3. POUZDANOST</a:t>
            </a:r>
          </a:p>
          <a:p>
            <a:pPr marL="624078" indent="-514350">
              <a:buClr>
                <a:schemeClr val="tx1"/>
              </a:buClr>
              <a:buSzPct val="102000"/>
              <a:buNone/>
            </a:pPr>
            <a:r>
              <a:rPr lang="hr-HR" dirty="0" smtClean="0"/>
              <a:t>     Više mjerenja daje isti rezultat.</a:t>
            </a:r>
          </a:p>
          <a:p>
            <a:pPr marL="624078" indent="-514350">
              <a:buClr>
                <a:schemeClr val="tx1"/>
              </a:buClr>
              <a:buSzPct val="102000"/>
              <a:buNone/>
            </a:pPr>
            <a:r>
              <a:rPr lang="hr-HR" b="1" dirty="0" smtClean="0"/>
              <a:t>    </a:t>
            </a:r>
          </a:p>
          <a:p>
            <a:pPr marL="624078" indent="-514350">
              <a:buClr>
                <a:schemeClr val="tx1"/>
              </a:buClr>
              <a:buSzPct val="102000"/>
              <a:buNone/>
            </a:pPr>
            <a:r>
              <a:rPr lang="hr-HR" b="1" dirty="0" smtClean="0"/>
              <a:t>    </a:t>
            </a:r>
          </a:p>
          <a:p>
            <a:pPr marL="624078" indent="-514350">
              <a:buClr>
                <a:schemeClr val="tx1"/>
              </a:buClr>
              <a:buSzPct val="102000"/>
              <a:buNone/>
            </a:pPr>
            <a:r>
              <a:rPr lang="hr-HR" dirty="0" smtClean="0"/>
              <a:t>  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METRIJSKE  KARAKTERISTIKE  TESTOVA ZNANJA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b="1" dirty="0" smtClean="0"/>
              <a:t>4. OSJETLJIVOST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dirty="0" smtClean="0"/>
              <a:t>    Omogućuje razlikovanje ispitanika obzirom       na njihova znanja.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5. NORMIRANOST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Iskazuje prosječnu vrijednost velike skupine ispitanika.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dirty="0" smtClean="0"/>
              <a:t>    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UPORABA   JEZIKA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>
                <a:solidFill>
                  <a:schemeClr val="accent2"/>
                </a:solidFill>
              </a:rPr>
              <a:t>Kada postavljamo zadatak moramo voditi računa o uporabi jezika i pritom koristiti</a:t>
            </a:r>
            <a:r>
              <a:rPr lang="hr-HR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jednostavne rečenice ( bez zavisnih i umetnutih)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ponuditi nužne informacije, bez suvišnih materijala ili nepotrebnih opisa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izbjegavati uporabu dvostrukih negacija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istaknuti negaciju u zadatku podebljanim slovima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VRSTE ZADATAKA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sz="2000" b="1" dirty="0" smtClean="0"/>
              <a:t>                                              </a:t>
            </a:r>
          </a:p>
          <a:p>
            <a:pPr>
              <a:buNone/>
            </a:pPr>
            <a:r>
              <a:rPr lang="hr-HR" sz="2000" b="1" dirty="0" smtClean="0"/>
              <a:t>             </a:t>
            </a:r>
          </a:p>
          <a:p>
            <a:pPr>
              <a:buNone/>
            </a:pPr>
            <a:endParaRPr lang="hr-HR" sz="2000" b="1" dirty="0" smtClean="0"/>
          </a:p>
          <a:p>
            <a:pPr>
              <a:buNone/>
            </a:pPr>
            <a:endParaRPr lang="hr-HR" sz="2000" b="1" dirty="0" smtClean="0"/>
          </a:p>
          <a:p>
            <a:pPr>
              <a:buNone/>
            </a:pPr>
            <a:endParaRPr lang="hr-HR" sz="2000" b="1" dirty="0" smtClean="0"/>
          </a:p>
          <a:p>
            <a:pPr>
              <a:buNone/>
            </a:pPr>
            <a:endParaRPr lang="hr-HR" sz="2000" b="1" dirty="0" smtClean="0"/>
          </a:p>
          <a:p>
            <a:pPr>
              <a:buNone/>
            </a:pPr>
            <a:r>
              <a:rPr lang="hr-HR" sz="2000" b="1" dirty="0" smtClean="0"/>
              <a:t>ZADATCI  OTVORENOGA  TIPA             ZADATCI ZATVORENOGA   </a:t>
            </a:r>
          </a:p>
          <a:p>
            <a:pPr>
              <a:buNone/>
            </a:pPr>
            <a:r>
              <a:rPr lang="hr-HR" sz="2000" b="1" dirty="0" smtClean="0"/>
              <a:t>                 TIPA                                             </a:t>
            </a:r>
            <a:r>
              <a:rPr lang="hr-HR" sz="2000" b="1" dirty="0" err="1" smtClean="0"/>
              <a:t>TIPA</a:t>
            </a:r>
            <a:r>
              <a:rPr lang="hr-HR" sz="2000" b="1" dirty="0" smtClean="0"/>
              <a:t>             </a:t>
            </a:r>
            <a:endParaRPr lang="hr-HR" sz="2000" b="1" dirty="0"/>
          </a:p>
        </p:txBody>
      </p:sp>
      <p:sp>
        <p:nvSpPr>
          <p:cNvPr id="6" name="Strelica dolje 5"/>
          <p:cNvSpPr/>
          <p:nvPr/>
        </p:nvSpPr>
        <p:spPr>
          <a:xfrm>
            <a:off x="2285984" y="207167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Strelica dolje 7"/>
          <p:cNvSpPr/>
          <p:nvPr/>
        </p:nvSpPr>
        <p:spPr>
          <a:xfrm>
            <a:off x="5643570" y="21431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ZADATCI  ZATVORENOGA  TIPA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SzPct val="103000"/>
              <a:buNone/>
            </a:pPr>
            <a:r>
              <a:rPr lang="hr-HR" dirty="0" smtClean="0">
                <a:solidFill>
                  <a:schemeClr val="accent2"/>
                </a:solidFill>
              </a:rPr>
              <a:t>Pristupnik bira svoj odgovor među ponuđenima odgovorima:</a:t>
            </a:r>
          </a:p>
          <a:p>
            <a:pPr>
              <a:buClr>
                <a:schemeClr val="tx1"/>
              </a:buClr>
              <a:buSzPct val="103000"/>
              <a:buNone/>
            </a:pPr>
            <a:endParaRPr lang="hr-HR" dirty="0" smtClean="0">
              <a:solidFill>
                <a:schemeClr val="accent2"/>
              </a:solidFill>
            </a:endParaRPr>
          </a:p>
          <a:p>
            <a:pPr>
              <a:buClr>
                <a:schemeClr val="tx1"/>
              </a:buClr>
              <a:buSzPct val="103000"/>
              <a:buFont typeface="Wingdings" pitchFamily="2" charset="2"/>
              <a:buChar char="q"/>
            </a:pPr>
            <a:r>
              <a:rPr lang="hr-HR" dirty="0" smtClean="0"/>
              <a:t> zadatci alternativnog izbora</a:t>
            </a:r>
          </a:p>
          <a:p>
            <a:pPr>
              <a:buClr>
                <a:schemeClr val="tx1"/>
              </a:buClr>
              <a:buSzPct val="103000"/>
              <a:buFont typeface="Wingdings" pitchFamily="2" charset="2"/>
              <a:buChar char="q"/>
            </a:pPr>
            <a:r>
              <a:rPr lang="hr-HR" dirty="0" smtClean="0"/>
              <a:t> zadatci višestrukog izbora</a:t>
            </a:r>
          </a:p>
          <a:p>
            <a:pPr>
              <a:buClr>
                <a:schemeClr val="tx1"/>
              </a:buClr>
              <a:buSzPct val="103000"/>
              <a:buFont typeface="Wingdings" pitchFamily="2" charset="2"/>
              <a:buChar char="q"/>
            </a:pPr>
            <a:r>
              <a:rPr lang="hr-HR" dirty="0" smtClean="0"/>
              <a:t> zadatci povezivanja i sređivanja</a:t>
            </a:r>
          </a:p>
          <a:p>
            <a:pPr>
              <a:buClr>
                <a:schemeClr val="tx1"/>
              </a:buClr>
              <a:buSzPct val="103000"/>
              <a:buFont typeface="Wingdings" pitchFamily="2" charset="2"/>
              <a:buChar char="q"/>
            </a:pPr>
            <a:r>
              <a:rPr lang="hr-HR" dirty="0" smtClean="0"/>
              <a:t> zadatci višestrukih kombinacija</a:t>
            </a:r>
          </a:p>
          <a:p>
            <a:pPr>
              <a:buClr>
                <a:schemeClr val="tx1"/>
              </a:buClr>
              <a:buSzPct val="103000"/>
              <a:buFont typeface="Wingdings" pitchFamily="2" charset="2"/>
              <a:buChar char="q"/>
            </a:pPr>
            <a:r>
              <a:rPr lang="hr-HR" dirty="0" smtClean="0"/>
              <a:t> višestruki zadatci alternativnog izbora</a:t>
            </a:r>
          </a:p>
          <a:p>
            <a:pPr>
              <a:buClr>
                <a:schemeClr val="tx1"/>
              </a:buClr>
              <a:buSzPct val="103000"/>
              <a:buFont typeface="Wingdings" pitchFamily="2" charset="2"/>
              <a:buChar char="q"/>
            </a:pPr>
            <a:r>
              <a:rPr lang="hr-HR" dirty="0" smtClean="0"/>
              <a:t> zadatci redanja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 OTVORENOGA  TIPA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accent2"/>
                </a:solidFill>
              </a:rPr>
              <a:t>Učenik sam formulira odgovor:</a:t>
            </a:r>
          </a:p>
          <a:p>
            <a:pPr>
              <a:buNone/>
            </a:pPr>
            <a:endParaRPr lang="hr-HR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 zadatci dopunjavanja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 zadatci kratkih odgovora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 zadatci produženog odgovora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 zadatci esejskog tipa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ZADATCI ALTERNATIVNOGA IZBORA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Zadatci </a:t>
            </a:r>
            <a:r>
              <a:rPr lang="hr-HR" b="1" dirty="0" smtClean="0"/>
              <a:t>da-ne</a:t>
            </a:r>
            <a:r>
              <a:rPr lang="hr-HR" dirty="0" smtClean="0"/>
              <a:t>, odnosno </a:t>
            </a:r>
            <a:r>
              <a:rPr lang="hr-HR" b="1" dirty="0" smtClean="0"/>
              <a:t>točno- netočn</a:t>
            </a:r>
            <a:r>
              <a:rPr lang="hr-HR" dirty="0" smtClean="0"/>
              <a:t>o.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Sastoje se od</a:t>
            </a:r>
            <a:r>
              <a:rPr lang="hr-HR" b="1" dirty="0" smtClean="0"/>
              <a:t> pitanja</a:t>
            </a:r>
            <a:r>
              <a:rPr lang="hr-HR" dirty="0" smtClean="0"/>
              <a:t> i </a:t>
            </a:r>
            <a:r>
              <a:rPr lang="hr-HR" b="1" dirty="0" smtClean="0"/>
              <a:t>tvrdnje</a:t>
            </a:r>
            <a:r>
              <a:rPr lang="hr-HR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hr-HR" b="1" dirty="0" smtClean="0"/>
              <a:t>Primjer 1</a:t>
            </a:r>
          </a:p>
          <a:p>
            <a:pPr>
              <a:buFont typeface="Wingdings" pitchFamily="2" charset="2"/>
              <a:buChar char="§"/>
            </a:pPr>
            <a:r>
              <a:rPr lang="hr-HR" b="1" dirty="0" smtClean="0"/>
              <a:t>Pitanje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>
                <a:solidFill>
                  <a:schemeClr val="accent2"/>
                </a:solidFill>
              </a:rPr>
              <a:t>Ispred svake potpuno točne tvrdnje stavi znak T, a ispred netočne N.</a:t>
            </a:r>
          </a:p>
          <a:p>
            <a:pPr>
              <a:buFont typeface="Wingdings" pitchFamily="2" charset="2"/>
              <a:buChar char="§"/>
            </a:pPr>
            <a:r>
              <a:rPr lang="hr-HR" b="1" dirty="0" smtClean="0"/>
              <a:t>Tvrdnja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>
                <a:solidFill>
                  <a:schemeClr val="accent2"/>
                </a:solidFill>
              </a:rPr>
              <a:t>Riječ je skup glasova koji ima vlastito značenje.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>
                <a:solidFill>
                  <a:schemeClr val="accent2"/>
                </a:solidFill>
              </a:rPr>
              <a:t>Riječ je skup slogova.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>
                <a:solidFill>
                  <a:schemeClr val="accent2"/>
                </a:solidFill>
              </a:rPr>
              <a:t>Imenice i pridjevi su riječi.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>
                <a:solidFill>
                  <a:schemeClr val="accent2"/>
                </a:solidFill>
              </a:rPr>
              <a:t>Glagoli opisuju bića, stvari  i pojave.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ZADATCI ALTERNATIVNOG IZBORA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Primjer 2</a:t>
            </a:r>
          </a:p>
          <a:p>
            <a:r>
              <a:rPr lang="hr-HR" b="1" dirty="0" smtClean="0">
                <a:solidFill>
                  <a:schemeClr val="accent2"/>
                </a:solidFill>
              </a:rPr>
              <a:t>Zaokruži</a:t>
            </a:r>
            <a:r>
              <a:rPr lang="hr-HR" dirty="0" smtClean="0">
                <a:solidFill>
                  <a:schemeClr val="accent2"/>
                </a:solidFill>
              </a:rPr>
              <a:t> znak </a:t>
            </a:r>
            <a:r>
              <a:rPr lang="hr-HR" b="1" dirty="0" smtClean="0">
                <a:solidFill>
                  <a:schemeClr val="accent2"/>
                </a:solidFill>
              </a:rPr>
              <a:t>T</a:t>
            </a:r>
            <a:r>
              <a:rPr lang="hr-HR" dirty="0" smtClean="0">
                <a:solidFill>
                  <a:schemeClr val="accent2"/>
                </a:solidFill>
              </a:rPr>
              <a:t> za svaku točnu tvrdnju i znak </a:t>
            </a:r>
            <a:r>
              <a:rPr lang="hr-HR" b="1" dirty="0" smtClean="0">
                <a:solidFill>
                  <a:schemeClr val="accent2"/>
                </a:solidFill>
              </a:rPr>
              <a:t>N</a:t>
            </a:r>
            <a:r>
              <a:rPr lang="hr-HR" dirty="0" smtClean="0">
                <a:solidFill>
                  <a:schemeClr val="accent2"/>
                </a:solidFill>
              </a:rPr>
              <a:t> za netočnu.</a:t>
            </a:r>
          </a:p>
          <a:p>
            <a:r>
              <a:rPr lang="hr-HR" sz="2800" dirty="0" smtClean="0"/>
              <a:t>Riječ je skup glasova koji ima vlastito značenje.   T  N</a:t>
            </a:r>
          </a:p>
          <a:p>
            <a:r>
              <a:rPr lang="hr-HR" sz="2800" dirty="0" smtClean="0"/>
              <a:t>Riječ je skup slogova.                                        T  N</a:t>
            </a:r>
          </a:p>
          <a:p>
            <a:r>
              <a:rPr lang="hr-HR" sz="2800" dirty="0" smtClean="0"/>
              <a:t>Imenice i pridjevi su riječi.          		         T  N</a:t>
            </a:r>
          </a:p>
          <a:p>
            <a:r>
              <a:rPr lang="hr-HR" sz="2800" dirty="0" smtClean="0"/>
              <a:t>Pridjevi se dodaju glagolima.                  	         T  N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8229600" cy="4525963"/>
          </a:xfrm>
        </p:spPr>
        <p:txBody>
          <a:bodyPr>
            <a:noAutofit/>
          </a:bodyPr>
          <a:lstStyle/>
          <a:p>
            <a:pPr lvl="3">
              <a:buClr>
                <a:schemeClr val="bg2">
                  <a:lumMod val="25000"/>
                </a:schemeClr>
              </a:buClr>
              <a:buSzPct val="119000"/>
              <a:buFont typeface="Wingdings" pitchFamily="2" charset="2"/>
              <a:buChar char="§"/>
            </a:pPr>
            <a:r>
              <a:rPr lang="hr-HR" sz="1800" b="1" dirty="0" smtClean="0"/>
              <a:t>OPĆI CILJEVI</a:t>
            </a:r>
            <a:endParaRPr lang="hr-HR" sz="1800" b="1" dirty="0" smtClean="0"/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Font typeface="Wingdings" pitchFamily="2" charset="2"/>
              <a:buChar char="§"/>
            </a:pPr>
            <a:r>
              <a:rPr lang="hr-HR" sz="1800" b="1" dirty="0" smtClean="0"/>
              <a:t> </a:t>
            </a:r>
            <a:r>
              <a:rPr lang="hr-HR" sz="1800" dirty="0" smtClean="0"/>
              <a:t> obrazovna postignuća</a:t>
            </a:r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None/>
            </a:pPr>
            <a:r>
              <a:rPr lang="hr-HR" sz="1800" dirty="0" smtClean="0"/>
              <a:t>        ključna znanja, vještine,</a:t>
            </a:r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Font typeface="Wingdings" pitchFamily="2" charset="2"/>
              <a:buChar char="§"/>
            </a:pPr>
            <a:r>
              <a:rPr lang="hr-HR" sz="1800" dirty="0" smtClean="0"/>
              <a:t>    kompetencije,</a:t>
            </a:r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Font typeface="Wingdings" pitchFamily="2" charset="2"/>
              <a:buChar char="§"/>
            </a:pPr>
            <a:r>
              <a:rPr lang="hr-HR" sz="1800" dirty="0" smtClean="0"/>
              <a:t>    temelji za nastavak obrazovanja</a:t>
            </a:r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Font typeface="Wingdings" pitchFamily="2" charset="2"/>
              <a:buChar char="§"/>
            </a:pPr>
            <a:r>
              <a:rPr lang="hr-HR" sz="1800" dirty="0" smtClean="0"/>
              <a:t>    povezivanje i primjena stečenih znanja iz predmeta Hrvatski jezik</a:t>
            </a:r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None/>
            </a:pPr>
            <a:endParaRPr lang="hr-HR" sz="1800" dirty="0" smtClean="0"/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Font typeface="Wingdings" pitchFamily="2" charset="2"/>
              <a:buChar char="§"/>
            </a:pPr>
            <a:r>
              <a:rPr lang="hr-HR" sz="1800" b="1" dirty="0" smtClean="0"/>
              <a:t>SPECIFIČNI CILJEVI</a:t>
            </a:r>
            <a:endParaRPr lang="hr-HR" sz="1800" b="1" dirty="0" smtClean="0"/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Font typeface="Wingdings" pitchFamily="2" charset="2"/>
              <a:buChar char="§"/>
            </a:pPr>
            <a:r>
              <a:rPr lang="hr-HR" sz="1800" b="1" dirty="0" smtClean="0"/>
              <a:t>      </a:t>
            </a:r>
            <a:r>
              <a:rPr lang="hr-HR" sz="1800" dirty="0" smtClean="0"/>
              <a:t>obrazovni ishodi unutar predmetnih područja</a:t>
            </a:r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Font typeface="Wingdings" pitchFamily="2" charset="2"/>
              <a:buChar char="§"/>
            </a:pPr>
            <a:r>
              <a:rPr lang="hr-HR" sz="1800" b="1" dirty="0" smtClean="0"/>
              <a:t>      k</a:t>
            </a:r>
            <a:r>
              <a:rPr lang="hr-HR" sz="1800" dirty="0" smtClean="0"/>
              <a:t>ratke i jasne tvrdnje što očekujemo od učenika                     </a:t>
            </a:r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Font typeface="Wingdings" pitchFamily="2" charset="2"/>
              <a:buChar char="§"/>
            </a:pPr>
            <a:r>
              <a:rPr lang="hr-HR" sz="1800" b="1" dirty="0" smtClean="0"/>
              <a:t>     </a:t>
            </a:r>
            <a:r>
              <a:rPr lang="hr-HR" sz="1800" dirty="0" smtClean="0"/>
              <a:t>glagolima zna i može opisujemo znanja</a:t>
            </a:r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None/>
            </a:pPr>
            <a:r>
              <a:rPr lang="hr-HR" sz="1800" dirty="0" smtClean="0"/>
              <a:t>           vještine i kompetencije koje je učenik </a:t>
            </a:r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None/>
            </a:pPr>
            <a:r>
              <a:rPr lang="hr-HR" sz="1800" dirty="0" smtClean="0"/>
              <a:t>           stekao tijekom učenja ovog predmeta.                      </a:t>
            </a:r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None/>
            </a:pPr>
            <a:r>
              <a:rPr lang="hr-HR" sz="1800" dirty="0" smtClean="0"/>
              <a:t>                                              </a:t>
            </a:r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None/>
            </a:pPr>
            <a:r>
              <a:rPr lang="hr-HR" sz="1800" dirty="0" smtClean="0"/>
              <a:t>                    </a:t>
            </a:r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None/>
            </a:pPr>
            <a:r>
              <a:rPr lang="hr-HR" sz="1800" dirty="0" smtClean="0"/>
              <a:t> </a:t>
            </a:r>
          </a:p>
          <a:p>
            <a:pPr lvl="3">
              <a:buClr>
                <a:schemeClr val="bg2">
                  <a:lumMod val="25000"/>
                </a:schemeClr>
              </a:buClr>
              <a:buSzPct val="119000"/>
              <a:buNone/>
            </a:pPr>
            <a:r>
              <a:rPr lang="hr-HR" sz="1800" dirty="0" smtClean="0"/>
              <a:t>                      </a:t>
            </a:r>
            <a:endParaRPr lang="hr-HR" sz="1800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DEFINIRANJE  CILJEVA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b="1" dirty="0" smtClean="0"/>
              <a:t>Preporuka za sastavljanje zadataka alternativnog tipa: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>
          <a:xfrm>
            <a:off x="571472" y="185736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r-HR" b="1" dirty="0" smtClean="0"/>
              <a:t>Sastaviti zadatke koji ne potiču dvojbu između točnog i netočnog  odgovora.</a:t>
            </a:r>
          </a:p>
          <a:p>
            <a:r>
              <a:rPr lang="hr-HR" b="1" dirty="0" smtClean="0"/>
              <a:t>Izbjegavati korištenje dvostrukih negacija.</a:t>
            </a:r>
          </a:p>
          <a:p>
            <a:r>
              <a:rPr lang="hr-HR" b="1" dirty="0" smtClean="0"/>
              <a:t>Izbjegavati korištenje riječi:</a:t>
            </a:r>
            <a:r>
              <a:rPr lang="hr-HR" b="1" dirty="0" smtClean="0">
                <a:solidFill>
                  <a:schemeClr val="accent2"/>
                </a:solidFill>
              </a:rPr>
              <a:t> nikad, samo, sve,uvijek, moglo bi, može, ponekad, općenito, mnogo, nekoliko.</a:t>
            </a:r>
            <a:endParaRPr lang="hr-HR" b="1" dirty="0" smtClean="0"/>
          </a:p>
          <a:p>
            <a:r>
              <a:rPr lang="hr-HR" b="1" dirty="0" smtClean="0"/>
              <a:t>Izbjegavati riječi koje namjerno mogu navesti učenika na točan odgovor.</a:t>
            </a:r>
          </a:p>
          <a:p>
            <a:r>
              <a:rPr lang="hr-HR" b="1" dirty="0" smtClean="0"/>
              <a:t>Ne bi se smjelo prepisivati gotove rečenice iz udžbenika.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ZADATCI ALTERNATIVNOGA IZBORA</a:t>
            </a:r>
            <a:endParaRPr lang="hr-HR" b="1" dirty="0"/>
          </a:p>
        </p:txBody>
      </p:sp>
      <p:sp>
        <p:nvSpPr>
          <p:cNvPr id="10" name="Rezervirano mjesto sadržaja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hr-HR" dirty="0" smtClean="0">
                <a:solidFill>
                  <a:schemeClr val="accent2"/>
                </a:solidFill>
              </a:rPr>
              <a:t>DOBRE STRANE</a:t>
            </a:r>
          </a:p>
          <a:p>
            <a:r>
              <a:rPr lang="hr-HR" dirty="0" smtClean="0"/>
              <a:t>lako se sastavljaju</a:t>
            </a:r>
          </a:p>
          <a:p>
            <a:r>
              <a:rPr lang="hr-HR" dirty="0" smtClean="0"/>
              <a:t>za odgovore treba malo vremena</a:t>
            </a:r>
          </a:p>
          <a:p>
            <a:r>
              <a:rPr lang="hr-HR" dirty="0" smtClean="0"/>
              <a:t>može se obuhvatiti veliki dio gradiva</a:t>
            </a:r>
          </a:p>
          <a:p>
            <a:r>
              <a:rPr lang="hr-HR" dirty="0" smtClean="0"/>
              <a:t>pitanja se lako ispravljaju i boduju</a:t>
            </a:r>
          </a:p>
          <a:p>
            <a:endParaRPr lang="hr-HR" dirty="0" smtClean="0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LOŠE STRANE</a:t>
            </a:r>
          </a:p>
          <a:p>
            <a:r>
              <a:rPr lang="hr-HR" dirty="0" smtClean="0"/>
              <a:t>velika mogućnost pogađanja (50%)</a:t>
            </a:r>
          </a:p>
          <a:p>
            <a:r>
              <a:rPr lang="hr-HR" dirty="0" smtClean="0"/>
              <a:t>mora se postaviti veći broj zadataka</a:t>
            </a:r>
          </a:p>
          <a:p>
            <a:r>
              <a:rPr lang="hr-HR" dirty="0" smtClean="0"/>
              <a:t>ponekad nije lako osigurati potpunu točnost tvrdnje</a:t>
            </a:r>
          </a:p>
          <a:p>
            <a:r>
              <a:rPr lang="hr-HR" dirty="0" smtClean="0"/>
              <a:t>ne može se napraviti razlika između bitnog i manje bitnog sadržaja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ZADATCI VIŠETRUKOG IZBORA</a:t>
            </a:r>
            <a:endParaRPr lang="hr-HR" b="1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  Sastav zadataka:</a:t>
            </a:r>
          </a:p>
          <a:p>
            <a:pPr>
              <a:buNone/>
            </a:pPr>
            <a:r>
              <a:rPr lang="hr-HR" b="1" dirty="0" smtClean="0"/>
              <a:t>   UVODNI DIO</a:t>
            </a:r>
          </a:p>
          <a:p>
            <a:pPr>
              <a:buNone/>
            </a:pPr>
            <a:r>
              <a:rPr lang="hr-HR" dirty="0" smtClean="0"/>
              <a:t>( Uputa, dodatni materijal, slika, tablica, grafički prikaz, karta).</a:t>
            </a:r>
          </a:p>
          <a:p>
            <a:pPr>
              <a:buNone/>
            </a:pPr>
            <a:r>
              <a:rPr lang="hr-HR" b="1" dirty="0" smtClean="0"/>
              <a:t>   OSNOVA</a:t>
            </a:r>
            <a:endParaRPr lang="hr-HR" dirty="0" smtClean="0"/>
          </a:p>
          <a:p>
            <a:pPr>
              <a:buNone/>
            </a:pPr>
            <a:r>
              <a:rPr lang="hr-HR" b="1" dirty="0" smtClean="0"/>
              <a:t>(</a:t>
            </a:r>
            <a:r>
              <a:rPr lang="hr-HR" dirty="0" smtClean="0"/>
              <a:t> Pitanja i nedovršeni odgovori)</a:t>
            </a:r>
          </a:p>
          <a:p>
            <a:pPr>
              <a:buNone/>
            </a:pPr>
            <a:r>
              <a:rPr lang="hr-HR" b="1" dirty="0" smtClean="0"/>
              <a:t>    PONUĐENI ODGOVORI</a:t>
            </a:r>
          </a:p>
          <a:p>
            <a:pPr>
              <a:buNone/>
            </a:pPr>
            <a:r>
              <a:rPr lang="hr-HR" dirty="0" smtClean="0"/>
              <a:t>Jedan je odgovor točan, a druge odgovore nazivamo</a:t>
            </a:r>
          </a:p>
          <a:p>
            <a:pPr>
              <a:buNone/>
            </a:pPr>
            <a:r>
              <a:rPr lang="hr-HR" b="1" dirty="0" err="1" smtClean="0"/>
              <a:t>distraktorima</a:t>
            </a:r>
            <a:r>
              <a:rPr lang="hr-HR" b="1" dirty="0" smtClean="0"/>
              <a:t> </a:t>
            </a:r>
            <a:r>
              <a:rPr lang="hr-HR" dirty="0" smtClean="0"/>
              <a:t>ili </a:t>
            </a:r>
            <a:r>
              <a:rPr lang="hr-HR" b="1" dirty="0" err="1" smtClean="0"/>
              <a:t>ometačima</a:t>
            </a:r>
            <a:r>
              <a:rPr lang="hr-HR" b="1" dirty="0" smtClean="0"/>
              <a:t>.</a:t>
            </a:r>
            <a:endParaRPr lang="hr-HR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b="1" dirty="0" smtClean="0"/>
              <a:t>PREPORUKA  ZA  SATAVLJANJE  ZADATAKA VIŠESTRUKOG   IZBORA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osnova bi trebala biti samostalno pitanje</a:t>
            </a:r>
          </a:p>
          <a:p>
            <a:pPr>
              <a:buFont typeface="Wingdings" pitchFamily="2" charset="2"/>
              <a:buChar char="Ø"/>
            </a:pPr>
            <a:r>
              <a:rPr lang="hr-HR" b="1" dirty="0" smtClean="0"/>
              <a:t>ne</a:t>
            </a:r>
            <a:r>
              <a:rPr lang="hr-HR" dirty="0" smtClean="0"/>
              <a:t> koristiti </a:t>
            </a:r>
            <a:r>
              <a:rPr lang="hr-HR" b="1" dirty="0" smtClean="0"/>
              <a:t>negativne</a:t>
            </a:r>
            <a:r>
              <a:rPr lang="hr-HR" dirty="0" smtClean="0"/>
              <a:t> formulacije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broj ponuđenih odgovora </a:t>
            </a:r>
            <a:r>
              <a:rPr lang="hr-HR" b="1" dirty="0" smtClean="0"/>
              <a:t>tri</a:t>
            </a:r>
            <a:r>
              <a:rPr lang="hr-HR" dirty="0" smtClean="0"/>
              <a:t> ili </a:t>
            </a:r>
            <a:r>
              <a:rPr lang="hr-HR" b="1" dirty="0" smtClean="0"/>
              <a:t>četiri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svi bi zadatci trebali imati </a:t>
            </a:r>
            <a:r>
              <a:rPr lang="hr-HR" b="1" dirty="0" smtClean="0"/>
              <a:t>isti</a:t>
            </a:r>
            <a:r>
              <a:rPr lang="hr-HR" dirty="0" smtClean="0"/>
              <a:t> broj </a:t>
            </a:r>
            <a:r>
              <a:rPr lang="hr-HR" b="1" dirty="0" smtClean="0"/>
              <a:t>ponuđenih odgovora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bolje je ostaviti manji broj </a:t>
            </a:r>
            <a:r>
              <a:rPr lang="hr-HR" b="1" dirty="0" err="1" smtClean="0"/>
              <a:t>distraktora</a:t>
            </a:r>
            <a:endParaRPr lang="hr-HR" b="1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izbjegavati odgovore</a:t>
            </a:r>
            <a:r>
              <a:rPr lang="hr-HR" b="1" dirty="0" smtClean="0"/>
              <a:t>: sve od  navedenog </a:t>
            </a:r>
            <a:r>
              <a:rPr lang="hr-HR" dirty="0" smtClean="0"/>
              <a:t>ili </a:t>
            </a:r>
            <a:r>
              <a:rPr lang="hr-HR" b="1" dirty="0" smtClean="0"/>
              <a:t>ništa od navedenog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točan odgovor ne bi se smio razlikovati </a:t>
            </a:r>
            <a:r>
              <a:rPr lang="hr-HR" b="1" dirty="0" smtClean="0"/>
              <a:t>duljinom, brojem riječi i </a:t>
            </a:r>
            <a:r>
              <a:rPr lang="hr-HR" b="1" dirty="0" err="1" smtClean="0"/>
              <a:t>sl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PONUĐENI ODGOVORI U ZADATCIMA VIŠESTRUKOG IZBORA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Samo je jedan odgovor točan.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Treba izbjeći nepotrebna ponavljanja iz osnove.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Moraju biti sadržajno homogeni.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Ne smiju se preklapati.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Moraju biti povezani logičkim slijedom ( abeceda, kronologija).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Sadržaj </a:t>
            </a:r>
            <a:r>
              <a:rPr lang="hr-HR" dirty="0" err="1" smtClean="0"/>
              <a:t>ometača</a:t>
            </a:r>
            <a:r>
              <a:rPr lang="hr-HR" dirty="0" smtClean="0"/>
              <a:t> ne smije se izmišljati.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Ponuđeni odgovori moraju s osnovom činiti gramatičku cjelinu.</a:t>
            </a:r>
            <a:endParaRPr lang="hr-H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1472" y="0"/>
            <a:ext cx="8572528" cy="1490642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/>
              <a:t>PRIMJERI ZADATAKA VIŠESTRUKOG IZBORA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smtClean="0"/>
              <a:t>Primjer 1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b="1" dirty="0" smtClean="0"/>
              <a:t>Zaokruži</a:t>
            </a:r>
            <a:r>
              <a:rPr lang="hr-HR" dirty="0" smtClean="0"/>
              <a:t> slovo ispred točno navedene tvrdnje.</a:t>
            </a:r>
          </a:p>
          <a:p>
            <a:pPr>
              <a:buNone/>
            </a:pPr>
            <a:r>
              <a:rPr lang="hr-HR" dirty="0" smtClean="0">
                <a:solidFill>
                  <a:srgbClr val="C00000"/>
                </a:solidFill>
              </a:rPr>
              <a:t>   Deklaracija o nazivu i položaju hrvatskoga književnoga jezika donesena je:</a:t>
            </a: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rgbClr val="C00000"/>
                </a:solidFill>
              </a:rPr>
              <a:t>   </a:t>
            </a:r>
            <a:r>
              <a:rPr lang="hr-HR" dirty="0" smtClean="0"/>
              <a:t>a) 1835. godine</a:t>
            </a:r>
          </a:p>
          <a:p>
            <a:pPr>
              <a:buNone/>
            </a:pPr>
            <a:r>
              <a:rPr lang="hr-HR" dirty="0" smtClean="0">
                <a:solidFill>
                  <a:srgbClr val="C00000"/>
                </a:solidFill>
              </a:rPr>
              <a:t>   </a:t>
            </a:r>
            <a:r>
              <a:rPr lang="hr-HR" dirty="0" smtClean="0"/>
              <a:t>b) 1967. godine</a:t>
            </a:r>
          </a:p>
          <a:p>
            <a:pPr>
              <a:buNone/>
            </a:pPr>
            <a:r>
              <a:rPr lang="hr-HR" dirty="0" smtClean="0"/>
              <a:t>   c)  1969. godine</a:t>
            </a:r>
          </a:p>
          <a:p>
            <a:pPr>
              <a:buNone/>
            </a:pPr>
            <a:r>
              <a:rPr lang="hr-HR" dirty="0" smtClean="0"/>
              <a:t>   d)  1972. godine</a:t>
            </a:r>
          </a:p>
          <a:p>
            <a:pPr>
              <a:buNone/>
            </a:pPr>
            <a:r>
              <a:rPr lang="hr-HR" b="1" dirty="0" smtClean="0"/>
              <a:t>ZADATAK</a:t>
            </a:r>
          </a:p>
          <a:p>
            <a:pPr>
              <a:buNone/>
            </a:pPr>
            <a:r>
              <a:rPr lang="hr-HR" dirty="0" smtClean="0"/>
              <a:t>Kojim su načelom oblikovani ponuđeni odgovori?</a:t>
            </a:r>
          </a:p>
          <a:p>
            <a:pPr>
              <a:buNone/>
            </a:pPr>
            <a:r>
              <a:rPr lang="hr-HR" dirty="0" smtClean="0"/>
              <a:t>Ponuđeni odgovori povezani su logičkom slijedom, kronološki.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PRIMJERI ZADATAKA VIŠESTRUKOG IZBORA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r>
              <a:rPr lang="hr-HR" b="1" dirty="0" smtClean="0"/>
              <a:t>ZADATAK 1.</a:t>
            </a:r>
          </a:p>
          <a:p>
            <a:pPr>
              <a:buNone/>
            </a:pPr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b="1" dirty="0" smtClean="0">
                <a:solidFill>
                  <a:srgbClr val="C00000"/>
                </a:solidFill>
              </a:rPr>
              <a:t>Zaokruži </a:t>
            </a:r>
            <a:r>
              <a:rPr lang="hr-HR" dirty="0" smtClean="0">
                <a:solidFill>
                  <a:srgbClr val="C00000"/>
                </a:solidFill>
              </a:rPr>
              <a:t>slovo ispred točnoga tumačenja frazema </a:t>
            </a:r>
            <a:r>
              <a:rPr lang="hr-HR" b="1" dirty="0" smtClean="0">
                <a:solidFill>
                  <a:srgbClr val="C00000"/>
                </a:solidFill>
              </a:rPr>
              <a:t>dati petama vjetra.</a:t>
            </a:r>
          </a:p>
          <a:p>
            <a:pPr>
              <a:buNone/>
            </a:pPr>
            <a:r>
              <a:rPr lang="hr-HR" b="1" dirty="0" smtClean="0"/>
              <a:t>       </a:t>
            </a:r>
            <a:r>
              <a:rPr lang="hr-HR" dirty="0" smtClean="0"/>
              <a:t>a) brzo trčati</a:t>
            </a:r>
          </a:p>
          <a:p>
            <a:pPr>
              <a:buNone/>
            </a:pPr>
            <a:r>
              <a:rPr lang="hr-HR" dirty="0" smtClean="0"/>
              <a:t>       b) brzo trčati, pobjeći</a:t>
            </a:r>
          </a:p>
          <a:p>
            <a:pPr>
              <a:buNone/>
            </a:pPr>
            <a:r>
              <a:rPr lang="hr-HR" dirty="0" smtClean="0"/>
              <a:t>       c) brzo trčati, bježati od vjetra</a:t>
            </a:r>
          </a:p>
          <a:p>
            <a:pPr>
              <a:buNone/>
            </a:pPr>
            <a:r>
              <a:rPr lang="hr-HR" dirty="0" smtClean="0"/>
              <a:t>       d) brzo trčati unatrag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hr-HR" b="1" dirty="0" smtClean="0"/>
              <a:t>Pitanja vezana uz ZADATAK 1.</a:t>
            </a:r>
            <a:endParaRPr lang="hr-HR" dirty="0" smtClean="0"/>
          </a:p>
          <a:p>
            <a:pPr marL="514350" indent="-514350">
              <a:buNone/>
            </a:pPr>
            <a:r>
              <a:rPr lang="hr-HR" dirty="0" smtClean="0"/>
              <a:t>1.Je li osnova oblikovana jasno i potpuno?</a:t>
            </a:r>
          </a:p>
          <a:p>
            <a:pPr marL="514350" indent="-514350">
              <a:buNone/>
            </a:pPr>
            <a:r>
              <a:rPr lang="hr-HR" dirty="0" smtClean="0"/>
              <a:t>2. Preklapaju li se ponuđeni odgovori?</a:t>
            </a:r>
          </a:p>
          <a:p>
            <a:pPr marL="514350" indent="-514350">
              <a:buNone/>
            </a:pPr>
            <a:r>
              <a:rPr lang="hr-HR" dirty="0" smtClean="0"/>
              <a:t>3. Jesu li ponuđeni odgovori ujednačeni obzirom na duljinu i strukturu?</a:t>
            </a:r>
          </a:p>
          <a:p>
            <a:pPr>
              <a:buNone/>
            </a:pPr>
            <a:r>
              <a:rPr lang="hr-HR" dirty="0" smtClean="0"/>
              <a:t>4. Jesu li u ponuđenim odgovorima moguće dvojbe?</a:t>
            </a:r>
          </a:p>
          <a:p>
            <a:pPr>
              <a:buNone/>
            </a:pPr>
            <a:r>
              <a:rPr lang="hr-HR" dirty="0" smtClean="0"/>
              <a:t>5. Očekujemo li željeni ishod u procesu razumijevanja teksta?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PRIMJERI ZADATAKA VIŠESTRUKOG IZBORA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PRIMJERI  ZADATAKA  VIŠESTRUKOG  IZBORA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ZADATAK 2.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Tko li je </a:t>
            </a:r>
            <a:r>
              <a:rPr lang="hr-HR" b="1" dirty="0" smtClean="0">
                <a:solidFill>
                  <a:srgbClr val="FF0000"/>
                </a:solidFill>
              </a:rPr>
              <a:t>hrabriji </a:t>
            </a:r>
            <a:r>
              <a:rPr lang="hr-HR" dirty="0" smtClean="0">
                <a:solidFill>
                  <a:srgbClr val="FF0000"/>
                </a:solidFill>
              </a:rPr>
              <a:t>od mene?</a:t>
            </a:r>
          </a:p>
          <a:p>
            <a:pPr>
              <a:buNone/>
            </a:pPr>
            <a:r>
              <a:rPr lang="hr-HR" dirty="0" smtClean="0"/>
              <a:t>Riječ </a:t>
            </a:r>
            <a:r>
              <a:rPr lang="hr-HR" b="1" dirty="0" smtClean="0"/>
              <a:t>hrabriji </a:t>
            </a:r>
            <a:r>
              <a:rPr lang="hr-HR" dirty="0" smtClean="0"/>
              <a:t>nastala je: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a)  od pridjeva hrabar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b)  od imenice hrabrost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c)  od glagola ohrabriti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d)  od riječi dabar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PRIMJERI  ZADATAKA  VIŠESTRUKOG IZBORA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Pitanja vezana uz ZADATAK 2.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Jesu li odgovori homogeni ?</a:t>
            </a:r>
          </a:p>
          <a:p>
            <a:pPr>
              <a:buNone/>
            </a:pPr>
            <a:r>
              <a:rPr lang="hr-HR" dirty="0" smtClean="0"/>
              <a:t>Je li za ovo pitanje potreban polazni sadržaj?</a:t>
            </a:r>
          </a:p>
          <a:p>
            <a:pPr>
              <a:buNone/>
            </a:pPr>
            <a:r>
              <a:rPr lang="hr-HR" dirty="0" smtClean="0"/>
              <a:t>Riječ </a:t>
            </a:r>
            <a:r>
              <a:rPr lang="hr-HR" b="1" dirty="0" smtClean="0"/>
              <a:t>hrabriji</a:t>
            </a:r>
            <a:r>
              <a:rPr lang="hr-HR" dirty="0" smtClean="0"/>
              <a:t> nastala je od: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a) pridjeva hrabar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b) imenice hrabrost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c) glagola ohrabriti se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d) riječi dabar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19128" y="223822"/>
            <a:ext cx="8153400" cy="99060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r-HR" b="1" dirty="0" smtClean="0"/>
              <a:t>TESTOVI ZNANJA</a:t>
            </a:r>
            <a:endParaRPr lang="hr-HR" b="1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lvl="2">
              <a:buNone/>
            </a:pPr>
            <a:r>
              <a:rPr lang="hr-HR" sz="8000" dirty="0" smtClean="0"/>
              <a:t>Test je cjelina sastavljena od niza zadataka.</a:t>
            </a:r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Konstruiran prema metodičkim načelima načelima.</a:t>
            </a:r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Ima provjerene metrijske karakteristike.</a:t>
            </a:r>
          </a:p>
          <a:p>
            <a:pPr>
              <a:buFont typeface="Wingdings" pitchFamily="2" charset="2"/>
              <a:buChar char="§"/>
            </a:pPr>
            <a:endParaRPr lang="hr-HR" sz="8000" dirty="0" smtClean="0"/>
          </a:p>
          <a:p>
            <a:pPr>
              <a:buFont typeface="Wingdings" pitchFamily="2" charset="2"/>
              <a:buChar char="§"/>
            </a:pPr>
            <a:r>
              <a:rPr lang="hr-HR" sz="8000" dirty="0" smtClean="0"/>
              <a:t>Prema svrsi razlikujemo:</a:t>
            </a:r>
          </a:p>
          <a:p>
            <a:pPr>
              <a:buFont typeface="Wingdings" pitchFamily="2" charset="2"/>
              <a:buChar char="§"/>
            </a:pPr>
            <a:endParaRPr lang="hr-HR" sz="8000" dirty="0" smtClean="0"/>
          </a:p>
          <a:p>
            <a:pPr>
              <a:buNone/>
            </a:pPr>
            <a:r>
              <a:rPr lang="hr-HR" sz="8000" b="1" dirty="0" smtClean="0"/>
              <a:t>                 DIJAGNOSTIČKE </a:t>
            </a:r>
          </a:p>
          <a:p>
            <a:pPr>
              <a:buNone/>
            </a:pPr>
            <a:r>
              <a:rPr lang="hr-HR" sz="8000" dirty="0" smtClean="0"/>
              <a:t>   Određuju prednosti, slabosti i poteškoće.</a:t>
            </a:r>
          </a:p>
          <a:p>
            <a:pPr>
              <a:buNone/>
            </a:pPr>
            <a:r>
              <a:rPr lang="hr-HR" sz="8000" b="1" dirty="0" smtClean="0"/>
              <a:t>                FORMATIVNE</a:t>
            </a:r>
          </a:p>
          <a:p>
            <a:pPr>
              <a:buNone/>
            </a:pPr>
            <a:r>
              <a:rPr lang="hr-HR" sz="8000" dirty="0" smtClean="0"/>
              <a:t>Provode se tijekom obrade nekoga sadržaja.</a:t>
            </a:r>
          </a:p>
          <a:p>
            <a:pPr>
              <a:buNone/>
            </a:pPr>
            <a:r>
              <a:rPr lang="hr-HR" sz="8000" dirty="0" smtClean="0"/>
              <a:t>                 </a:t>
            </a:r>
            <a:r>
              <a:rPr lang="hr-HR" sz="8000" b="1" dirty="0" smtClean="0"/>
              <a:t>SUMATIVNE</a:t>
            </a:r>
          </a:p>
          <a:p>
            <a:pPr>
              <a:buNone/>
            </a:pPr>
            <a:r>
              <a:rPr lang="hr-HR" sz="8000" dirty="0" smtClean="0"/>
              <a:t>Provode se po završetku obrade ispitivanog sadržaja.</a:t>
            </a:r>
          </a:p>
          <a:p>
            <a:pPr>
              <a:buNone/>
            </a:pPr>
            <a:r>
              <a:rPr lang="hr-HR" sz="8000" dirty="0" smtClean="0"/>
              <a:t>Mjere se prvenstveno postignuća.       </a:t>
            </a:r>
          </a:p>
          <a:p>
            <a:pPr>
              <a:buNone/>
            </a:pPr>
            <a:endParaRPr lang="hr-HR" sz="8000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</a:t>
            </a:r>
          </a:p>
          <a:p>
            <a:pPr>
              <a:buFont typeface="Wingdings" pitchFamily="2" charset="2"/>
              <a:buChar char="§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PRIMJERI  ZADATAKA  VIŠESTRUKOG IZBORA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Primjer 4</a:t>
            </a:r>
          </a:p>
          <a:p>
            <a:pPr>
              <a:buNone/>
            </a:pPr>
            <a:r>
              <a:rPr lang="hr-HR" dirty="0" smtClean="0"/>
              <a:t>  Zaokruži slovo ispred točnoga odgovora u kojem </a:t>
            </a:r>
            <a:r>
              <a:rPr lang="hr-HR" b="1" dirty="0" smtClean="0"/>
              <a:t>nije</a:t>
            </a:r>
            <a:r>
              <a:rPr lang="hr-HR" dirty="0" smtClean="0"/>
              <a:t> provedena glasovna promjena.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a) majci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b) supruzi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c) baki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d) djevojci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 VIŠESTRUKOG  IZBORA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229600" cy="4525963"/>
          </a:xfrm>
        </p:spPr>
        <p:txBody>
          <a:bodyPr numCol="2">
            <a:normAutofit fontScale="77500" lnSpcReduction="20000"/>
          </a:bodyPr>
          <a:lstStyle/>
          <a:p>
            <a:pPr>
              <a:buNone/>
            </a:pPr>
            <a:r>
              <a:rPr lang="hr-HR" b="1" dirty="0" smtClean="0"/>
              <a:t>              </a:t>
            </a:r>
          </a:p>
          <a:p>
            <a:pPr>
              <a:buNone/>
            </a:pPr>
            <a:r>
              <a:rPr lang="hr-HR" b="1" dirty="0" smtClean="0"/>
              <a:t>                PREDNOSTI</a:t>
            </a:r>
          </a:p>
          <a:p>
            <a:pPr>
              <a:buNone/>
            </a:pPr>
            <a:endParaRPr lang="hr-HR" b="1" dirty="0" smtClean="0"/>
          </a:p>
          <a:p>
            <a:pPr>
              <a:buFont typeface="Wingdings" pitchFamily="2" charset="2"/>
              <a:buChar char="§"/>
            </a:pPr>
            <a:r>
              <a:rPr lang="hr-HR" dirty="0"/>
              <a:t>p</a:t>
            </a:r>
            <a:r>
              <a:rPr lang="hr-HR" dirty="0" smtClean="0"/>
              <a:t>oznat i jednostavan način ispitivanja</a:t>
            </a:r>
          </a:p>
          <a:p>
            <a:pPr>
              <a:buFont typeface="Wingdings" pitchFamily="2" charset="2"/>
              <a:buChar char="§"/>
            </a:pPr>
            <a:r>
              <a:rPr lang="hr-HR" dirty="0"/>
              <a:t>o</a:t>
            </a:r>
            <a:r>
              <a:rPr lang="hr-HR" dirty="0" smtClean="0"/>
              <a:t>bjektivno ocjenjivanje</a:t>
            </a:r>
          </a:p>
          <a:p>
            <a:pPr>
              <a:buFont typeface="Wingdings" pitchFamily="2" charset="2"/>
              <a:buChar char="§"/>
            </a:pPr>
            <a:r>
              <a:rPr lang="hr-HR" dirty="0"/>
              <a:t>p</a:t>
            </a:r>
            <a:r>
              <a:rPr lang="hr-HR" dirty="0" smtClean="0"/>
              <a:t>ouzdano mjerenje</a:t>
            </a:r>
          </a:p>
          <a:p>
            <a:pPr>
              <a:buFont typeface="Wingdings" pitchFamily="2" charset="2"/>
              <a:buChar char="§"/>
            </a:pPr>
            <a:r>
              <a:rPr lang="hr-HR" dirty="0"/>
              <a:t>j</a:t>
            </a:r>
            <a:r>
              <a:rPr lang="hr-HR" dirty="0" smtClean="0"/>
              <a:t>asno određen sadržaj</a:t>
            </a:r>
          </a:p>
          <a:p>
            <a:pPr>
              <a:buNone/>
            </a:pPr>
            <a:r>
              <a:rPr lang="hr-HR" dirty="0" smtClean="0"/>
              <a:t>    ispitivanja</a:t>
            </a:r>
          </a:p>
          <a:p>
            <a:pPr>
              <a:buFont typeface="Wingdings" pitchFamily="2" charset="2"/>
              <a:buChar char="§"/>
            </a:pPr>
            <a:r>
              <a:rPr lang="hr-HR" dirty="0"/>
              <a:t>s</a:t>
            </a:r>
            <a:r>
              <a:rPr lang="hr-HR" dirty="0" smtClean="0"/>
              <a:t>ustavno ispitivanje velikog dijela gradiva</a:t>
            </a:r>
          </a:p>
          <a:p>
            <a:pPr>
              <a:buFont typeface="Wingdings" pitchFamily="2" charset="2"/>
              <a:buChar char="§"/>
            </a:pPr>
            <a:r>
              <a:rPr lang="hr-HR" dirty="0"/>
              <a:t>p</a:t>
            </a:r>
            <a:r>
              <a:rPr lang="hr-HR" dirty="0" smtClean="0"/>
              <a:t>rimjerene većini umnih procesa</a:t>
            </a:r>
          </a:p>
          <a:p>
            <a:pPr>
              <a:buFont typeface="Wingdings" pitchFamily="2" charset="2"/>
              <a:buChar char="§"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b="1" dirty="0" smtClean="0"/>
              <a:t>               NEDOSTATCI</a:t>
            </a:r>
          </a:p>
          <a:p>
            <a:pPr>
              <a:buNone/>
            </a:pPr>
            <a:r>
              <a:rPr lang="hr-HR" b="1" dirty="0" smtClean="0"/>
              <a:t>             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 teško je sastaviti     kvalitetne </a:t>
            </a:r>
            <a:r>
              <a:rPr lang="hr-HR" dirty="0" err="1" smtClean="0"/>
              <a:t>distraktore</a:t>
            </a:r>
            <a:endParaRPr lang="hr-HR" dirty="0" smtClean="0"/>
          </a:p>
          <a:p>
            <a:pPr>
              <a:buFont typeface="Wingdings" pitchFamily="2" charset="2"/>
              <a:buChar char="§"/>
            </a:pPr>
            <a:r>
              <a:rPr lang="hr-HR" dirty="0"/>
              <a:t>m</a:t>
            </a:r>
            <a:r>
              <a:rPr lang="hr-HR" dirty="0" smtClean="0"/>
              <a:t>ože se dogoditi  da nekvalitetnim sastavljanjem budu konstruirana pitanja koja od učenika zahtijevaju samo razinu prepoznavanja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Font typeface="Wingdings" pitchFamily="2" charset="2"/>
              <a:buChar char="§"/>
            </a:pPr>
            <a:endParaRPr lang="hr-H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ZADATCI  POVEZIVANJA I SREĐIVANJA</a:t>
            </a:r>
            <a:endParaRPr lang="hr-HR" b="1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Zadatci su grupirani u dvije skupine koje učenici moraju smisleno povezati u cjeline  po određenom kriteriju.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b="1" dirty="0" smtClean="0"/>
              <a:t>Preporuča se:</a:t>
            </a:r>
          </a:p>
          <a:p>
            <a:pPr>
              <a:buFont typeface="Wingdings" pitchFamily="2" charset="2"/>
              <a:buChar char="§"/>
            </a:pPr>
            <a:r>
              <a:rPr lang="hr-HR" dirty="0"/>
              <a:t>p</a:t>
            </a:r>
            <a:r>
              <a:rPr lang="hr-HR" dirty="0" smtClean="0"/>
              <a:t>onuditi veći broj čestica odgovora da bi se izbjeglo pogađanje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da se u zadatku i kao čestice odgovora, i kao čestice pitanja, koriste homogene liste</a:t>
            </a:r>
            <a:endParaRPr lang="hr-H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ZADATCI  POVEZIVANJA I  SREĐIVANJA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u</a:t>
            </a:r>
            <a:r>
              <a:rPr lang="hr-HR" dirty="0" smtClean="0"/>
              <a:t> uputi treba naznačiti kriterij za povezivanje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(koliko puta svaka čestica odgovora može biti upotrijebljena)</a:t>
            </a:r>
          </a:p>
          <a:p>
            <a:r>
              <a:rPr lang="hr-HR" dirty="0"/>
              <a:t>c</a:t>
            </a:r>
            <a:r>
              <a:rPr lang="hr-HR" dirty="0" smtClean="0"/>
              <a:t>ijeli zadatak mora biti ispisan na jednoj stranici</a:t>
            </a:r>
          </a:p>
          <a:p>
            <a:r>
              <a:rPr lang="hr-HR" dirty="0" smtClean="0"/>
              <a:t>čestice odgovora treba navesti redom koji ne će namjerno asocirati učenika na točne odgovore</a:t>
            </a:r>
            <a:endParaRPr lang="hr-H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ZADATCI  POVEZIVANJA I SREĐIVANJA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  </a:t>
            </a:r>
            <a:r>
              <a:rPr lang="hr-HR" b="1" dirty="0" smtClean="0"/>
              <a:t>PRIMJER</a:t>
            </a:r>
          </a:p>
          <a:p>
            <a:pPr>
              <a:buNone/>
            </a:pPr>
            <a:r>
              <a:rPr lang="hr-HR" b="1" dirty="0" smtClean="0"/>
              <a:t>    Poveži </a:t>
            </a:r>
            <a:r>
              <a:rPr lang="hr-HR" dirty="0" smtClean="0"/>
              <a:t>riječi suprotnoga značenja tako </a:t>
            </a:r>
            <a:r>
              <a:rPr lang="hr-HR" b="1" dirty="0" smtClean="0"/>
              <a:t>brojci</a:t>
            </a:r>
            <a:r>
              <a:rPr lang="hr-HR" dirty="0" smtClean="0"/>
              <a:t> u prvom nizu pridružiš odgovarajuće </a:t>
            </a:r>
            <a:r>
              <a:rPr lang="hr-HR" b="1" dirty="0" smtClean="0"/>
              <a:t>slovo</a:t>
            </a:r>
            <a:r>
              <a:rPr lang="hr-HR" dirty="0" smtClean="0"/>
              <a:t> iz drugoga niza.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None/>
            </a:pPr>
            <a:r>
              <a:rPr lang="hr-HR" sz="2600" dirty="0" smtClean="0">
                <a:solidFill>
                  <a:srgbClr val="FF0000"/>
                </a:solidFill>
              </a:rPr>
              <a:t>                                 1. gore                         A  desno</a:t>
            </a:r>
          </a:p>
          <a:p>
            <a:pPr>
              <a:buNone/>
            </a:pPr>
            <a:r>
              <a:rPr lang="hr-HR" sz="2600" dirty="0" smtClean="0">
                <a:solidFill>
                  <a:srgbClr val="FF0000"/>
                </a:solidFill>
              </a:rPr>
              <a:t>                                 2. nisko                         B  ispod</a:t>
            </a:r>
          </a:p>
          <a:p>
            <a:pPr>
              <a:buNone/>
            </a:pPr>
            <a:r>
              <a:rPr lang="hr-HR" sz="2600" dirty="0" smtClean="0">
                <a:solidFill>
                  <a:srgbClr val="FF0000"/>
                </a:solidFill>
              </a:rPr>
              <a:t>                                 3. lijevo                         C  zlo</a:t>
            </a:r>
          </a:p>
          <a:p>
            <a:pPr>
              <a:buNone/>
            </a:pPr>
            <a:r>
              <a:rPr lang="hr-HR" sz="2600" dirty="0" smtClean="0">
                <a:solidFill>
                  <a:srgbClr val="FF0000"/>
                </a:solidFill>
              </a:rPr>
              <a:t>                                 4. iznad                         D  dolje</a:t>
            </a:r>
          </a:p>
          <a:p>
            <a:pPr>
              <a:buNone/>
            </a:pPr>
            <a:r>
              <a:rPr lang="hr-HR" sz="2600" dirty="0" smtClean="0">
                <a:solidFill>
                  <a:srgbClr val="FF0000"/>
                </a:solidFill>
              </a:rPr>
              <a:t>                                 5. dobro                        E  radost</a:t>
            </a:r>
          </a:p>
          <a:p>
            <a:pPr>
              <a:buNone/>
            </a:pPr>
            <a:r>
              <a:rPr lang="hr-HR" sz="2600" dirty="0" smtClean="0">
                <a:solidFill>
                  <a:srgbClr val="FF0000"/>
                </a:solidFill>
              </a:rPr>
              <a:t>                                 6. nagrada                    F  visoko  </a:t>
            </a:r>
          </a:p>
          <a:p>
            <a:pPr>
              <a:buNone/>
            </a:pPr>
            <a:r>
              <a:rPr lang="hr-HR" sz="2600" dirty="0">
                <a:solidFill>
                  <a:srgbClr val="FF0000"/>
                </a:solidFill>
              </a:rPr>
              <a:t> </a:t>
            </a:r>
            <a:r>
              <a:rPr lang="hr-HR" sz="2600" dirty="0" smtClean="0">
                <a:solidFill>
                  <a:srgbClr val="FF0000"/>
                </a:solidFill>
              </a:rPr>
              <a:t>                                                                     G kazna</a:t>
            </a:r>
          </a:p>
          <a:p>
            <a:pPr>
              <a:buNone/>
            </a:pPr>
            <a:r>
              <a:rPr lang="hr-HR" sz="2600" dirty="0">
                <a:solidFill>
                  <a:srgbClr val="FF0000"/>
                </a:solidFill>
              </a:rPr>
              <a:t> </a:t>
            </a:r>
            <a:r>
              <a:rPr lang="hr-HR" sz="2600" dirty="0" smtClean="0">
                <a:solidFill>
                  <a:srgbClr val="FF0000"/>
                </a:solidFill>
              </a:rPr>
              <a:t>                                                                     H  mir</a:t>
            </a:r>
            <a:endParaRPr lang="hr-HR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ZADATCI POVEZIVANJA I SREĐIVANJA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229600" cy="4525963"/>
          </a:xfrm>
        </p:spPr>
        <p:txBody>
          <a:bodyPr/>
          <a:lstStyle/>
          <a:p>
            <a:r>
              <a:rPr lang="hr-HR" b="1" dirty="0" smtClean="0"/>
              <a:t>ZADATAK 3.</a:t>
            </a:r>
          </a:p>
          <a:p>
            <a:pPr>
              <a:buNone/>
            </a:pPr>
            <a:r>
              <a:rPr lang="hr-HR" dirty="0" smtClean="0"/>
              <a:t>  Ishod: primjena pravila o vrstama nezavisno</a:t>
            </a:r>
          </a:p>
          <a:p>
            <a:pPr>
              <a:buNone/>
            </a:pPr>
            <a:r>
              <a:rPr lang="hr-HR" dirty="0" smtClean="0"/>
              <a:t>složenih rečenica.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Poveži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surečenice</a:t>
            </a:r>
            <a:r>
              <a:rPr lang="hr-HR" dirty="0" smtClean="0">
                <a:solidFill>
                  <a:srgbClr val="FF0000"/>
                </a:solidFill>
              </a:rPr>
              <a:t> iz lijevoga sa </a:t>
            </a:r>
            <a:r>
              <a:rPr lang="hr-HR" dirty="0" err="1" smtClean="0">
                <a:solidFill>
                  <a:srgbClr val="FF0000"/>
                </a:solidFill>
              </a:rPr>
              <a:t>surečenicama</a:t>
            </a:r>
            <a:r>
              <a:rPr lang="hr-HR" dirty="0" smtClean="0">
                <a:solidFill>
                  <a:srgbClr val="FF0000"/>
                </a:solidFill>
              </a:rPr>
              <a:t> iz desnoga stupca.  </a:t>
            </a:r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/>
              <a:t>Razmislite na koji biste način grafički označili povezivanje .</a:t>
            </a:r>
          </a:p>
          <a:p>
            <a:pPr>
              <a:buNone/>
            </a:pPr>
            <a:endParaRPr lang="hr-H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ZADATCI POVEZIVANJA I SREĐIVANJA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ZADATAK 3. (nastavak)</a:t>
            </a:r>
          </a:p>
          <a:p>
            <a:pPr>
              <a:buNone/>
            </a:pPr>
            <a:r>
              <a:rPr lang="hr-HR" sz="2400" dirty="0" smtClean="0"/>
              <a:t>1. Sjedim u sobi                           __ no boji se ići zubaru.</a:t>
            </a:r>
          </a:p>
          <a:p>
            <a:pPr>
              <a:buNone/>
            </a:pPr>
            <a:r>
              <a:rPr lang="hr-HR" sz="2400" dirty="0" smtClean="0"/>
              <a:t>2. Bila sam strpljiva,                     __ jedino me tvoj pogled 					raduje.</a:t>
            </a:r>
          </a:p>
          <a:p>
            <a:pPr>
              <a:buNone/>
            </a:pPr>
            <a:r>
              <a:rPr lang="hr-HR" sz="2400" dirty="0" smtClean="0"/>
              <a:t>3. Boli ga zub,                             __ niti će ju dobiti.</a:t>
            </a:r>
          </a:p>
          <a:p>
            <a:pPr>
              <a:buNone/>
            </a:pPr>
            <a:r>
              <a:rPr lang="hr-HR" sz="2400" dirty="0" smtClean="0"/>
              <a:t>4. Ići ćemo na maturalac               __ dakle zavrijedila sam 						pohvalu.</a:t>
            </a:r>
          </a:p>
          <a:p>
            <a:pPr>
              <a:buNone/>
            </a:pPr>
            <a:r>
              <a:rPr lang="hr-HR" sz="2400" dirty="0" smtClean="0"/>
              <a:t>5. Niste zavrijedili nagradu           __ i slušam romon kiše.</a:t>
            </a:r>
          </a:p>
          <a:p>
            <a:pPr>
              <a:buNone/>
            </a:pPr>
            <a:r>
              <a:rPr lang="hr-HR" sz="2400" dirty="0" smtClean="0"/>
              <a:t>6. Teška je tvoja šutnja ,                __ ili ćemo biti silno žalosni.</a:t>
            </a:r>
          </a:p>
          <a:p>
            <a:pPr>
              <a:buNone/>
            </a:pP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povezivanja i sređivanja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</a:t>
            </a:r>
            <a:r>
              <a:rPr lang="hr-HR" b="1" dirty="0" smtClean="0"/>
              <a:t>PREDNOSTI</a:t>
            </a:r>
          </a:p>
          <a:p>
            <a:r>
              <a:rPr lang="hr-HR" dirty="0" smtClean="0"/>
              <a:t>Može se ispitati razumijevanje odnosa i povezanosti među pojavama.</a:t>
            </a:r>
          </a:p>
          <a:p>
            <a:r>
              <a:rPr lang="hr-HR" dirty="0" smtClean="0"/>
              <a:t>U jednom zadatku je moguće  ispitati više sadržaja.</a:t>
            </a:r>
          </a:p>
          <a:p>
            <a:pPr>
              <a:buNone/>
            </a:pPr>
            <a:r>
              <a:rPr lang="hr-HR" b="1" dirty="0" smtClean="0"/>
              <a:t>NEDOSTATCI</a:t>
            </a:r>
          </a:p>
          <a:p>
            <a:r>
              <a:rPr lang="hr-HR" dirty="0" smtClean="0"/>
              <a:t>Problem bodovanja djelomično točnih odgovora.</a:t>
            </a:r>
            <a:endParaRPr lang="hr-H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ZADATCI VIŠESTRUKIH KOMBINACIJA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Formom su slični zadatcima višestrukoga izbora s time da se od učenika traži da odabere odgovore koji su točni.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U uputi treba jasno tražiti nekoliko točnih odgovora. Može se i navesti koliko.</a:t>
            </a:r>
          </a:p>
          <a:p>
            <a:pPr>
              <a:buNone/>
            </a:pPr>
            <a:r>
              <a:rPr lang="hr-HR" b="1" dirty="0" smtClean="0"/>
              <a:t>Dobre strane</a:t>
            </a:r>
          </a:p>
          <a:p>
            <a:pPr>
              <a:buNone/>
            </a:pPr>
            <a:r>
              <a:rPr lang="hr-HR" dirty="0" smtClean="0"/>
              <a:t>Pogodni su za situacije s više točnih odgovora.</a:t>
            </a:r>
          </a:p>
          <a:p>
            <a:pPr>
              <a:buNone/>
            </a:pPr>
            <a:r>
              <a:rPr lang="hr-HR" dirty="0" smtClean="0"/>
              <a:t>Može se ispitivati složenije razumijevanje događaja, tema, ideje i </a:t>
            </a:r>
            <a:r>
              <a:rPr lang="hr-HR" dirty="0" err="1" smtClean="0"/>
              <a:t>sl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ZADATCI VIŠESTRUKIH KOMBINACIJA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r-HR" b="1" dirty="0" smtClean="0"/>
              <a:t>PRIMJER 1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    Zaokruži</a:t>
            </a:r>
            <a:r>
              <a:rPr lang="hr-HR" dirty="0" smtClean="0">
                <a:solidFill>
                  <a:srgbClr val="FF0000"/>
                </a:solidFill>
              </a:rPr>
              <a:t> slova ispred rečenica u kojima se potkrala </a:t>
            </a:r>
            <a:r>
              <a:rPr lang="hr-HR" b="1" dirty="0" smtClean="0">
                <a:solidFill>
                  <a:srgbClr val="FF0000"/>
                </a:solidFill>
              </a:rPr>
              <a:t>jezična pogreška</a:t>
            </a:r>
            <a:r>
              <a:rPr lang="hr-HR" dirty="0" smtClean="0">
                <a:solidFill>
                  <a:srgbClr val="FF0000"/>
                </a:solidFill>
              </a:rPr>
              <a:t>.</a:t>
            </a:r>
            <a:endParaRPr lang="hr-H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dirty="0" smtClean="0"/>
              <a:t>      a) U ovoj su jabuci velike koštice.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b) Na </a:t>
            </a:r>
            <a:r>
              <a:rPr lang="hr-HR" dirty="0" err="1" smtClean="0"/>
              <a:t>muki</a:t>
            </a:r>
            <a:r>
              <a:rPr lang="hr-HR" dirty="0" smtClean="0"/>
              <a:t> se poznaju junaci.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c) Pod redovito peremo vodom.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d) Od zime su nam se zacrvenjeli </a:t>
            </a:r>
            <a:r>
              <a:rPr lang="hr-HR" dirty="0" err="1" smtClean="0"/>
              <a:t>nosevi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Pitanja koja nas muče pri sastavljanju testova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hr-HR" dirty="0" smtClean="0"/>
              <a:t>Mjeri li moje pitanje obrazovni ishod?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Postiže li zadani cilj?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Jesam li odabrao/</a:t>
            </a:r>
            <a:r>
              <a:rPr lang="hr-HR" dirty="0" err="1" smtClean="0"/>
              <a:t>la</a:t>
            </a:r>
            <a:r>
              <a:rPr lang="hr-HR" dirty="0" smtClean="0"/>
              <a:t> prikladnu vrstu zadataka?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Jesam li jasno postavio/</a:t>
            </a:r>
            <a:r>
              <a:rPr lang="hr-HR" dirty="0" err="1" smtClean="0"/>
              <a:t>la</a:t>
            </a:r>
            <a:r>
              <a:rPr lang="hr-HR" dirty="0" smtClean="0"/>
              <a:t> pitanje?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Razumije li učenik moje pitanje?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Je li zadatak pisan razumljivim jezikom?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Je li zadatak potpun?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Ima li u zadatku nepotrebnih riječi?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Je li zadatak težinski prikladan 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 REDANJA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Određeni događaji, procesi ili elementi trebaju se povezati po redu po nekom načelu.</a:t>
            </a:r>
          </a:p>
          <a:p>
            <a:pPr>
              <a:buNone/>
            </a:pPr>
            <a:r>
              <a:rPr lang="hr-HR" dirty="0" smtClean="0"/>
              <a:t>Odgovori su ponuđeni, učenik izabire točan.</a:t>
            </a:r>
          </a:p>
          <a:p>
            <a:pPr>
              <a:buNone/>
            </a:pPr>
            <a:r>
              <a:rPr lang="hr-HR" b="1" dirty="0" smtClean="0"/>
              <a:t>Dobre strane:</a:t>
            </a:r>
          </a:p>
          <a:p>
            <a:pPr>
              <a:buNone/>
            </a:pPr>
            <a:r>
              <a:rPr lang="hr-HR" dirty="0" smtClean="0"/>
              <a:t>Pogodni su za ispitivanje elemenata u uzročno-posljedičnom odnosu.</a:t>
            </a:r>
          </a:p>
          <a:p>
            <a:pPr>
              <a:buNone/>
            </a:pPr>
            <a:r>
              <a:rPr lang="hr-HR" b="1" dirty="0" smtClean="0"/>
              <a:t>Loše strane:</a:t>
            </a:r>
          </a:p>
          <a:p>
            <a:pPr>
              <a:buNone/>
            </a:pPr>
            <a:r>
              <a:rPr lang="hr-HR" dirty="0" smtClean="0"/>
              <a:t>Problem bodovanja, ako učenik pogriješi u jednom elementu gubi mogućnost dobivanja bodova.</a:t>
            </a:r>
            <a:endParaRPr lang="hr-H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 REDANJA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  PRIMJER 1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Odredi </a:t>
            </a:r>
            <a:r>
              <a:rPr lang="hr-HR" b="1" dirty="0" err="1" smtClean="0">
                <a:solidFill>
                  <a:srgbClr val="FF0000"/>
                </a:solidFill>
              </a:rPr>
              <a:t>redosljed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zbivanja radnje prema dijelovima fabule. Odgovor </a:t>
            </a:r>
            <a:r>
              <a:rPr lang="hr-HR" b="1" dirty="0" smtClean="0">
                <a:solidFill>
                  <a:srgbClr val="FF0000"/>
                </a:solidFill>
              </a:rPr>
              <a:t>napiši</a:t>
            </a:r>
            <a:r>
              <a:rPr lang="hr-HR" dirty="0" smtClean="0">
                <a:solidFill>
                  <a:srgbClr val="FF0000"/>
                </a:solidFill>
              </a:rPr>
              <a:t> na crtu.</a:t>
            </a:r>
          </a:p>
          <a:p>
            <a:pPr lvl="6">
              <a:buFont typeface="Wingdings" pitchFamily="2" charset="2"/>
              <a:buChar char="§"/>
            </a:pPr>
            <a:r>
              <a:rPr lang="hr-HR" sz="2800" dirty="0"/>
              <a:t>z</a:t>
            </a:r>
            <a:r>
              <a:rPr lang="hr-HR" sz="2800" dirty="0" smtClean="0"/>
              <a:t>aplet</a:t>
            </a:r>
          </a:p>
          <a:p>
            <a:pPr lvl="6">
              <a:buFont typeface="Wingdings" pitchFamily="2" charset="2"/>
              <a:buChar char="§"/>
            </a:pPr>
            <a:r>
              <a:rPr lang="hr-HR" sz="2800" dirty="0"/>
              <a:t>u</a:t>
            </a:r>
            <a:r>
              <a:rPr lang="hr-HR" sz="2800" dirty="0" smtClean="0"/>
              <a:t>vod</a:t>
            </a:r>
          </a:p>
          <a:p>
            <a:pPr lvl="6">
              <a:buFont typeface="Wingdings" pitchFamily="2" charset="2"/>
              <a:buChar char="§"/>
            </a:pPr>
            <a:r>
              <a:rPr lang="hr-HR" sz="2800" dirty="0"/>
              <a:t>k</a:t>
            </a:r>
            <a:r>
              <a:rPr lang="hr-HR" sz="2800" dirty="0" smtClean="0"/>
              <a:t>raj rasplet</a:t>
            </a:r>
          </a:p>
          <a:p>
            <a:pPr lvl="6">
              <a:buFont typeface="Wingdings" pitchFamily="2" charset="2"/>
              <a:buChar char="§"/>
            </a:pPr>
            <a:r>
              <a:rPr lang="hr-HR" sz="2800" dirty="0"/>
              <a:t> </a:t>
            </a:r>
            <a:r>
              <a:rPr lang="hr-HR" sz="2800" dirty="0" smtClean="0"/>
              <a:t>vrhunac</a:t>
            </a:r>
            <a:endParaRPr lang="hr-HR" sz="2800" dirty="0"/>
          </a:p>
          <a:p>
            <a:pPr lvl="6">
              <a:buNone/>
            </a:pPr>
            <a:r>
              <a:rPr lang="hr-HR" sz="2800" dirty="0" smtClean="0"/>
              <a:t>-----------------------------------------------</a:t>
            </a:r>
            <a:endParaRPr lang="hr-HR" sz="2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ZADATCI OTVORENOGA TIPA</a:t>
            </a:r>
            <a:endParaRPr lang="hr-HR" b="1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DOPUNJAVANJA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r-HR" b="1" dirty="0" smtClean="0"/>
              <a:t>PREPORUČA SE: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precizna tvrdnja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jasno naznačiti koji se podatak traži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podatak tražiti na praznu crtu na kraju rečenice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jedan zadatak, jedan podatak, najviše dva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sve prazne crte jednake dužine</a:t>
            </a:r>
            <a:endParaRPr lang="hr-H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 DOPUNJAVANJA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PRIMJER 1</a:t>
            </a:r>
          </a:p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</a:rPr>
              <a:t>Dopuni</a:t>
            </a:r>
            <a:r>
              <a:rPr lang="hr-HR" dirty="0" smtClean="0">
                <a:solidFill>
                  <a:srgbClr val="C00000"/>
                </a:solidFill>
              </a:rPr>
              <a:t> rečenicu tako da na praznu crtu </a:t>
            </a:r>
            <a:r>
              <a:rPr lang="hr-HR" b="1" dirty="0" smtClean="0">
                <a:solidFill>
                  <a:srgbClr val="C00000"/>
                </a:solidFill>
              </a:rPr>
              <a:t>upišeš </a:t>
            </a:r>
            <a:r>
              <a:rPr lang="hr-HR" dirty="0" smtClean="0">
                <a:solidFill>
                  <a:srgbClr val="C00000"/>
                </a:solidFill>
              </a:rPr>
              <a:t>jedan od ponuđenih odgovora.</a:t>
            </a:r>
          </a:p>
          <a:p>
            <a:pPr>
              <a:buNone/>
            </a:pPr>
            <a:r>
              <a:rPr lang="hr-HR" dirty="0" smtClean="0"/>
              <a:t>U stihovima </a:t>
            </a:r>
            <a:r>
              <a:rPr lang="hr-HR" b="1" dirty="0" smtClean="0"/>
              <a:t>Sloboda je pupoljak u kom ruža drijema</a:t>
            </a:r>
            <a:r>
              <a:rPr lang="hr-HR" dirty="0" smtClean="0"/>
              <a:t> riječi </a:t>
            </a:r>
            <a:r>
              <a:rPr lang="hr-HR" u="sng" dirty="0" smtClean="0"/>
              <a:t>pupoljak i ruža </a:t>
            </a:r>
            <a:r>
              <a:rPr lang="hr-HR" dirty="0" smtClean="0"/>
              <a:t>imaju_______________ značenje.                          pravo/preneseno</a:t>
            </a:r>
          </a:p>
          <a:p>
            <a:pPr>
              <a:buNone/>
            </a:pPr>
            <a:r>
              <a:rPr lang="hr-HR" dirty="0" smtClean="0"/>
              <a:t>              </a:t>
            </a:r>
            <a:endParaRPr lang="hr-H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 DOPUNJAVANJA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r-HR" b="1" dirty="0" smtClean="0"/>
              <a:t>PRIMJER 2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Dopuni</a:t>
            </a:r>
            <a:r>
              <a:rPr lang="hr-HR" dirty="0" smtClean="0">
                <a:solidFill>
                  <a:srgbClr val="FF0000"/>
                </a:solidFill>
              </a:rPr>
              <a:t> rečenice.</a:t>
            </a:r>
          </a:p>
          <a:p>
            <a:pPr>
              <a:buNone/>
            </a:pPr>
            <a:r>
              <a:rPr lang="hr-HR" dirty="0" err="1" smtClean="0"/>
              <a:t>Haiku</a:t>
            </a:r>
            <a:r>
              <a:rPr lang="hr-HR" dirty="0" smtClean="0"/>
              <a:t> je kratka pjesma od___________ retka.</a:t>
            </a:r>
          </a:p>
          <a:p>
            <a:pPr>
              <a:buNone/>
            </a:pPr>
            <a:r>
              <a:rPr lang="hr-HR" dirty="0" smtClean="0"/>
              <a:t>Prvi redak ima________________ slogova.</a:t>
            </a:r>
          </a:p>
          <a:p>
            <a:pPr>
              <a:buNone/>
            </a:pPr>
            <a:r>
              <a:rPr lang="hr-HR" dirty="0" err="1" smtClean="0"/>
              <a:t>Haiku</a:t>
            </a:r>
            <a:r>
              <a:rPr lang="hr-HR" dirty="0" smtClean="0"/>
              <a:t> pjesma u pravilu nema_______naslova.</a:t>
            </a:r>
          </a:p>
          <a:p>
            <a:pPr>
              <a:buNone/>
            </a:pPr>
            <a:r>
              <a:rPr lang="hr-HR" dirty="0" smtClean="0"/>
              <a:t>U </a:t>
            </a:r>
            <a:r>
              <a:rPr lang="hr-HR" dirty="0" err="1" smtClean="0"/>
              <a:t>haiku</a:t>
            </a:r>
            <a:r>
              <a:rPr lang="hr-HR" dirty="0" smtClean="0"/>
              <a:t> pjesmi _________ rime.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 DOPUNJAVANJA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ZADATAK 4.</a:t>
            </a:r>
          </a:p>
          <a:p>
            <a:pPr>
              <a:buNone/>
            </a:pPr>
            <a:r>
              <a:rPr lang="hr-HR" b="1" dirty="0" smtClean="0"/>
              <a:t>  Dopuni.</a:t>
            </a:r>
          </a:p>
          <a:p>
            <a:pPr>
              <a:buNone/>
            </a:pPr>
            <a:r>
              <a:rPr lang="hr-HR" b="1" dirty="0" smtClean="0"/>
              <a:t> </a:t>
            </a:r>
            <a:r>
              <a:rPr lang="hr-HR" dirty="0" smtClean="0"/>
              <a:t>Hrvatski književni jezik je _________ i općeprihvaćen oblik jezika koji služi svim________potrebama hrvatske______________ zajednice.</a:t>
            </a:r>
          </a:p>
          <a:p>
            <a:pPr>
              <a:buNone/>
            </a:pPr>
            <a:r>
              <a:rPr lang="hr-HR" dirty="0" smtClean="0"/>
              <a:t>Drugi naziv za književni jezik glasi__________</a:t>
            </a:r>
          </a:p>
          <a:p>
            <a:pPr>
              <a:buNone/>
            </a:pPr>
            <a:r>
              <a:rPr lang="hr-HR" dirty="0" smtClean="0"/>
              <a:t>Jezik.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DOPUNJAVANJA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/>
              <a:t>ZADATAK 4. (nastavak)</a:t>
            </a:r>
          </a:p>
          <a:p>
            <a:pPr>
              <a:buNone/>
            </a:pPr>
            <a:r>
              <a:rPr lang="hr-HR" b="1" dirty="0" smtClean="0"/>
              <a:t> Preinači </a:t>
            </a:r>
            <a:r>
              <a:rPr lang="hr-HR" dirty="0" smtClean="0"/>
              <a:t>zadatak tako da sastaviš precizno pitanje i nedvojbenu tvrdnju.</a:t>
            </a:r>
          </a:p>
          <a:p>
            <a:pPr>
              <a:buFont typeface="Wingdings" pitchFamily="2" charset="2"/>
              <a:buChar char="§"/>
            </a:pPr>
            <a:r>
              <a:rPr lang="hr-HR" b="1" dirty="0" smtClean="0"/>
              <a:t>    Odredi </a:t>
            </a:r>
            <a:r>
              <a:rPr lang="hr-HR" dirty="0" smtClean="0"/>
              <a:t>ishod obzirom na umni proces.</a:t>
            </a:r>
          </a:p>
          <a:p>
            <a:pPr>
              <a:buNone/>
            </a:pPr>
            <a:r>
              <a:rPr lang="hr-HR" dirty="0" smtClean="0"/>
              <a:t>      (pamćenje, razumijevanje, primjena)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   </a:t>
            </a:r>
            <a:r>
              <a:rPr lang="hr-HR" b="1" dirty="0" smtClean="0"/>
              <a:t>Sastavi </a:t>
            </a:r>
            <a:r>
              <a:rPr lang="hr-HR" dirty="0" smtClean="0"/>
              <a:t>zadatak tako da se učenik </a:t>
            </a:r>
            <a:r>
              <a:rPr lang="hr-HR" b="1" dirty="0" smtClean="0"/>
              <a:t>dosjeti </a:t>
            </a:r>
            <a:r>
              <a:rPr lang="hr-HR" dirty="0" smtClean="0"/>
              <a:t>        definiranja pojmova.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 KRATKIH  ODGOVORA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  Zahtijevaju odgovor s nekoliko riječi ili jednostavnom rečenicom.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Najčešće odgovaraju na pitanja “tko”, “što”, “gdje” i “kada”.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Pitanje mora biti precizno postavljeno.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Sve prazne crte trebale bi biti jednake dužine.</a:t>
            </a:r>
            <a:endParaRPr lang="hr-H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KRATKIH ODGOVORA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</a:t>
            </a:r>
            <a:r>
              <a:rPr lang="hr-HR" b="1" dirty="0" smtClean="0"/>
              <a:t>PRIMJERI</a:t>
            </a:r>
          </a:p>
          <a:p>
            <a:pPr marL="514350" indent="-514350">
              <a:buAutoNum type="arabicPeriod"/>
            </a:pPr>
            <a:r>
              <a:rPr lang="hr-HR" b="1" dirty="0" smtClean="0"/>
              <a:t>Koji</a:t>
            </a:r>
            <a:r>
              <a:rPr lang="hr-HR" dirty="0" smtClean="0"/>
              <a:t> rečenični dio nedostaje u nizu?</a:t>
            </a:r>
          </a:p>
          <a:p>
            <a:pPr marL="514350" indent="-514350">
              <a:buNone/>
            </a:pPr>
            <a:r>
              <a:rPr lang="hr-HR" dirty="0" smtClean="0"/>
              <a:t>    ________ + predikat + objekt.</a:t>
            </a:r>
          </a:p>
          <a:p>
            <a:pPr marL="514350" indent="-514350">
              <a:buAutoNum type="arabicPeriod" startAt="2"/>
            </a:pPr>
            <a:r>
              <a:rPr lang="hr-HR" b="1" dirty="0" smtClean="0"/>
              <a:t>Što</a:t>
            </a:r>
            <a:r>
              <a:rPr lang="hr-HR" dirty="0" smtClean="0"/>
              <a:t> trebaš napisati da bi upotpunio/</a:t>
            </a:r>
            <a:r>
              <a:rPr lang="hr-HR" dirty="0" err="1" smtClean="0"/>
              <a:t>la</a:t>
            </a:r>
            <a:r>
              <a:rPr lang="hr-HR" dirty="0" smtClean="0"/>
              <a:t> pravilo.</a:t>
            </a:r>
          </a:p>
          <a:p>
            <a:pPr marL="514350" indent="-514350">
              <a:buNone/>
            </a:pPr>
            <a:r>
              <a:rPr lang="hr-HR" dirty="0" smtClean="0"/>
              <a:t>      _________ je rečenični dio koji nadopunjuje i objašnjava imenicu.</a:t>
            </a:r>
          </a:p>
          <a:p>
            <a:pPr marL="514350" indent="-514350">
              <a:buNone/>
            </a:pPr>
            <a:r>
              <a:rPr lang="hr-HR" dirty="0" smtClean="0">
                <a:solidFill>
                  <a:srgbClr val="FF0000"/>
                </a:solidFill>
              </a:rPr>
              <a:t>_____________ je dopuna imenici. ( neprecizan ishod)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PLANIRANJE  TESTA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>
          <a:xfrm>
            <a:off x="285720" y="171448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>
                <a:solidFill>
                  <a:srgbClr val="7030A0"/>
                </a:solidFill>
              </a:rPr>
              <a:t>Prilikom sastavljanja ispita treba </a:t>
            </a:r>
            <a:r>
              <a:rPr lang="hr-HR" b="1" dirty="0" smtClean="0">
                <a:solidFill>
                  <a:srgbClr val="7030A0"/>
                </a:solidFill>
              </a:rPr>
              <a:t>imati na umu:</a:t>
            </a:r>
            <a:endParaRPr lang="hr-HR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hr-HR" b="1" dirty="0" smtClean="0">
                <a:solidFill>
                  <a:srgbClr val="7030A0"/>
                </a:solidFill>
              </a:rPr>
              <a:t>SADRŽAJ TESTA</a:t>
            </a:r>
          </a:p>
          <a:p>
            <a:pPr>
              <a:buNone/>
            </a:pPr>
            <a:r>
              <a:rPr lang="hr-HR" dirty="0" smtClean="0">
                <a:solidFill>
                  <a:srgbClr val="7030A0"/>
                </a:solidFill>
              </a:rPr>
              <a:t>Što će se mjeriti, način ispitivanja, kako će se mjeriti?</a:t>
            </a:r>
          </a:p>
          <a:p>
            <a:pPr>
              <a:buFont typeface="Wingdings" pitchFamily="2" charset="2"/>
              <a:buChar char="q"/>
            </a:pPr>
            <a:r>
              <a:rPr lang="hr-HR" b="1" dirty="0" smtClean="0">
                <a:solidFill>
                  <a:srgbClr val="7030A0"/>
                </a:solidFill>
              </a:rPr>
              <a:t>OBLIK  TESTA</a:t>
            </a:r>
          </a:p>
          <a:p>
            <a:pPr>
              <a:buNone/>
            </a:pPr>
            <a:r>
              <a:rPr lang="hr-HR" dirty="0" smtClean="0">
                <a:solidFill>
                  <a:srgbClr val="7030A0"/>
                </a:solidFill>
              </a:rPr>
              <a:t>Koje će dijelove ispit imati?</a:t>
            </a:r>
          </a:p>
          <a:p>
            <a:pPr>
              <a:buFont typeface="Wingdings" pitchFamily="2" charset="2"/>
              <a:buChar char="q"/>
            </a:pPr>
            <a:r>
              <a:rPr lang="hr-HR" b="1" dirty="0" smtClean="0">
                <a:solidFill>
                  <a:srgbClr val="7030A0"/>
                </a:solidFill>
              </a:rPr>
              <a:t>VREDNOVANJE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>
                <a:solidFill>
                  <a:srgbClr val="7030A0"/>
                </a:solidFill>
              </a:rPr>
              <a:t>Kako će se odgovori ocjenjivati?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ZADATCI  PRODUŽENIH ODGOVORA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Učenik odgovara na pitanje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složenom rečenicom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objašnjenjem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izračunom 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prikazom 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dokazom                        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ZADATCI PRODUŽENIH ODGOVORA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r-HR" b="1" dirty="0" smtClean="0"/>
              <a:t>PRIMJERI</a:t>
            </a:r>
          </a:p>
          <a:p>
            <a:pPr marL="514350" indent="-514350">
              <a:buAutoNum type="arabicPeriod"/>
            </a:pPr>
            <a:r>
              <a:rPr lang="hr-HR" dirty="0" smtClean="0"/>
              <a:t>O kojem društveno problemu pjesnik govori u </a:t>
            </a:r>
            <a:r>
              <a:rPr lang="hr-HR" b="1" dirty="0" smtClean="0"/>
              <a:t>Baladi iz predgrađa?</a:t>
            </a:r>
          </a:p>
          <a:p>
            <a:pPr marL="514350" indent="-514350">
              <a:buNone/>
            </a:pPr>
            <a:r>
              <a:rPr lang="hr-HR" dirty="0" smtClean="0"/>
              <a:t>      ___________________________________</a:t>
            </a:r>
          </a:p>
          <a:p>
            <a:pPr marL="514350" indent="-514350">
              <a:buAutoNum type="arabicPeriod" startAt="2"/>
            </a:pPr>
            <a:r>
              <a:rPr lang="hr-HR" dirty="0" smtClean="0"/>
              <a:t>Što je navelo majku da udari Divljeg konja?</a:t>
            </a:r>
          </a:p>
          <a:p>
            <a:pPr marL="514350" indent="-514350">
              <a:buNone/>
            </a:pPr>
            <a:r>
              <a:rPr lang="hr-HR" dirty="0" smtClean="0"/>
              <a:t>      ___________________________________</a:t>
            </a:r>
          </a:p>
          <a:p>
            <a:pPr marL="514350" indent="-514350">
              <a:buNone/>
            </a:pPr>
            <a:r>
              <a:rPr lang="hr-HR" dirty="0" smtClean="0"/>
              <a:t>      ___________________________________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ESEJSKI  TIP  ZADATAKA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Učenici pišu opširnije i slobodnije.</a:t>
            </a:r>
          </a:p>
          <a:p>
            <a:pPr>
              <a:buNone/>
            </a:pPr>
            <a:r>
              <a:rPr lang="hr-HR" dirty="0" smtClean="0"/>
              <a:t>Učenički sastavak</a:t>
            </a:r>
          </a:p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Treba imati na umu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Kriterije za vrednovanje učeničkog sastavka.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Redovito vrednovanje pisanja.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Načine ispravljanja učeničkih sastavaka.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Rabiti opisivače.</a:t>
            </a:r>
          </a:p>
          <a:p>
            <a:pPr>
              <a:buFont typeface="Wingdings" pitchFamily="2" charset="2"/>
              <a:buChar char="§"/>
            </a:pPr>
            <a:endParaRPr lang="hr-HR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 OTVORENOGA  TIPA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  PREDNOSTI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pogađanje je svedeno na minimum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učenik sam konstruira odgovor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  zadatci su pogodni za ispitivanje sposobnosti    analize, sinteze i primjene znanja</a:t>
            </a:r>
            <a:endParaRPr lang="hr-H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ZADATCI OTVORENOGA TIPA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r-HR" b="1" dirty="0" smtClean="0">
                <a:solidFill>
                  <a:srgbClr val="FF0000"/>
                </a:solidFill>
              </a:rPr>
              <a:t>    NEDOSTATCI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treba predvidjeti sve moguće odrednice točnih odgovora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definirati upute za ocjenjivanje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predvidjeti sve mogućnosti pravopisnih i gramatičkih odgovora u bodovanju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otežano ispravljanje zbog nečitkog rukopisa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ZADATAK  ZA RADIONICU</a:t>
            </a:r>
            <a:endParaRPr lang="hr-HR" b="1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ZADATAK 1. 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Provjerite valjanost ovoga zadatka.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Odredite način bodovanja obzirom na ishod.</a:t>
            </a:r>
          </a:p>
          <a:p>
            <a:pPr>
              <a:buFont typeface="Wingdings" pitchFamily="2" charset="2"/>
              <a:buChar char="§"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Dopuni rečenice vidskim parom  podcrtanoga glagola.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</a:t>
            </a:r>
            <a:r>
              <a:rPr lang="hr-HR" dirty="0" err="1" smtClean="0">
                <a:solidFill>
                  <a:srgbClr val="FF0000"/>
                </a:solidFill>
              </a:rPr>
              <a:t>Iteo</a:t>
            </a:r>
            <a:r>
              <a:rPr lang="hr-HR" dirty="0" smtClean="0">
                <a:solidFill>
                  <a:srgbClr val="FF0000"/>
                </a:solidFill>
              </a:rPr>
              <a:t> je nekoliko puta </a:t>
            </a:r>
            <a:r>
              <a:rPr lang="hr-HR" u="sng" dirty="0" smtClean="0">
                <a:solidFill>
                  <a:srgbClr val="FF0000"/>
                </a:solidFill>
              </a:rPr>
              <a:t>otvarao</a:t>
            </a:r>
            <a:r>
              <a:rPr lang="hr-HR" dirty="0" smtClean="0">
                <a:solidFill>
                  <a:srgbClr val="FF0000"/>
                </a:solidFill>
              </a:rPr>
              <a:t> oči, na kraju ih je potpuno________.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ZADATAK ZA RADIONICU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ZADATAK 1. (nastavak)</a:t>
            </a:r>
          </a:p>
          <a:p>
            <a:pPr>
              <a:buNone/>
            </a:pPr>
            <a:r>
              <a:rPr lang="hr-HR" dirty="0" smtClean="0"/>
              <a:t>Postignuća nakon rješavanja zadatka.</a:t>
            </a:r>
          </a:p>
          <a:p>
            <a:pPr marL="514350" indent="-514350">
              <a:buNone/>
            </a:pPr>
            <a:r>
              <a:rPr lang="hr-HR" dirty="0" smtClean="0"/>
              <a:t>1. </a:t>
            </a:r>
            <a:r>
              <a:rPr lang="hr-HR" dirty="0" err="1" smtClean="0"/>
              <a:t>Iteo</a:t>
            </a:r>
            <a:r>
              <a:rPr lang="hr-HR" dirty="0" smtClean="0"/>
              <a:t> je nekoliko puta </a:t>
            </a:r>
            <a:r>
              <a:rPr lang="hr-HR" b="1" dirty="0" smtClean="0"/>
              <a:t>otvarao</a:t>
            </a:r>
            <a:r>
              <a:rPr lang="hr-HR" dirty="0" smtClean="0"/>
              <a:t> oči, na kraju ih je potpuno </a:t>
            </a:r>
            <a:r>
              <a:rPr lang="hr-HR" b="1" dirty="0" smtClean="0"/>
              <a:t>otvorio.</a:t>
            </a:r>
          </a:p>
          <a:p>
            <a:pPr marL="514350" indent="-514350">
              <a:buAutoNum type="arabicParenR"/>
            </a:pPr>
            <a:endParaRPr lang="hr-HR" b="1" dirty="0" smtClean="0"/>
          </a:p>
          <a:p>
            <a:pPr marL="514350" indent="-514350">
              <a:buNone/>
            </a:pPr>
            <a:r>
              <a:rPr lang="hr-HR" dirty="0" smtClean="0"/>
              <a:t>2. </a:t>
            </a:r>
            <a:r>
              <a:rPr lang="hr-HR" dirty="0" err="1" smtClean="0"/>
              <a:t>Iteo</a:t>
            </a:r>
            <a:r>
              <a:rPr lang="hr-HR" dirty="0" smtClean="0"/>
              <a:t> je nekoliko puta </a:t>
            </a:r>
            <a:r>
              <a:rPr lang="hr-HR" b="1" dirty="0" smtClean="0"/>
              <a:t>otvarao</a:t>
            </a:r>
            <a:r>
              <a:rPr lang="hr-HR" dirty="0" smtClean="0"/>
              <a:t> oči, na kraju ih je potpuno </a:t>
            </a:r>
            <a:r>
              <a:rPr lang="hr-HR" b="1" dirty="0" smtClean="0"/>
              <a:t>zatvorio.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Rezultati istraživanja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ZADATAK 1.</a:t>
            </a:r>
            <a:r>
              <a:rPr lang="hr-HR" dirty="0" smtClean="0"/>
              <a:t> (nastavak)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Isti zadatak su rješavala 22 učenika.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12 učenika  na pitanje je odgovorilo odgovarajućim glagolom i točnim vidskim parom.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10  učenika je odgovorilo točnim vidskim parom, ali umjesto </a:t>
            </a:r>
            <a:r>
              <a:rPr lang="hr-HR" b="1" dirty="0" smtClean="0"/>
              <a:t>otvoriti</a:t>
            </a:r>
            <a:r>
              <a:rPr lang="hr-HR" dirty="0" smtClean="0"/>
              <a:t> upotrijebili su glagol </a:t>
            </a:r>
            <a:r>
              <a:rPr lang="hr-HR" b="1" dirty="0" smtClean="0"/>
              <a:t>zatvoriti.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Glagol zatvoriti uporabilo je 6 dobrih učenika, 3 vrlo dobra i 1 odličan učenik.</a:t>
            </a:r>
          </a:p>
          <a:p>
            <a:pPr>
              <a:buFont typeface="Wingdings" pitchFamily="2" charset="2"/>
              <a:buChar char="§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ZADATAK ZA RADIONICU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ZADATAK 2.   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Sastavi česticu za ishod primjena pravila o posvojnim pridjevima.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Odaberi vrstu zadatka.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LITERTURA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Milan  Matijević, Ocjenjivanje u osnovnoj školi,      TIPEX ,Zagreb, 2004. </a:t>
            </a:r>
          </a:p>
          <a:p>
            <a:pPr>
              <a:buNone/>
            </a:pPr>
            <a:r>
              <a:rPr lang="hr-HR" dirty="0" smtClean="0"/>
              <a:t>   Tomislav Grgin, Školsko ocjenjivanje znanja, Slap, Jastrebarsko, 2001., 4. izdanje</a:t>
            </a:r>
          </a:p>
          <a:p>
            <a:pPr>
              <a:buNone/>
            </a:pPr>
            <a:r>
              <a:rPr lang="hr-HR" dirty="0" smtClean="0"/>
              <a:t>    Karol </a:t>
            </a:r>
            <a:r>
              <a:rPr lang="hr-HR" dirty="0" err="1" smtClean="0"/>
              <a:t>Visinko</a:t>
            </a:r>
            <a:r>
              <a:rPr lang="hr-HR" dirty="0" smtClean="0"/>
              <a:t>, Pisanje, ŠK, d.d.., Zagreb, 2010.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dirty="0" err="1" smtClean="0"/>
              <a:t>Vizek</a:t>
            </a:r>
            <a:r>
              <a:rPr lang="hr-HR" dirty="0" smtClean="0"/>
              <a:t>-Vidović, Vlasta i sur., Psihologija obrazovanja,IEP, VERN Zagreb, 2003.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GLAVNE  FAZE  PLANIRANJA TESTA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66978" indent="-857250" algn="ctr">
              <a:buNone/>
            </a:pPr>
            <a:r>
              <a:rPr lang="hr-HR" sz="3600" b="1" dirty="0" smtClean="0">
                <a:solidFill>
                  <a:schemeClr val="accent2"/>
                </a:solidFill>
              </a:rPr>
              <a:t>OSMIŠLJAVANJE</a:t>
            </a:r>
          </a:p>
          <a:p>
            <a:pPr marL="966978" indent="-857250">
              <a:buNone/>
            </a:pPr>
            <a:endParaRPr lang="hr-HR" sz="3600" dirty="0" smtClean="0">
              <a:solidFill>
                <a:schemeClr val="accent2"/>
              </a:solidFill>
            </a:endParaRPr>
          </a:p>
          <a:p>
            <a:pPr marL="966978" indent="-857250" algn="ctr">
              <a:buNone/>
            </a:pPr>
            <a:r>
              <a:rPr lang="hr-HR" sz="3600" b="1" dirty="0" smtClean="0">
                <a:solidFill>
                  <a:schemeClr val="accent2"/>
                </a:solidFill>
              </a:rPr>
              <a:t>IZRADA</a:t>
            </a:r>
          </a:p>
          <a:p>
            <a:pPr marL="966978" indent="-857250">
              <a:buNone/>
            </a:pPr>
            <a:endParaRPr lang="hr-HR" sz="3600" dirty="0" smtClean="0">
              <a:solidFill>
                <a:schemeClr val="accent2"/>
              </a:solidFill>
            </a:endParaRPr>
          </a:p>
          <a:p>
            <a:pPr marL="966978" indent="-857250" algn="ctr">
              <a:buNone/>
            </a:pPr>
            <a:r>
              <a:rPr lang="hr-HR" sz="3600" b="1" dirty="0" smtClean="0">
                <a:solidFill>
                  <a:schemeClr val="accent2"/>
                </a:solidFill>
              </a:rPr>
              <a:t>PROVJERA VALJANOSTI</a:t>
            </a:r>
            <a:endParaRPr lang="hr-HR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OSMIŠLJAVANJE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 smtClean="0"/>
              <a:t>UTVRĐIVANJE SADRŽAJA TESTA</a:t>
            </a:r>
          </a:p>
          <a:p>
            <a:pPr marL="624078" indent="-514350">
              <a:buClr>
                <a:schemeClr val="tx1"/>
              </a:buClr>
              <a:buSzPct val="103000"/>
              <a:buFont typeface="+mj-lt"/>
              <a:buAutoNum type="alphaLcParenR"/>
            </a:pPr>
            <a:r>
              <a:rPr lang="hr-HR" dirty="0" smtClean="0"/>
              <a:t>Provjera praktičnih sastavnica skupinom zadataka povezanim s potrebama realnog, svakodnevnog života. Potrebno je provjeriti komunikacijske potrebe koje učenici trebaju pokazati na testu.</a:t>
            </a:r>
          </a:p>
          <a:p>
            <a:pPr marL="624078" indent="-514350">
              <a:buClr>
                <a:schemeClr val="tx1"/>
              </a:buClr>
              <a:buSzPct val="103000"/>
              <a:buFont typeface="+mj-lt"/>
              <a:buAutoNum type="alphaLcParenR"/>
            </a:pPr>
            <a:r>
              <a:rPr lang="hr-HR" dirty="0" smtClean="0"/>
              <a:t>Postaviti teoretske sastavnice znanja. Provjeravanje gramatičkoga sustava preko jezičnih djelatnosti (slušanje, čitanje, pisanje, govorenje).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IZRADA ZADATAKA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SzPct val="108000"/>
              <a:buFont typeface="Arial" pitchFamily="34" charset="0"/>
              <a:buChar char="•"/>
            </a:pPr>
            <a:r>
              <a:rPr lang="hr-HR" dirty="0" smtClean="0"/>
              <a:t>odabrati zadatke</a:t>
            </a:r>
          </a:p>
          <a:p>
            <a:pPr>
              <a:buClr>
                <a:schemeClr val="tx1"/>
              </a:buClr>
              <a:buSzPct val="108000"/>
              <a:buFont typeface="Arial" pitchFamily="34" charset="0"/>
              <a:buChar char="•"/>
            </a:pPr>
            <a:r>
              <a:rPr lang="hr-HR" dirty="0" smtClean="0"/>
              <a:t>broj, duljinu i složenost prilagoditi ispitaniku</a:t>
            </a:r>
          </a:p>
          <a:p>
            <a:pPr>
              <a:buClr>
                <a:schemeClr val="tx1"/>
              </a:buClr>
              <a:buSzPct val="108000"/>
              <a:buFont typeface="Arial" pitchFamily="34" charset="0"/>
              <a:buChar char="•"/>
            </a:pPr>
            <a:r>
              <a:rPr lang="hr-HR" dirty="0" smtClean="0"/>
              <a:t>propisati sadržaj i duljinu odgovora</a:t>
            </a:r>
          </a:p>
          <a:p>
            <a:pPr>
              <a:buClr>
                <a:schemeClr val="tx1"/>
              </a:buClr>
              <a:buSzPct val="108000"/>
              <a:buFont typeface="Arial" pitchFamily="34" charset="0"/>
              <a:buChar char="•"/>
            </a:pPr>
            <a:r>
              <a:rPr lang="hr-HR" dirty="0" smtClean="0"/>
              <a:t>sastaviti jednostavne, točne i iscrpne upute</a:t>
            </a:r>
          </a:p>
          <a:p>
            <a:pPr>
              <a:buClr>
                <a:schemeClr val="tx1"/>
              </a:buClr>
              <a:buSzPct val="108000"/>
              <a:buNone/>
            </a:pPr>
            <a:r>
              <a:rPr lang="hr-HR" b="1" dirty="0" smtClean="0"/>
              <a:t> ČESTI PROBLEMI</a:t>
            </a:r>
            <a:endParaRPr lang="hr-HR" dirty="0" smtClean="0"/>
          </a:p>
          <a:p>
            <a:pPr>
              <a:buClr>
                <a:schemeClr val="tx1"/>
              </a:buClr>
              <a:buSzPct val="108000"/>
              <a:buFont typeface="Arial" pitchFamily="34" charset="0"/>
              <a:buChar char="•"/>
            </a:pPr>
            <a:r>
              <a:rPr lang="hr-HR" dirty="0" smtClean="0"/>
              <a:t>izbor tekstova</a:t>
            </a:r>
          </a:p>
          <a:p>
            <a:pPr>
              <a:buClr>
                <a:schemeClr val="tx1"/>
              </a:buClr>
              <a:buSzPct val="108000"/>
              <a:buFont typeface="Arial" pitchFamily="34" charset="0"/>
              <a:buChar char="•"/>
            </a:pPr>
            <a:r>
              <a:rPr lang="hr-HR" dirty="0" smtClean="0"/>
              <a:t>konstrukcija različitih tipova zadataka prema njihovim metodičkim načelima</a:t>
            </a:r>
          </a:p>
          <a:p>
            <a:pPr>
              <a:buClr>
                <a:schemeClr val="tx1"/>
              </a:buClr>
              <a:buSzPct val="108000"/>
              <a:buFont typeface="Arial" pitchFamily="34" charset="0"/>
              <a:buChar char="•"/>
            </a:pPr>
            <a:r>
              <a:rPr lang="hr-HR" dirty="0" smtClean="0"/>
              <a:t>bodovanje i ocjenjivanje</a:t>
            </a:r>
          </a:p>
          <a:p>
            <a:pPr>
              <a:buClr>
                <a:schemeClr val="tx1"/>
              </a:buClr>
              <a:buSzPct val="108000"/>
              <a:buFont typeface="Arial" pitchFamily="34" charset="0"/>
              <a:buChar char="•"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ORGANIZACIJA ZADATAKA</a:t>
            </a:r>
            <a:endParaRPr lang="hr-HR" b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pPr marL="624078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hr-HR" dirty="0" smtClean="0"/>
              <a:t>Zadatci za mjerenje istoga obrazovnoga ishoda (po mogućnosti zajedno).</a:t>
            </a:r>
          </a:p>
          <a:p>
            <a:pPr marL="624078" indent="-514350">
              <a:buClr>
                <a:schemeClr val="tx1"/>
              </a:buClr>
              <a:buSzPct val="100000"/>
              <a:buFont typeface="+mj-lt"/>
              <a:buAutoNum type="arabicPeriod"/>
            </a:pPr>
            <a:endParaRPr lang="hr-HR" dirty="0" smtClean="0"/>
          </a:p>
          <a:p>
            <a:pPr marL="624078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hr-HR" dirty="0" smtClean="0"/>
              <a:t>Isti oblik zadataka ( po mogućnosti zajedno).</a:t>
            </a:r>
          </a:p>
          <a:p>
            <a:pPr marL="624078" indent="-514350">
              <a:buClr>
                <a:schemeClr val="tx1"/>
              </a:buClr>
              <a:buSzPct val="100000"/>
              <a:buFont typeface="+mj-lt"/>
              <a:buAutoNum type="arabicPeriod"/>
            </a:pPr>
            <a:endParaRPr lang="hr-HR" dirty="0" smtClean="0"/>
          </a:p>
          <a:p>
            <a:pPr marL="624078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hr-HR" dirty="0" smtClean="0"/>
              <a:t>Redanje zadataka po težini ( od lakših prema težima).</a:t>
            </a:r>
          </a:p>
          <a:p>
            <a:pPr marL="624078" indent="-514350">
              <a:buClr>
                <a:schemeClr val="tx1"/>
              </a:buClr>
              <a:buSzPct val="100000"/>
              <a:buNone/>
            </a:pPr>
            <a:endParaRPr lang="hr-HR" dirty="0" smtClean="0"/>
          </a:p>
          <a:p>
            <a:pPr marL="624078" indent="-514350">
              <a:buClr>
                <a:schemeClr val="tx1"/>
              </a:buClr>
              <a:buSzPct val="100000"/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jan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j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1210</TotalTime>
  <Words>2502</Words>
  <Application>Microsoft Office PowerPoint</Application>
  <PresentationFormat>Prikaz na zaslonu (4:3)</PresentationFormat>
  <Paragraphs>460</Paragraphs>
  <Slides>59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59</vt:i4>
      </vt:variant>
    </vt:vector>
  </HeadingPairs>
  <TitlesOfParts>
    <vt:vector size="60" baseType="lpstr">
      <vt:lpstr>Medijan</vt:lpstr>
      <vt:lpstr>TIPOLOGIJA ZADATAKA ZA SASTAVLJANJE TESTOVA</vt:lpstr>
      <vt:lpstr>DEFINIRANJE  CILJEVA</vt:lpstr>
      <vt:lpstr>TESTOVI ZNANJA</vt:lpstr>
      <vt:lpstr>Pitanja koja nas muče pri sastavljanju testova</vt:lpstr>
      <vt:lpstr>PLANIRANJE  TESTA</vt:lpstr>
      <vt:lpstr>GLAVNE  FAZE  PLANIRANJA TESTA</vt:lpstr>
      <vt:lpstr>OSMIŠLJAVANJE</vt:lpstr>
      <vt:lpstr>IZRADA ZADATAKA</vt:lpstr>
      <vt:lpstr>ORGANIZACIJA ZADATAKA</vt:lpstr>
      <vt:lpstr>BODOVANJE I PROCJENA</vt:lpstr>
      <vt:lpstr>PREDNOSTI PISMENOGA ISPITIVANJA ZNANJA</vt:lpstr>
      <vt:lpstr>METRIJSKE  KARAKTERISTIKE TESTOVA  ZNANJA</vt:lpstr>
      <vt:lpstr>METRIJSKE  KARAKTERISTIKE  TESTOVA ZNANJA</vt:lpstr>
      <vt:lpstr>UPORABA   JEZIKA</vt:lpstr>
      <vt:lpstr>VRSTE ZADATAKA</vt:lpstr>
      <vt:lpstr>ZADATCI  ZATVORENOGA  TIPA</vt:lpstr>
      <vt:lpstr>ZADATCI  OTVORENOGA  TIPA</vt:lpstr>
      <vt:lpstr>ZADATCI ALTERNATIVNOGA IZBORA</vt:lpstr>
      <vt:lpstr>ZADATCI ALTERNATIVNOG IZBORA</vt:lpstr>
      <vt:lpstr>Preporuka za sastavljanje zadataka alternativnog tipa:</vt:lpstr>
      <vt:lpstr>ZADATCI ALTERNATIVNOGA IZBORA</vt:lpstr>
      <vt:lpstr>ZADATCI VIŠETRUKOG IZBORA</vt:lpstr>
      <vt:lpstr>PREPORUKA  ZA  SATAVLJANJE  ZADATAKA VIŠESTRUKOG   IZBORA</vt:lpstr>
      <vt:lpstr>PONUĐENI ODGOVORI U ZADATCIMA VIŠESTRUKOG IZBORA</vt:lpstr>
      <vt:lpstr>PRIMJERI ZADATAKA VIŠESTRUKOG IZBORA</vt:lpstr>
      <vt:lpstr>PRIMJERI ZADATAKA VIŠESTRUKOG IZBORA</vt:lpstr>
      <vt:lpstr>PRIMJERI ZADATAKA VIŠESTRUKOG IZBORA</vt:lpstr>
      <vt:lpstr>PRIMJERI  ZADATAKA  VIŠESTRUKOG  IZBORA</vt:lpstr>
      <vt:lpstr>PRIMJERI  ZADATAKA  VIŠESTRUKOG IZBORA</vt:lpstr>
      <vt:lpstr>PRIMJERI  ZADATAKA  VIŠESTRUKOG IZBORA</vt:lpstr>
      <vt:lpstr>ZADATCI  VIŠESTRUKOG  IZBORA</vt:lpstr>
      <vt:lpstr>ZADATCI  POVEZIVANJA I SREĐIVANJA</vt:lpstr>
      <vt:lpstr>ZADATCI  POVEZIVANJA I  SREĐIVANJA</vt:lpstr>
      <vt:lpstr>ZADATCI  POVEZIVANJA I SREĐIVANJA</vt:lpstr>
      <vt:lpstr>ZADATCI POVEZIVANJA I SREĐIVANJA</vt:lpstr>
      <vt:lpstr>ZADATCI POVEZIVANJA I SREĐIVANJA</vt:lpstr>
      <vt:lpstr>Zadatci povezivanja i sređivanja</vt:lpstr>
      <vt:lpstr>ZADATCI VIŠESTRUKIH KOMBINACIJA</vt:lpstr>
      <vt:lpstr>ZADATCI VIŠESTRUKIH KOMBINACIJA</vt:lpstr>
      <vt:lpstr>ZADATCI  REDANJA</vt:lpstr>
      <vt:lpstr>ZADATCI  REDANJA</vt:lpstr>
      <vt:lpstr>ZADATCI OTVORENOGA TIPA</vt:lpstr>
      <vt:lpstr>ZADATCI DOPUNJAVANJA</vt:lpstr>
      <vt:lpstr>ZADATCI  DOPUNJAVANJA</vt:lpstr>
      <vt:lpstr>ZADATCI  DOPUNJAVANJA</vt:lpstr>
      <vt:lpstr>ZADATCI  DOPUNJAVANJA</vt:lpstr>
      <vt:lpstr>ZADATCI DOPUNJAVANJA</vt:lpstr>
      <vt:lpstr>ZADATCI  KRATKIH  ODGOVORA</vt:lpstr>
      <vt:lpstr>ZADATCI KRATKIH ODGOVORA</vt:lpstr>
      <vt:lpstr>ZADATCI  PRODUŽENIH ODGOVORA</vt:lpstr>
      <vt:lpstr>ZADATCI PRODUŽENIH ODGOVORA</vt:lpstr>
      <vt:lpstr>ESEJSKI  TIP  ZADATAKA</vt:lpstr>
      <vt:lpstr>ZADATCI  OTVORENOGA  TIPA</vt:lpstr>
      <vt:lpstr>ZADATCI OTVORENOGA TIPA</vt:lpstr>
      <vt:lpstr>ZADATAK  ZA RADIONICU</vt:lpstr>
      <vt:lpstr>ZADATAK ZA RADIONICU</vt:lpstr>
      <vt:lpstr>Rezultati istraživanja</vt:lpstr>
      <vt:lpstr>ZADATAK ZA RADIONICU</vt:lpstr>
      <vt:lpstr>LITERTURA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prezentacija</dc:title>
  <dc:creator>OŠ Z. i F. Otočac</dc:creator>
  <cp:lastModifiedBy>OŠ Z. i F. Otočac</cp:lastModifiedBy>
  <cp:revision>263</cp:revision>
  <dcterms:created xsi:type="dcterms:W3CDTF">2013-02-16T08:07:25Z</dcterms:created>
  <dcterms:modified xsi:type="dcterms:W3CDTF">2013-02-24T18:23:51Z</dcterms:modified>
</cp:coreProperties>
</file>